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1" r:id="rId2"/>
    <p:sldId id="259" r:id="rId3"/>
    <p:sldId id="260" r:id="rId4"/>
    <p:sldId id="264" r:id="rId5"/>
    <p:sldId id="272" r:id="rId6"/>
    <p:sldId id="304" r:id="rId7"/>
    <p:sldId id="266" r:id="rId8"/>
    <p:sldId id="267" r:id="rId9"/>
    <p:sldId id="269" r:id="rId10"/>
    <p:sldId id="27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680"/>
  </p:normalViewPr>
  <p:slideViewPr>
    <p:cSldViewPr snapToGrid="0" showGuides="1">
      <p:cViewPr varScale="1">
        <p:scale>
          <a:sx n="108" d="100"/>
          <a:sy n="108" d="100"/>
        </p:scale>
        <p:origin x="736" y="1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D2418-ECE0-433A-BA90-3B69318212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CBEF0D89-E5A2-6C03-4637-301F4AA325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8DEC2AC-8F40-7BBB-604B-A9F3D54EA302}"/>
              </a:ext>
            </a:extLst>
          </p:cNvPr>
          <p:cNvSpPr>
            <a:spLocks noGrp="1"/>
          </p:cNvSpPr>
          <p:nvPr>
            <p:ph type="dt" sz="half" idx="10"/>
          </p:nvPr>
        </p:nvSpPr>
        <p:spPr/>
        <p:txBody>
          <a:bodyPr/>
          <a:lstStyle/>
          <a:p>
            <a:fld id="{8D25D6DF-1D80-0246-ACD0-393F734B9FA3}" type="datetimeFigureOut">
              <a:rPr lang="en-CA" smtClean="0"/>
              <a:t>2023-07-03</a:t>
            </a:fld>
            <a:endParaRPr lang="en-CA"/>
          </a:p>
        </p:txBody>
      </p:sp>
      <p:sp>
        <p:nvSpPr>
          <p:cNvPr id="5" name="Footer Placeholder 4">
            <a:extLst>
              <a:ext uri="{FF2B5EF4-FFF2-40B4-BE49-F238E27FC236}">
                <a16:creationId xmlns:a16="http://schemas.microsoft.com/office/drawing/2014/main" id="{DFB87E67-AC78-6C3E-C4DA-FCC05BC0A10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0CBB6CA-7783-3FC4-2223-403D7014F7C6}"/>
              </a:ext>
            </a:extLst>
          </p:cNvPr>
          <p:cNvSpPr>
            <a:spLocks noGrp="1"/>
          </p:cNvSpPr>
          <p:nvPr>
            <p:ph type="sldNum" sz="quarter" idx="12"/>
          </p:nvPr>
        </p:nvSpPr>
        <p:spPr/>
        <p:txBody>
          <a:bodyPr/>
          <a:lstStyle/>
          <a:p>
            <a:fld id="{4B14E6F2-7C50-FB4F-AAA4-369644A2FFDD}" type="slidenum">
              <a:rPr lang="en-CA" smtClean="0"/>
              <a:t>‹#›</a:t>
            </a:fld>
            <a:endParaRPr lang="en-CA"/>
          </a:p>
        </p:txBody>
      </p:sp>
    </p:spTree>
    <p:extLst>
      <p:ext uri="{BB962C8B-B14F-4D97-AF65-F5344CB8AC3E}">
        <p14:creationId xmlns:p14="http://schemas.microsoft.com/office/powerpoint/2010/main" val="55593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1B9F0-851C-909F-0360-2179B5B282A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A9868329-121B-D4C6-44C8-E032E9784E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22DB76D-82F3-125F-C3E6-D8FD552A22D2}"/>
              </a:ext>
            </a:extLst>
          </p:cNvPr>
          <p:cNvSpPr>
            <a:spLocks noGrp="1"/>
          </p:cNvSpPr>
          <p:nvPr>
            <p:ph type="dt" sz="half" idx="10"/>
          </p:nvPr>
        </p:nvSpPr>
        <p:spPr/>
        <p:txBody>
          <a:bodyPr/>
          <a:lstStyle/>
          <a:p>
            <a:fld id="{8D25D6DF-1D80-0246-ACD0-393F734B9FA3}" type="datetimeFigureOut">
              <a:rPr lang="en-CA" smtClean="0"/>
              <a:t>2023-07-03</a:t>
            </a:fld>
            <a:endParaRPr lang="en-CA"/>
          </a:p>
        </p:txBody>
      </p:sp>
      <p:sp>
        <p:nvSpPr>
          <p:cNvPr id="5" name="Footer Placeholder 4">
            <a:extLst>
              <a:ext uri="{FF2B5EF4-FFF2-40B4-BE49-F238E27FC236}">
                <a16:creationId xmlns:a16="http://schemas.microsoft.com/office/drawing/2014/main" id="{CB4139C4-533A-36B2-3118-E4BD6EC46BA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83EDD87-2F11-F455-25F7-02950BB087CA}"/>
              </a:ext>
            </a:extLst>
          </p:cNvPr>
          <p:cNvSpPr>
            <a:spLocks noGrp="1"/>
          </p:cNvSpPr>
          <p:nvPr>
            <p:ph type="sldNum" sz="quarter" idx="12"/>
          </p:nvPr>
        </p:nvSpPr>
        <p:spPr/>
        <p:txBody>
          <a:bodyPr/>
          <a:lstStyle/>
          <a:p>
            <a:fld id="{4B14E6F2-7C50-FB4F-AAA4-369644A2FFDD}" type="slidenum">
              <a:rPr lang="en-CA" smtClean="0"/>
              <a:t>‹#›</a:t>
            </a:fld>
            <a:endParaRPr lang="en-CA"/>
          </a:p>
        </p:txBody>
      </p:sp>
    </p:spTree>
    <p:extLst>
      <p:ext uri="{BB962C8B-B14F-4D97-AF65-F5344CB8AC3E}">
        <p14:creationId xmlns:p14="http://schemas.microsoft.com/office/powerpoint/2010/main" val="4182815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AA2CD-2617-A88C-5DD0-3DDD1B8B9B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49B0A2E0-D63C-2486-0597-DC867C185D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20D1A0-5106-6632-8E7C-9918E8B776C5}"/>
              </a:ext>
            </a:extLst>
          </p:cNvPr>
          <p:cNvSpPr>
            <a:spLocks noGrp="1"/>
          </p:cNvSpPr>
          <p:nvPr>
            <p:ph type="dt" sz="half" idx="10"/>
          </p:nvPr>
        </p:nvSpPr>
        <p:spPr/>
        <p:txBody>
          <a:bodyPr/>
          <a:lstStyle/>
          <a:p>
            <a:fld id="{8D25D6DF-1D80-0246-ACD0-393F734B9FA3}" type="datetimeFigureOut">
              <a:rPr lang="en-CA" smtClean="0"/>
              <a:t>2023-07-03</a:t>
            </a:fld>
            <a:endParaRPr lang="en-CA"/>
          </a:p>
        </p:txBody>
      </p:sp>
      <p:sp>
        <p:nvSpPr>
          <p:cNvPr id="5" name="Footer Placeholder 4">
            <a:extLst>
              <a:ext uri="{FF2B5EF4-FFF2-40B4-BE49-F238E27FC236}">
                <a16:creationId xmlns:a16="http://schemas.microsoft.com/office/drawing/2014/main" id="{CDFC4672-08D0-156E-215D-04D11F85F8C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CC6003-F4C2-A44C-1EC4-14DDFB5FCBAE}"/>
              </a:ext>
            </a:extLst>
          </p:cNvPr>
          <p:cNvSpPr>
            <a:spLocks noGrp="1"/>
          </p:cNvSpPr>
          <p:nvPr>
            <p:ph type="sldNum" sz="quarter" idx="12"/>
          </p:nvPr>
        </p:nvSpPr>
        <p:spPr/>
        <p:txBody>
          <a:bodyPr/>
          <a:lstStyle/>
          <a:p>
            <a:fld id="{4B14E6F2-7C50-FB4F-AAA4-369644A2FFDD}" type="slidenum">
              <a:rPr lang="en-CA" smtClean="0"/>
              <a:t>‹#›</a:t>
            </a:fld>
            <a:endParaRPr lang="en-CA"/>
          </a:p>
        </p:txBody>
      </p:sp>
    </p:spTree>
    <p:extLst>
      <p:ext uri="{BB962C8B-B14F-4D97-AF65-F5344CB8AC3E}">
        <p14:creationId xmlns:p14="http://schemas.microsoft.com/office/powerpoint/2010/main" val="3144296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AFBCD-D386-6ED0-1681-A5A0D9CCC4F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D1BEAEC-6BD2-4604-95E0-A2169D99E0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C37592A-21FE-6566-C05B-AE06A67912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0168D578-40B1-E9A5-E771-F004F2567C08}"/>
              </a:ext>
            </a:extLst>
          </p:cNvPr>
          <p:cNvSpPr>
            <a:spLocks noGrp="1"/>
          </p:cNvSpPr>
          <p:nvPr>
            <p:ph type="dt" sz="half" idx="10"/>
          </p:nvPr>
        </p:nvSpPr>
        <p:spPr/>
        <p:txBody>
          <a:bodyPr/>
          <a:lstStyle/>
          <a:p>
            <a:fld id="{8D25D6DF-1D80-0246-ACD0-393F734B9FA3}" type="datetimeFigureOut">
              <a:rPr lang="en-CA" smtClean="0"/>
              <a:t>2023-07-03</a:t>
            </a:fld>
            <a:endParaRPr lang="en-CA"/>
          </a:p>
        </p:txBody>
      </p:sp>
      <p:sp>
        <p:nvSpPr>
          <p:cNvPr id="6" name="Footer Placeholder 5">
            <a:extLst>
              <a:ext uri="{FF2B5EF4-FFF2-40B4-BE49-F238E27FC236}">
                <a16:creationId xmlns:a16="http://schemas.microsoft.com/office/drawing/2014/main" id="{DF14DE45-9BAF-0769-C0D8-3359064012A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D87229A-CB57-C648-05D1-57CC9BE705D3}"/>
              </a:ext>
            </a:extLst>
          </p:cNvPr>
          <p:cNvSpPr>
            <a:spLocks noGrp="1"/>
          </p:cNvSpPr>
          <p:nvPr>
            <p:ph type="sldNum" sz="quarter" idx="12"/>
          </p:nvPr>
        </p:nvSpPr>
        <p:spPr/>
        <p:txBody>
          <a:bodyPr/>
          <a:lstStyle/>
          <a:p>
            <a:fld id="{4B14E6F2-7C50-FB4F-AAA4-369644A2FFDD}" type="slidenum">
              <a:rPr lang="en-CA" smtClean="0"/>
              <a:t>‹#›</a:t>
            </a:fld>
            <a:endParaRPr lang="en-CA"/>
          </a:p>
        </p:txBody>
      </p:sp>
    </p:spTree>
    <p:extLst>
      <p:ext uri="{BB962C8B-B14F-4D97-AF65-F5344CB8AC3E}">
        <p14:creationId xmlns:p14="http://schemas.microsoft.com/office/powerpoint/2010/main" val="470792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3C52C-EB2F-1B7F-B1C9-F43CBBEB8307}"/>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165B0B9-E3BD-F684-794F-4914964BD0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96702C-FC9D-79DF-DC5F-8C2996C3B9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0598357-9B21-C610-34E5-9EE9C5EA80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1C1E77-9427-05BC-0654-24FA2E73F6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08ED6453-31E4-5547-A6B6-1AA3C9E0EC84}"/>
              </a:ext>
            </a:extLst>
          </p:cNvPr>
          <p:cNvSpPr>
            <a:spLocks noGrp="1"/>
          </p:cNvSpPr>
          <p:nvPr>
            <p:ph type="dt" sz="half" idx="10"/>
          </p:nvPr>
        </p:nvSpPr>
        <p:spPr/>
        <p:txBody>
          <a:bodyPr/>
          <a:lstStyle/>
          <a:p>
            <a:fld id="{8D25D6DF-1D80-0246-ACD0-393F734B9FA3}" type="datetimeFigureOut">
              <a:rPr lang="en-CA" smtClean="0"/>
              <a:t>2023-07-03</a:t>
            </a:fld>
            <a:endParaRPr lang="en-CA"/>
          </a:p>
        </p:txBody>
      </p:sp>
      <p:sp>
        <p:nvSpPr>
          <p:cNvPr id="8" name="Footer Placeholder 7">
            <a:extLst>
              <a:ext uri="{FF2B5EF4-FFF2-40B4-BE49-F238E27FC236}">
                <a16:creationId xmlns:a16="http://schemas.microsoft.com/office/drawing/2014/main" id="{C1495AB9-6BBE-4FD1-AD80-B2EA076764E0}"/>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A4FBD9E7-4264-E74D-4C23-06D7855C836B}"/>
              </a:ext>
            </a:extLst>
          </p:cNvPr>
          <p:cNvSpPr>
            <a:spLocks noGrp="1"/>
          </p:cNvSpPr>
          <p:nvPr>
            <p:ph type="sldNum" sz="quarter" idx="12"/>
          </p:nvPr>
        </p:nvSpPr>
        <p:spPr/>
        <p:txBody>
          <a:bodyPr/>
          <a:lstStyle/>
          <a:p>
            <a:fld id="{4B14E6F2-7C50-FB4F-AAA4-369644A2FFDD}" type="slidenum">
              <a:rPr lang="en-CA" smtClean="0"/>
              <a:t>‹#›</a:t>
            </a:fld>
            <a:endParaRPr lang="en-CA"/>
          </a:p>
        </p:txBody>
      </p:sp>
    </p:spTree>
    <p:extLst>
      <p:ext uri="{BB962C8B-B14F-4D97-AF65-F5344CB8AC3E}">
        <p14:creationId xmlns:p14="http://schemas.microsoft.com/office/powerpoint/2010/main" val="2887724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58B27-3AB8-2E60-3B22-634CB28A1A8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5027FCA-01B7-F558-E69B-F5D642897143}"/>
              </a:ext>
            </a:extLst>
          </p:cNvPr>
          <p:cNvSpPr>
            <a:spLocks noGrp="1"/>
          </p:cNvSpPr>
          <p:nvPr>
            <p:ph type="dt" sz="half" idx="10"/>
          </p:nvPr>
        </p:nvSpPr>
        <p:spPr/>
        <p:txBody>
          <a:bodyPr/>
          <a:lstStyle/>
          <a:p>
            <a:fld id="{8D25D6DF-1D80-0246-ACD0-393F734B9FA3}" type="datetimeFigureOut">
              <a:rPr lang="en-CA" smtClean="0"/>
              <a:t>2023-07-03</a:t>
            </a:fld>
            <a:endParaRPr lang="en-CA"/>
          </a:p>
        </p:txBody>
      </p:sp>
      <p:sp>
        <p:nvSpPr>
          <p:cNvPr id="4" name="Footer Placeholder 3">
            <a:extLst>
              <a:ext uri="{FF2B5EF4-FFF2-40B4-BE49-F238E27FC236}">
                <a16:creationId xmlns:a16="http://schemas.microsoft.com/office/drawing/2014/main" id="{E6C3D46E-D8FF-FD1B-FB07-BDE0665A840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2F10FF28-362A-B124-0478-E7E805C040A0}"/>
              </a:ext>
            </a:extLst>
          </p:cNvPr>
          <p:cNvSpPr>
            <a:spLocks noGrp="1"/>
          </p:cNvSpPr>
          <p:nvPr>
            <p:ph type="sldNum" sz="quarter" idx="12"/>
          </p:nvPr>
        </p:nvSpPr>
        <p:spPr/>
        <p:txBody>
          <a:bodyPr/>
          <a:lstStyle/>
          <a:p>
            <a:fld id="{4B14E6F2-7C50-FB4F-AAA4-369644A2FFDD}" type="slidenum">
              <a:rPr lang="en-CA" smtClean="0"/>
              <a:t>‹#›</a:t>
            </a:fld>
            <a:endParaRPr lang="en-CA"/>
          </a:p>
        </p:txBody>
      </p:sp>
    </p:spTree>
    <p:extLst>
      <p:ext uri="{BB962C8B-B14F-4D97-AF65-F5344CB8AC3E}">
        <p14:creationId xmlns:p14="http://schemas.microsoft.com/office/powerpoint/2010/main" val="1574462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C05651-6370-64FE-819E-8DBF64D4D92E}"/>
              </a:ext>
            </a:extLst>
          </p:cNvPr>
          <p:cNvSpPr>
            <a:spLocks noGrp="1"/>
          </p:cNvSpPr>
          <p:nvPr>
            <p:ph type="dt" sz="half" idx="10"/>
          </p:nvPr>
        </p:nvSpPr>
        <p:spPr/>
        <p:txBody>
          <a:bodyPr/>
          <a:lstStyle/>
          <a:p>
            <a:fld id="{8D25D6DF-1D80-0246-ACD0-393F734B9FA3}" type="datetimeFigureOut">
              <a:rPr lang="en-CA" smtClean="0"/>
              <a:t>2023-07-03</a:t>
            </a:fld>
            <a:endParaRPr lang="en-CA"/>
          </a:p>
        </p:txBody>
      </p:sp>
      <p:sp>
        <p:nvSpPr>
          <p:cNvPr id="3" name="Footer Placeholder 2">
            <a:extLst>
              <a:ext uri="{FF2B5EF4-FFF2-40B4-BE49-F238E27FC236}">
                <a16:creationId xmlns:a16="http://schemas.microsoft.com/office/drawing/2014/main" id="{81A66BD0-CAD1-3264-D4B4-92885517BCCE}"/>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117E068E-5885-56D4-905A-63376E869599}"/>
              </a:ext>
            </a:extLst>
          </p:cNvPr>
          <p:cNvSpPr>
            <a:spLocks noGrp="1"/>
          </p:cNvSpPr>
          <p:nvPr>
            <p:ph type="sldNum" sz="quarter" idx="12"/>
          </p:nvPr>
        </p:nvSpPr>
        <p:spPr/>
        <p:txBody>
          <a:bodyPr/>
          <a:lstStyle/>
          <a:p>
            <a:fld id="{4B14E6F2-7C50-FB4F-AAA4-369644A2FFDD}" type="slidenum">
              <a:rPr lang="en-CA" smtClean="0"/>
              <a:t>‹#›</a:t>
            </a:fld>
            <a:endParaRPr lang="en-CA"/>
          </a:p>
        </p:txBody>
      </p:sp>
    </p:spTree>
    <p:extLst>
      <p:ext uri="{BB962C8B-B14F-4D97-AF65-F5344CB8AC3E}">
        <p14:creationId xmlns:p14="http://schemas.microsoft.com/office/powerpoint/2010/main" val="3970072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2A0FD-A00E-66B1-5AE0-CE1FA41F6C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6CD06CA7-C216-E489-CCC0-6FD8A3262F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50EF1BFC-AD35-881E-088B-9594612187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4B6F81-FA7A-4D8D-5A5E-5E3B54146493}"/>
              </a:ext>
            </a:extLst>
          </p:cNvPr>
          <p:cNvSpPr>
            <a:spLocks noGrp="1"/>
          </p:cNvSpPr>
          <p:nvPr>
            <p:ph type="dt" sz="half" idx="10"/>
          </p:nvPr>
        </p:nvSpPr>
        <p:spPr/>
        <p:txBody>
          <a:bodyPr/>
          <a:lstStyle/>
          <a:p>
            <a:fld id="{8D25D6DF-1D80-0246-ACD0-393F734B9FA3}" type="datetimeFigureOut">
              <a:rPr lang="en-CA" smtClean="0"/>
              <a:t>2023-07-03</a:t>
            </a:fld>
            <a:endParaRPr lang="en-CA"/>
          </a:p>
        </p:txBody>
      </p:sp>
      <p:sp>
        <p:nvSpPr>
          <p:cNvPr id="6" name="Footer Placeholder 5">
            <a:extLst>
              <a:ext uri="{FF2B5EF4-FFF2-40B4-BE49-F238E27FC236}">
                <a16:creationId xmlns:a16="http://schemas.microsoft.com/office/drawing/2014/main" id="{B7DD13C6-9FB9-9798-D476-A93B3B5FC42E}"/>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33D7B43-C7BD-1359-2E9A-ADF51E014D63}"/>
              </a:ext>
            </a:extLst>
          </p:cNvPr>
          <p:cNvSpPr>
            <a:spLocks noGrp="1"/>
          </p:cNvSpPr>
          <p:nvPr>
            <p:ph type="sldNum" sz="quarter" idx="12"/>
          </p:nvPr>
        </p:nvSpPr>
        <p:spPr/>
        <p:txBody>
          <a:bodyPr/>
          <a:lstStyle/>
          <a:p>
            <a:fld id="{4B14E6F2-7C50-FB4F-AAA4-369644A2FFDD}" type="slidenum">
              <a:rPr lang="en-CA" smtClean="0"/>
              <a:t>‹#›</a:t>
            </a:fld>
            <a:endParaRPr lang="en-CA"/>
          </a:p>
        </p:txBody>
      </p:sp>
    </p:spTree>
    <p:extLst>
      <p:ext uri="{BB962C8B-B14F-4D97-AF65-F5344CB8AC3E}">
        <p14:creationId xmlns:p14="http://schemas.microsoft.com/office/powerpoint/2010/main" val="1738383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464FD-B8B1-DFD9-6B6B-7FB057E551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90901FAA-D912-0EDE-F63A-181DEBB05C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E98300BC-9120-9AFD-4F7C-864B9FFBA3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E3CB04-5707-ED40-D056-27847026EA9E}"/>
              </a:ext>
            </a:extLst>
          </p:cNvPr>
          <p:cNvSpPr>
            <a:spLocks noGrp="1"/>
          </p:cNvSpPr>
          <p:nvPr>
            <p:ph type="dt" sz="half" idx="10"/>
          </p:nvPr>
        </p:nvSpPr>
        <p:spPr/>
        <p:txBody>
          <a:bodyPr/>
          <a:lstStyle/>
          <a:p>
            <a:fld id="{8D25D6DF-1D80-0246-ACD0-393F734B9FA3}" type="datetimeFigureOut">
              <a:rPr lang="en-CA" smtClean="0"/>
              <a:t>2023-07-03</a:t>
            </a:fld>
            <a:endParaRPr lang="en-CA"/>
          </a:p>
        </p:txBody>
      </p:sp>
      <p:sp>
        <p:nvSpPr>
          <p:cNvPr id="6" name="Footer Placeholder 5">
            <a:extLst>
              <a:ext uri="{FF2B5EF4-FFF2-40B4-BE49-F238E27FC236}">
                <a16:creationId xmlns:a16="http://schemas.microsoft.com/office/drawing/2014/main" id="{74BDC083-AA68-8A52-C2ED-8FEEAFEFA6C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9565725-32D3-8438-C3D6-F7475C21D364}"/>
              </a:ext>
            </a:extLst>
          </p:cNvPr>
          <p:cNvSpPr>
            <a:spLocks noGrp="1"/>
          </p:cNvSpPr>
          <p:nvPr>
            <p:ph type="sldNum" sz="quarter" idx="12"/>
          </p:nvPr>
        </p:nvSpPr>
        <p:spPr/>
        <p:txBody>
          <a:bodyPr/>
          <a:lstStyle/>
          <a:p>
            <a:fld id="{4B14E6F2-7C50-FB4F-AAA4-369644A2FFDD}" type="slidenum">
              <a:rPr lang="en-CA" smtClean="0"/>
              <a:t>‹#›</a:t>
            </a:fld>
            <a:endParaRPr lang="en-CA"/>
          </a:p>
        </p:txBody>
      </p:sp>
    </p:spTree>
    <p:extLst>
      <p:ext uri="{BB962C8B-B14F-4D97-AF65-F5344CB8AC3E}">
        <p14:creationId xmlns:p14="http://schemas.microsoft.com/office/powerpoint/2010/main" val="3949668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5D655-3D92-4FFB-FF64-5FB1BF864DA0}"/>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688E4CD-AF9A-55E0-ADC8-A0C2F92F14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DDE3BD9-0383-79D2-8F05-CDD4F8733A65}"/>
              </a:ext>
            </a:extLst>
          </p:cNvPr>
          <p:cNvSpPr>
            <a:spLocks noGrp="1"/>
          </p:cNvSpPr>
          <p:nvPr>
            <p:ph type="dt" sz="half" idx="10"/>
          </p:nvPr>
        </p:nvSpPr>
        <p:spPr/>
        <p:txBody>
          <a:bodyPr/>
          <a:lstStyle/>
          <a:p>
            <a:fld id="{8D25D6DF-1D80-0246-ACD0-393F734B9FA3}" type="datetimeFigureOut">
              <a:rPr lang="en-CA" smtClean="0"/>
              <a:t>2023-07-03</a:t>
            </a:fld>
            <a:endParaRPr lang="en-CA"/>
          </a:p>
        </p:txBody>
      </p:sp>
      <p:sp>
        <p:nvSpPr>
          <p:cNvPr id="5" name="Footer Placeholder 4">
            <a:extLst>
              <a:ext uri="{FF2B5EF4-FFF2-40B4-BE49-F238E27FC236}">
                <a16:creationId xmlns:a16="http://schemas.microsoft.com/office/drawing/2014/main" id="{125E89DF-F8AF-9B50-14DD-03792549881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6DD6D49-8BAE-993A-C4E0-3BF8C12F293A}"/>
              </a:ext>
            </a:extLst>
          </p:cNvPr>
          <p:cNvSpPr>
            <a:spLocks noGrp="1"/>
          </p:cNvSpPr>
          <p:nvPr>
            <p:ph type="sldNum" sz="quarter" idx="12"/>
          </p:nvPr>
        </p:nvSpPr>
        <p:spPr/>
        <p:txBody>
          <a:bodyPr/>
          <a:lstStyle/>
          <a:p>
            <a:fld id="{4B14E6F2-7C50-FB4F-AAA4-369644A2FFDD}" type="slidenum">
              <a:rPr lang="en-CA" smtClean="0"/>
              <a:t>‹#›</a:t>
            </a:fld>
            <a:endParaRPr lang="en-CA"/>
          </a:p>
        </p:txBody>
      </p:sp>
    </p:spTree>
    <p:extLst>
      <p:ext uri="{BB962C8B-B14F-4D97-AF65-F5344CB8AC3E}">
        <p14:creationId xmlns:p14="http://schemas.microsoft.com/office/powerpoint/2010/main" val="1705958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294E-E68A-5BBD-81FB-9A181769A56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C1403910-C0BC-457B-E794-F36076EE06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76FFE25-42C4-41DD-4C7E-8E25550642A1}"/>
              </a:ext>
            </a:extLst>
          </p:cNvPr>
          <p:cNvSpPr>
            <a:spLocks noGrp="1"/>
          </p:cNvSpPr>
          <p:nvPr>
            <p:ph type="dt" sz="half" idx="10"/>
          </p:nvPr>
        </p:nvSpPr>
        <p:spPr/>
        <p:txBody>
          <a:bodyPr/>
          <a:lstStyle/>
          <a:p>
            <a:fld id="{8D25D6DF-1D80-0246-ACD0-393F734B9FA3}" type="datetimeFigureOut">
              <a:rPr lang="en-CA" smtClean="0"/>
              <a:t>2023-07-03</a:t>
            </a:fld>
            <a:endParaRPr lang="en-CA"/>
          </a:p>
        </p:txBody>
      </p:sp>
      <p:sp>
        <p:nvSpPr>
          <p:cNvPr id="5" name="Footer Placeholder 4">
            <a:extLst>
              <a:ext uri="{FF2B5EF4-FFF2-40B4-BE49-F238E27FC236}">
                <a16:creationId xmlns:a16="http://schemas.microsoft.com/office/drawing/2014/main" id="{322D42E2-7641-8D36-4D04-DFD78B59E88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889F4E6-6781-596E-A082-062D9880D365}"/>
              </a:ext>
            </a:extLst>
          </p:cNvPr>
          <p:cNvSpPr>
            <a:spLocks noGrp="1"/>
          </p:cNvSpPr>
          <p:nvPr>
            <p:ph type="sldNum" sz="quarter" idx="12"/>
          </p:nvPr>
        </p:nvSpPr>
        <p:spPr/>
        <p:txBody>
          <a:bodyPr/>
          <a:lstStyle/>
          <a:p>
            <a:fld id="{4B14E6F2-7C50-FB4F-AAA4-369644A2FFDD}" type="slidenum">
              <a:rPr lang="en-CA" smtClean="0"/>
              <a:t>‹#›</a:t>
            </a:fld>
            <a:endParaRPr lang="en-CA"/>
          </a:p>
        </p:txBody>
      </p:sp>
    </p:spTree>
    <p:extLst>
      <p:ext uri="{BB962C8B-B14F-4D97-AF65-F5344CB8AC3E}">
        <p14:creationId xmlns:p14="http://schemas.microsoft.com/office/powerpoint/2010/main" val="1516916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4FA40D-EFF4-CEAE-CCD5-071CC3FCA9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6CDF3DBC-A0FD-72EE-1012-22D76EFBD1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C6E8E46-08F6-47F1-C570-F1EB5FDECC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25D6DF-1D80-0246-ACD0-393F734B9FA3}" type="datetimeFigureOut">
              <a:rPr lang="en-CA" smtClean="0"/>
              <a:t>2023-07-03</a:t>
            </a:fld>
            <a:endParaRPr lang="en-CA"/>
          </a:p>
        </p:txBody>
      </p:sp>
      <p:sp>
        <p:nvSpPr>
          <p:cNvPr id="5" name="Footer Placeholder 4">
            <a:extLst>
              <a:ext uri="{FF2B5EF4-FFF2-40B4-BE49-F238E27FC236}">
                <a16:creationId xmlns:a16="http://schemas.microsoft.com/office/drawing/2014/main" id="{E7D058EE-C4DE-054C-228C-945B590AD3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A141E0DD-46B1-918D-A1A6-576784718C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14E6F2-7C50-FB4F-AAA4-369644A2FFDD}" type="slidenum">
              <a:rPr lang="en-CA" smtClean="0"/>
              <a:t>‹#›</a:t>
            </a:fld>
            <a:endParaRPr lang="en-CA"/>
          </a:p>
        </p:txBody>
      </p:sp>
    </p:spTree>
    <p:extLst>
      <p:ext uri="{BB962C8B-B14F-4D97-AF65-F5344CB8AC3E}">
        <p14:creationId xmlns:p14="http://schemas.microsoft.com/office/powerpoint/2010/main" val="1105006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98292" y="403543"/>
            <a:ext cx="3410712" cy="4370427"/>
          </a:xfrm>
          <a:prstGeom prst="rect">
            <a:avLst/>
          </a:prstGeom>
        </p:spPr>
        <p:txBody>
          <a:bodyPr wrap="square">
            <a:spAutoFit/>
          </a:bodyPr>
          <a:lstStyle/>
          <a:p>
            <a:pPr algn="ctr">
              <a:spcAft>
                <a:spcPts val="0"/>
              </a:spcAft>
            </a:pPr>
            <a:r>
              <a:rPr lang="en-CA" sz="60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Customer Service</a:t>
            </a:r>
            <a:endParaRPr lang="en-CA" sz="6000" dirty="0">
              <a:solidFill>
                <a:srgbClr val="FF0000"/>
              </a:solidFill>
              <a:latin typeface="Garamond" panose="02020404030301010803" pitchFamily="18" charset="0"/>
              <a:ea typeface="Times New Roman" panose="02020603050405020304" pitchFamily="18" charset="0"/>
              <a:cs typeface="Times New Roman" panose="02020603050405020304" pitchFamily="18" charset="0"/>
            </a:endParaRPr>
          </a:p>
          <a:p>
            <a:pPr>
              <a:spcAft>
                <a:spcPts val="0"/>
              </a:spcAft>
            </a:pPr>
            <a:r>
              <a:rPr lang="en-US" sz="2000" b="1" dirty="0">
                <a:latin typeface="Arial" panose="020B0604020202020204" pitchFamily="34" charset="0"/>
                <a:ea typeface="Times New Roman" panose="02020603050405020304" pitchFamily="18" charset="0"/>
                <a:cs typeface="Times New Roman" panose="02020603050405020304" pitchFamily="18" charset="0"/>
              </a:rPr>
              <a:t> </a:t>
            </a:r>
            <a:endParaRPr lang="en-CA" sz="2000" dirty="0">
              <a:latin typeface="Garamond" panose="02020404030301010803" pitchFamily="18" charset="0"/>
              <a:ea typeface="Times New Roman" panose="02020603050405020304" pitchFamily="18" charset="0"/>
              <a:cs typeface="Times New Roman" panose="02020603050405020304" pitchFamily="18" charset="0"/>
            </a:endParaRPr>
          </a:p>
          <a:p>
            <a:pPr algn="ctr">
              <a:spcAft>
                <a:spcPts val="0"/>
              </a:spcAft>
            </a:pPr>
            <a:r>
              <a:rPr lang="en-US" sz="2400" dirty="0">
                <a:latin typeface="Calibri" panose="020F0502020204030204" pitchFamily="34" charset="0"/>
                <a:ea typeface="Times New Roman" panose="02020603050405020304" pitchFamily="18" charset="0"/>
                <a:cs typeface="Times New Roman" panose="02020603050405020304" pitchFamily="18" charset="0"/>
              </a:rPr>
              <a:t>We exist only because of our customers</a:t>
            </a:r>
          </a:p>
          <a:p>
            <a:pPr algn="ctr">
              <a:spcAft>
                <a:spcPts val="0"/>
              </a:spcAft>
            </a:pP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algn="ctr">
              <a:spcAft>
                <a:spcPts val="0"/>
              </a:spcAft>
            </a:pPr>
            <a:r>
              <a:rPr lang="en-US" sz="2400" dirty="0">
                <a:latin typeface="Calibri" panose="020F0502020204030204" pitchFamily="34" charset="0"/>
                <a:ea typeface="Times New Roman" panose="02020603050405020304" pitchFamily="18" charset="0"/>
                <a:cs typeface="Times New Roman" panose="02020603050405020304" pitchFamily="18" charset="0"/>
              </a:rPr>
              <a:t>members, team members, parents, each other, public</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13324"/>
          <a:stretch/>
        </p:blipFill>
        <p:spPr>
          <a:xfrm>
            <a:off x="141828" y="367772"/>
            <a:ext cx="6825900" cy="4441971"/>
          </a:xfrm>
          <a:prstGeom prst="rect">
            <a:avLst/>
          </a:prstGeom>
        </p:spPr>
      </p:pic>
      <p:sp>
        <p:nvSpPr>
          <p:cNvPr id="4" name="Rectangle 3"/>
          <p:cNvSpPr/>
          <p:nvPr/>
        </p:nvSpPr>
        <p:spPr>
          <a:xfrm>
            <a:off x="116480" y="5177316"/>
            <a:ext cx="9416140" cy="1569660"/>
          </a:xfrm>
          <a:prstGeom prst="rect">
            <a:avLst/>
          </a:prstGeom>
        </p:spPr>
        <p:txBody>
          <a:bodyPr wrap="square">
            <a:spAutoFit/>
          </a:bodyPr>
          <a:lstStyle/>
          <a:p>
            <a:pPr>
              <a:spcAft>
                <a:spcPts val="0"/>
              </a:spcAft>
            </a:pPr>
            <a:r>
              <a:rPr lang="en-US" sz="2400" dirty="0">
                <a:latin typeface="Calibri" panose="020F0502020204030204" pitchFamily="34" charset="0"/>
                <a:ea typeface="Times New Roman" panose="02020603050405020304" pitchFamily="18" charset="0"/>
                <a:cs typeface="Times New Roman" panose="02020603050405020304" pitchFamily="18" charset="0"/>
              </a:rPr>
              <a:t>Expected basics:</a:t>
            </a:r>
          </a:p>
          <a:p>
            <a:pPr marL="342900" indent="-342900">
              <a:spcAft>
                <a:spcPts val="0"/>
              </a:spcAft>
              <a:buFont typeface="Arial" panose="020B0604020202020204" pitchFamily="34" charset="0"/>
              <a:buChar char="•"/>
            </a:pPr>
            <a:r>
              <a:rPr lang="en-US" sz="2400" dirty="0">
                <a:latin typeface="Calibri" panose="020F0502020204030204" pitchFamily="34" charset="0"/>
                <a:ea typeface="Times New Roman" panose="02020603050405020304" pitchFamily="18" charset="0"/>
                <a:cs typeface="Times New Roman" panose="02020603050405020304" pitchFamily="18" charset="0"/>
              </a:rPr>
              <a:t>24-hour turnaround (business hours) MAX – calls/emails/social media</a:t>
            </a:r>
          </a:p>
          <a:p>
            <a:pPr marL="342900" indent="-342900">
              <a:spcAft>
                <a:spcPts val="0"/>
              </a:spcAft>
              <a:buFont typeface="Arial" panose="020B0604020202020204" pitchFamily="34" charset="0"/>
              <a:buChar char="•"/>
            </a:pPr>
            <a:r>
              <a:rPr lang="en-US" sz="2400" dirty="0">
                <a:latin typeface="Calibri" panose="020F0502020204030204" pitchFamily="34" charset="0"/>
                <a:ea typeface="Times New Roman" panose="02020603050405020304" pitchFamily="18" charset="0"/>
                <a:cs typeface="Times New Roman" panose="02020603050405020304" pitchFamily="18" charset="0"/>
              </a:rPr>
              <a:t>Don’t answer if you don’t know, but find the answer </a:t>
            </a:r>
          </a:p>
          <a:p>
            <a:pPr marL="342900" indent="-342900">
              <a:spcAft>
                <a:spcPts val="0"/>
              </a:spcAft>
              <a:buFont typeface="Arial" panose="020B0604020202020204" pitchFamily="34" charset="0"/>
              <a:buChar char="•"/>
            </a:pPr>
            <a:r>
              <a:rPr lang="en-US" sz="2400" dirty="0">
                <a:latin typeface="Calibri" panose="020F0502020204030204" pitchFamily="34" charset="0"/>
                <a:ea typeface="Times New Roman" panose="02020603050405020304" pitchFamily="18" charset="0"/>
                <a:cs typeface="Times New Roman" panose="02020603050405020304" pitchFamily="18" charset="0"/>
              </a:rPr>
              <a:t>It is THEIR first time asking that question</a:t>
            </a:r>
          </a:p>
        </p:txBody>
      </p:sp>
    </p:spTree>
    <p:extLst>
      <p:ext uri="{BB962C8B-B14F-4D97-AF65-F5344CB8AC3E}">
        <p14:creationId xmlns:p14="http://schemas.microsoft.com/office/powerpoint/2010/main" val="4287172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68096" y="365125"/>
            <a:ext cx="10585704" cy="1325563"/>
          </a:xfrm>
        </p:spPr>
        <p:txBody>
          <a:bodyPr>
            <a:normAutofit fontScale="90000"/>
          </a:bodyPr>
          <a:lstStyle/>
          <a:p>
            <a:pPr algn="ctr" eaLnBrk="1" hangingPunct="1"/>
            <a:r>
              <a:rPr lang="en-US" altLang="en-US" dirty="0">
                <a:solidFill>
                  <a:srgbClr val="FF0000"/>
                </a:solidFill>
              </a:rPr>
              <a:t>OVERVIEW OF AODA </a:t>
            </a:r>
            <a:br>
              <a:rPr lang="en-US" altLang="en-US" dirty="0">
                <a:solidFill>
                  <a:srgbClr val="FF0000"/>
                </a:solidFill>
              </a:rPr>
            </a:br>
            <a:r>
              <a:rPr lang="en-US" altLang="en-US" dirty="0">
                <a:solidFill>
                  <a:srgbClr val="FF0000"/>
                </a:solidFill>
              </a:rPr>
              <a:t>(Accessibility for Ontarians with Disabilities Act</a:t>
            </a:r>
          </a:p>
        </p:txBody>
      </p:sp>
      <p:sp>
        <p:nvSpPr>
          <p:cNvPr id="4" name="Title 1"/>
          <p:cNvSpPr txBox="1">
            <a:spLocks/>
          </p:cNvSpPr>
          <p:nvPr/>
        </p:nvSpPr>
        <p:spPr bwMode="auto">
          <a:xfrm>
            <a:off x="1236535" y="1690688"/>
            <a:ext cx="9718929" cy="4455469"/>
          </a:xfrm>
          <a:prstGeom prst="rect">
            <a:avLst/>
          </a:prstGeom>
          <a:noFill/>
          <a:ln w="9525">
            <a:noFill/>
            <a:miter lim="800000"/>
            <a:headEnd/>
            <a:tailEnd/>
          </a:ln>
        </p:spPr>
        <p:txBody>
          <a:bodyPr/>
          <a:lstStyle/>
          <a:p>
            <a:pPr marL="463550" indent="-463550">
              <a:buFont typeface="Arial" pitchFamily="34" charset="0"/>
              <a:buChar char="•"/>
              <a:defRPr/>
            </a:pPr>
            <a:endParaRPr lang="en-US" sz="2400" dirty="0">
              <a:latin typeface="Arial" charset="0"/>
            </a:endParaRPr>
          </a:p>
          <a:p>
            <a:pPr marL="463550" indent="-463550">
              <a:buFont typeface="Arial" pitchFamily="34" charset="0"/>
              <a:buChar char="•"/>
              <a:defRPr/>
            </a:pPr>
            <a:r>
              <a:rPr lang="en-US" sz="2400" dirty="0"/>
              <a:t>1 in 7 Ontarians has a disability and the numbers are rising</a:t>
            </a:r>
          </a:p>
          <a:p>
            <a:pPr marL="463550" indent="-463550">
              <a:buFont typeface="Arial" pitchFamily="34" charset="0"/>
              <a:buChar char="•"/>
              <a:defRPr/>
            </a:pPr>
            <a:r>
              <a:rPr lang="en-US" sz="2400" dirty="0"/>
              <a:t>Ontario is the first jurisdiction in the world to move from legislation that reacts to complaints to one that takes a proactive approach to mandating accessibility</a:t>
            </a:r>
          </a:p>
          <a:p>
            <a:pPr marL="463550" indent="-463550">
              <a:buFont typeface="Arial" pitchFamily="34" charset="0"/>
              <a:buChar char="•"/>
              <a:defRPr/>
            </a:pPr>
            <a:r>
              <a:rPr lang="en-US" sz="2400" dirty="0"/>
              <a:t>Apply to all people, businesses and organizations that provide goods or services either directly to the public or to other businesses or organizations and that have one or more employees in Ontario</a:t>
            </a:r>
          </a:p>
          <a:p>
            <a:pPr marL="463550" indent="-463550">
              <a:buFont typeface="Arial" pitchFamily="34" charset="0"/>
              <a:buChar char="•"/>
              <a:defRPr/>
            </a:pPr>
            <a:endParaRPr lang="en-US" sz="2400" dirty="0"/>
          </a:p>
          <a:p>
            <a:pPr marL="463550" indent="-463550">
              <a:buFont typeface="Arial" pitchFamily="34" charset="0"/>
              <a:buChar char="•"/>
              <a:defRPr/>
            </a:pPr>
            <a:r>
              <a:rPr lang="en-US" sz="2400" dirty="0"/>
              <a:t>Our responsibilities are to customers and employees</a:t>
            </a:r>
          </a:p>
          <a:p>
            <a:pPr marL="463550" indent="-463550">
              <a:buFont typeface="Arial" pitchFamily="34" charset="0"/>
              <a:buChar char="•"/>
              <a:defRPr/>
            </a:pPr>
            <a:r>
              <a:rPr lang="en-US" sz="2400" dirty="0"/>
              <a:t>We expect all staff to role model the standards set with AODA</a:t>
            </a:r>
          </a:p>
        </p:txBody>
      </p:sp>
    </p:spTree>
    <p:extLst>
      <p:ext uri="{BB962C8B-B14F-4D97-AF65-F5344CB8AC3E}">
        <p14:creationId xmlns:p14="http://schemas.microsoft.com/office/powerpoint/2010/main" val="1742066662"/>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a:solidFill>
                  <a:srgbClr val="FF0000"/>
                </a:solidFill>
              </a:rPr>
              <a:t>DEFINITION OF DISABILITY</a:t>
            </a:r>
          </a:p>
        </p:txBody>
      </p:sp>
      <p:sp>
        <p:nvSpPr>
          <p:cNvPr id="4" name="Title 1"/>
          <p:cNvSpPr txBox="1">
            <a:spLocks/>
          </p:cNvSpPr>
          <p:nvPr/>
        </p:nvSpPr>
        <p:spPr bwMode="auto">
          <a:xfrm>
            <a:off x="1717675" y="1635126"/>
            <a:ext cx="8756650" cy="4830763"/>
          </a:xfrm>
          <a:prstGeom prst="rect">
            <a:avLst/>
          </a:prstGeom>
          <a:noFill/>
          <a:ln w="9525">
            <a:noFill/>
            <a:miter lim="800000"/>
            <a:headEnd/>
            <a:tailEnd/>
          </a:ln>
        </p:spPr>
        <p:txBody>
          <a:bodyPr/>
          <a:lstStyle/>
          <a:p>
            <a:pPr marL="398463" indent="-398463">
              <a:defRPr/>
            </a:pPr>
            <a:r>
              <a:rPr lang="en-US" sz="2400" dirty="0"/>
              <a:t>A disability is (Same as Ontario Human Rights Code):</a:t>
            </a:r>
          </a:p>
          <a:p>
            <a:pPr marL="398463" indent="-398463">
              <a:defRPr/>
            </a:pPr>
            <a:endParaRPr lang="en-US" sz="2400" dirty="0"/>
          </a:p>
          <a:p>
            <a:pPr marL="682625" lvl="1" indent="-450850">
              <a:buFont typeface="+mj-lt"/>
              <a:buAutoNum type="alphaLcParenR"/>
              <a:defRPr/>
            </a:pPr>
            <a:r>
              <a:rPr lang="en-US" sz="2400" dirty="0"/>
              <a:t>Any degree of physical disability caused by bodily injury, birth defect or illness and, includes:</a:t>
            </a:r>
          </a:p>
          <a:p>
            <a:pPr marL="682625" lvl="1" indent="-450850">
              <a:buFont typeface="+mj-lt"/>
              <a:buAutoNum type="alphaLcParenR"/>
              <a:defRPr/>
            </a:pPr>
            <a:r>
              <a:rPr lang="en-US" sz="2400" dirty="0"/>
              <a:t>Mental impairment, disorder or a developmental disability,</a:t>
            </a:r>
          </a:p>
          <a:p>
            <a:pPr marL="682625" lvl="1" indent="-450850">
              <a:buFont typeface="+mj-lt"/>
              <a:buAutoNum type="alphaLcParenR"/>
              <a:defRPr/>
            </a:pPr>
            <a:r>
              <a:rPr lang="en-US" sz="2400" dirty="0"/>
              <a:t>Learning disability, </a:t>
            </a:r>
          </a:p>
          <a:p>
            <a:pPr marL="682625" lvl="1" indent="-450850">
              <a:buFont typeface="+mj-lt"/>
              <a:buAutoNum type="alphaLcParenR"/>
              <a:defRPr/>
            </a:pPr>
            <a:r>
              <a:rPr lang="en-US" sz="2400" dirty="0"/>
              <a:t>Dysfunction in one or more of the processes involved in understanding or using symbols or spoken language, or</a:t>
            </a:r>
          </a:p>
          <a:p>
            <a:pPr marL="682625" lvl="1" indent="-450850">
              <a:buFont typeface="+mj-lt"/>
              <a:buAutoNum type="alphaLcParenR"/>
              <a:defRPr/>
            </a:pPr>
            <a:r>
              <a:rPr lang="en-US" sz="2400" dirty="0"/>
              <a:t>An injury or disability for which benefits were claimed or received under the insurance plan established under the Workplace Safety and Insurance Act, 1997.</a:t>
            </a:r>
          </a:p>
        </p:txBody>
      </p:sp>
    </p:spTree>
    <p:extLst>
      <p:ext uri="{BB962C8B-B14F-4D97-AF65-F5344CB8AC3E}">
        <p14:creationId xmlns:p14="http://schemas.microsoft.com/office/powerpoint/2010/main" val="3745300051"/>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737616" y="73153"/>
            <a:ext cx="9144000" cy="1330325"/>
          </a:xfrm>
        </p:spPr>
        <p:txBody>
          <a:bodyPr/>
          <a:lstStyle/>
          <a:p>
            <a:pPr eaLnBrk="1" hangingPunct="1"/>
            <a:r>
              <a:rPr lang="en-US" altLang="en-US" sz="4000" dirty="0">
                <a:solidFill>
                  <a:srgbClr val="FF0000"/>
                </a:solidFill>
              </a:rPr>
              <a:t>BARRIERS</a:t>
            </a:r>
          </a:p>
        </p:txBody>
      </p:sp>
      <p:sp>
        <p:nvSpPr>
          <p:cNvPr id="25603" name="Title 1"/>
          <p:cNvSpPr txBox="1">
            <a:spLocks/>
          </p:cNvSpPr>
          <p:nvPr/>
        </p:nvSpPr>
        <p:spPr bwMode="auto">
          <a:xfrm>
            <a:off x="737616" y="1403478"/>
            <a:ext cx="10762488" cy="4830762"/>
          </a:xfrm>
          <a:prstGeom prst="rect">
            <a:avLst/>
          </a:prstGeom>
          <a:noFill/>
          <a:ln w="9525">
            <a:noFill/>
            <a:miter lim="800000"/>
            <a:headEnd/>
            <a:tailEnd/>
          </a:ln>
        </p:spPr>
        <p:txBody>
          <a:bodyPr/>
          <a:lstStyle/>
          <a:p>
            <a:pPr>
              <a:defRPr/>
            </a:pPr>
            <a:r>
              <a:rPr lang="en-US" sz="2400" dirty="0"/>
              <a:t>Barriers can be grouped into one of the five following categories:</a:t>
            </a:r>
          </a:p>
          <a:p>
            <a:pPr>
              <a:defRPr/>
            </a:pPr>
            <a:endParaRPr lang="en-US" sz="2400" dirty="0"/>
          </a:p>
          <a:p>
            <a:pPr marL="457200" indent="-457200">
              <a:buFont typeface="+mj-lt"/>
              <a:buAutoNum type="arabicPeriod"/>
              <a:defRPr/>
            </a:pPr>
            <a:r>
              <a:rPr lang="en-US" sz="2400" b="1" dirty="0"/>
              <a:t>Attitudes</a:t>
            </a:r>
            <a:r>
              <a:rPr lang="en-US" sz="2400" dirty="0"/>
              <a:t>: negative attitudes that contribute to exclusion</a:t>
            </a:r>
          </a:p>
          <a:p>
            <a:pPr marL="457200" indent="-457200">
              <a:buFont typeface="+mj-lt"/>
              <a:buAutoNum type="arabicPeriod"/>
              <a:defRPr/>
            </a:pPr>
            <a:r>
              <a:rPr lang="en-US" sz="2400" b="1" dirty="0"/>
              <a:t>Physical/architectural</a:t>
            </a:r>
            <a:r>
              <a:rPr lang="en-US" sz="2400" dirty="0"/>
              <a:t>: design and physical features of buildings and infrastructure that prevent or limit access</a:t>
            </a:r>
          </a:p>
          <a:p>
            <a:pPr marL="457200" indent="-457200">
              <a:buFont typeface="+mj-lt"/>
              <a:buAutoNum type="arabicPeriod"/>
              <a:defRPr/>
            </a:pPr>
            <a:r>
              <a:rPr lang="en-US" sz="2400" b="1" dirty="0"/>
              <a:t>Communication/Information</a:t>
            </a:r>
            <a:r>
              <a:rPr lang="en-US" sz="2400" dirty="0"/>
              <a:t>: limiting or preventing access to information that is otherwise available</a:t>
            </a:r>
          </a:p>
          <a:p>
            <a:pPr marL="457200" indent="-457200">
              <a:buFont typeface="+mj-lt"/>
              <a:buAutoNum type="arabicPeriod"/>
              <a:defRPr/>
            </a:pPr>
            <a:r>
              <a:rPr lang="en-US" sz="2400" b="1" dirty="0"/>
              <a:t>Technology</a:t>
            </a:r>
            <a:r>
              <a:rPr lang="en-US" sz="2400" dirty="0"/>
              <a:t>: usability of existing and emerging technologies, as well as the increasing number of service-related and consumer electronic device</a:t>
            </a:r>
          </a:p>
          <a:p>
            <a:pPr marL="457200" indent="-457200">
              <a:buFont typeface="+mj-lt"/>
              <a:buAutoNum type="arabicPeriod"/>
              <a:defRPr/>
            </a:pPr>
            <a:r>
              <a:rPr lang="en-US" sz="2400" b="1" dirty="0"/>
              <a:t>Policies and Practices</a:t>
            </a:r>
            <a:r>
              <a:rPr lang="en-US" sz="2400" dirty="0"/>
              <a:t>: systemic discrimination established in policies or practices</a:t>
            </a:r>
          </a:p>
          <a:p>
            <a:pPr>
              <a:defRPr/>
            </a:pPr>
            <a:endParaRPr lang="en-US" sz="2400" dirty="0"/>
          </a:p>
        </p:txBody>
      </p:sp>
    </p:spTree>
    <p:extLst>
      <p:ext uri="{BB962C8B-B14F-4D97-AF65-F5344CB8AC3E}">
        <p14:creationId xmlns:p14="http://schemas.microsoft.com/office/powerpoint/2010/main" val="3411269090"/>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80416" y="237745"/>
            <a:ext cx="9144000" cy="1330325"/>
          </a:xfrm>
        </p:spPr>
        <p:txBody>
          <a:bodyPr/>
          <a:lstStyle/>
          <a:p>
            <a:pPr eaLnBrk="1" hangingPunct="1"/>
            <a:r>
              <a:rPr lang="en-US" altLang="en-US" sz="4000" dirty="0">
                <a:solidFill>
                  <a:srgbClr val="FF0000"/>
                </a:solidFill>
              </a:rPr>
              <a:t>AODA Training must include:</a:t>
            </a:r>
          </a:p>
        </p:txBody>
      </p:sp>
      <p:sp>
        <p:nvSpPr>
          <p:cNvPr id="41987" name="Title 1"/>
          <p:cNvSpPr txBox="1">
            <a:spLocks/>
          </p:cNvSpPr>
          <p:nvPr/>
        </p:nvSpPr>
        <p:spPr bwMode="auto">
          <a:xfrm>
            <a:off x="1049083" y="1760095"/>
            <a:ext cx="10093833" cy="4220082"/>
          </a:xfrm>
          <a:prstGeom prst="rect">
            <a:avLst/>
          </a:prstGeom>
          <a:noFill/>
          <a:ln w="9525">
            <a:noFill/>
            <a:miter lim="800000"/>
            <a:headEnd/>
            <a:tailEnd/>
          </a:ln>
        </p:spPr>
        <p:txBody>
          <a:bodyPr/>
          <a:lstStyle/>
          <a:p>
            <a:pPr>
              <a:defRPr/>
            </a:pPr>
            <a:r>
              <a:rPr lang="en-US" sz="2400" b="1" dirty="0"/>
              <a:t>Training must include review and instruction on:</a:t>
            </a:r>
          </a:p>
          <a:p>
            <a:pPr marL="463550" indent="-463550">
              <a:buFont typeface="Arial" pitchFamily="34" charset="0"/>
              <a:buChar char="•"/>
              <a:defRPr/>
            </a:pPr>
            <a:endParaRPr lang="en-US" sz="2400" dirty="0"/>
          </a:p>
          <a:p>
            <a:pPr marL="463550" indent="-463550">
              <a:buFont typeface="Arial" pitchFamily="34" charset="0"/>
              <a:buChar char="•"/>
              <a:defRPr/>
            </a:pPr>
            <a:r>
              <a:rPr lang="en-US" sz="2400" dirty="0"/>
              <a:t>Purposes of </a:t>
            </a:r>
            <a:r>
              <a:rPr lang="en-US" sz="2400" dirty="0" err="1"/>
              <a:t>AODA</a:t>
            </a:r>
            <a:endParaRPr lang="en-US" sz="2400" dirty="0"/>
          </a:p>
          <a:p>
            <a:pPr marL="463550" indent="-463550">
              <a:buFont typeface="Arial" pitchFamily="34" charset="0"/>
              <a:buChar char="•"/>
              <a:defRPr/>
            </a:pPr>
            <a:r>
              <a:rPr lang="en-US" sz="2400" dirty="0"/>
              <a:t>The requirements of ASCS</a:t>
            </a:r>
          </a:p>
          <a:p>
            <a:pPr marL="463550" indent="-463550">
              <a:buFont typeface="Arial" pitchFamily="34" charset="0"/>
              <a:buChar char="•"/>
              <a:defRPr/>
            </a:pPr>
            <a:r>
              <a:rPr lang="en-US" sz="2400" dirty="0"/>
              <a:t>How to interact and communicate with persons with various types of disability. </a:t>
            </a:r>
          </a:p>
          <a:p>
            <a:pPr marL="463550" indent="-463550">
              <a:buFont typeface="Arial" pitchFamily="34" charset="0"/>
              <a:buChar char="•"/>
              <a:defRPr/>
            </a:pPr>
            <a:r>
              <a:rPr lang="en-US" sz="2400" dirty="0"/>
              <a:t>What to do if a person with a particular type of disability is having difficulty accessing the provider’s goods or services.</a:t>
            </a:r>
          </a:p>
          <a:p>
            <a:pPr marL="463550" indent="-463550">
              <a:buFont typeface="Arial" pitchFamily="34" charset="0"/>
              <a:buChar char="•"/>
              <a:defRPr/>
            </a:pPr>
            <a:r>
              <a:rPr lang="en-US" sz="2400" dirty="0"/>
              <a:t>How to interact with persons with disabilities who use an assistive device or require the assistance of a service animal or support person.</a:t>
            </a:r>
          </a:p>
          <a:p>
            <a:pPr>
              <a:defRPr/>
            </a:pPr>
            <a:endParaRPr lang="en-US" sz="2400" dirty="0"/>
          </a:p>
        </p:txBody>
      </p:sp>
    </p:spTree>
    <p:extLst>
      <p:ext uri="{BB962C8B-B14F-4D97-AF65-F5344CB8AC3E}">
        <p14:creationId xmlns:p14="http://schemas.microsoft.com/office/powerpoint/2010/main" val="3605242519"/>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153667" y="64009"/>
            <a:ext cx="9707880" cy="1330325"/>
          </a:xfrm>
        </p:spPr>
        <p:txBody>
          <a:bodyPr/>
          <a:lstStyle/>
          <a:p>
            <a:r>
              <a:rPr lang="en-US" sz="4000" dirty="0">
                <a:solidFill>
                  <a:srgbClr val="FF0000"/>
                </a:solidFill>
              </a:rPr>
              <a:t>Accessibility Standards for Customer Service</a:t>
            </a:r>
            <a:endParaRPr lang="en-US" altLang="en-US" sz="4000" dirty="0">
              <a:solidFill>
                <a:srgbClr val="FF0000"/>
              </a:solidFill>
            </a:endParaRPr>
          </a:p>
        </p:txBody>
      </p:sp>
      <p:sp>
        <p:nvSpPr>
          <p:cNvPr id="4" name="Title 1"/>
          <p:cNvSpPr txBox="1">
            <a:spLocks/>
          </p:cNvSpPr>
          <p:nvPr/>
        </p:nvSpPr>
        <p:spPr bwMode="auto">
          <a:xfrm>
            <a:off x="911352" y="1616838"/>
            <a:ext cx="10369295" cy="4830763"/>
          </a:xfrm>
          <a:prstGeom prst="rect">
            <a:avLst/>
          </a:prstGeom>
          <a:noFill/>
          <a:ln w="9525">
            <a:noFill/>
            <a:miter lim="800000"/>
            <a:headEnd/>
            <a:tailEnd/>
          </a:ln>
        </p:spPr>
        <p:txBody>
          <a:bodyPr/>
          <a:lstStyle/>
          <a:p>
            <a:pPr eaLnBrk="0" hangingPunct="0"/>
            <a:r>
              <a:rPr lang="en-US" sz="2400" dirty="0"/>
              <a:t>We strive at all times to provide its goods and services in a way that respects the dignity and independence of people with disabilities. We are also committed to giving people with disabilities the same opportunity to access our goods and services and allowing them to benefit from the same services, in the same place and in a similar way as other customers.</a:t>
            </a:r>
          </a:p>
          <a:p>
            <a:pPr eaLnBrk="0" hangingPunct="0"/>
            <a:endParaRPr lang="en-US" sz="2400" dirty="0"/>
          </a:p>
          <a:p>
            <a:pPr eaLnBrk="0" hangingPunct="0"/>
            <a:endParaRPr lang="en-US" sz="2400" dirty="0"/>
          </a:p>
          <a:p>
            <a:pPr algn="ctr" eaLnBrk="0" hangingPunct="0"/>
            <a:r>
              <a:rPr lang="en-US" sz="4400" dirty="0"/>
              <a:t>REASONABLE ACCOMDATIONS</a:t>
            </a:r>
            <a:endParaRPr lang="en-US" sz="2400" dirty="0">
              <a:latin typeface="Arial" charset="0"/>
            </a:endParaRPr>
          </a:p>
        </p:txBody>
      </p:sp>
    </p:spTree>
    <p:extLst>
      <p:ext uri="{BB962C8B-B14F-4D97-AF65-F5344CB8AC3E}">
        <p14:creationId xmlns:p14="http://schemas.microsoft.com/office/powerpoint/2010/main" val="3437794370"/>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524000" y="1"/>
            <a:ext cx="9144000" cy="1330325"/>
          </a:xfrm>
        </p:spPr>
        <p:txBody>
          <a:bodyPr/>
          <a:lstStyle/>
          <a:p>
            <a:pPr eaLnBrk="1" hangingPunct="1"/>
            <a:r>
              <a:rPr lang="en-US" altLang="en-US" sz="4000" dirty="0">
                <a:solidFill>
                  <a:srgbClr val="FF0000"/>
                </a:solidFill>
              </a:rPr>
              <a:t>Assistive Devices &amp; Communication</a:t>
            </a:r>
          </a:p>
        </p:txBody>
      </p:sp>
      <p:sp>
        <p:nvSpPr>
          <p:cNvPr id="4" name="Title 1"/>
          <p:cNvSpPr txBox="1">
            <a:spLocks/>
          </p:cNvSpPr>
          <p:nvPr/>
        </p:nvSpPr>
        <p:spPr bwMode="auto">
          <a:xfrm>
            <a:off x="911352" y="1571118"/>
            <a:ext cx="10369295" cy="4830763"/>
          </a:xfrm>
          <a:prstGeom prst="rect">
            <a:avLst/>
          </a:prstGeom>
          <a:noFill/>
          <a:ln w="9525">
            <a:noFill/>
            <a:miter lim="800000"/>
            <a:headEnd/>
            <a:tailEnd/>
          </a:ln>
        </p:spPr>
        <p:txBody>
          <a:bodyPr/>
          <a:lstStyle/>
          <a:p>
            <a:pPr>
              <a:defRPr/>
            </a:pPr>
            <a:r>
              <a:rPr lang="en-US" sz="2400" b="1" dirty="0">
                <a:latin typeface="Arial" charset="0"/>
              </a:rPr>
              <a:t>Personal Assistive Devices</a:t>
            </a:r>
          </a:p>
          <a:p>
            <a:pPr>
              <a:defRPr/>
            </a:pPr>
            <a:r>
              <a:rPr lang="en-US" sz="2400" dirty="0">
                <a:latin typeface="Arial" charset="0"/>
              </a:rPr>
              <a:t>People are allowed to use their own personal assistive devices to access our services </a:t>
            </a:r>
          </a:p>
          <a:p>
            <a:pPr>
              <a:defRPr/>
            </a:pPr>
            <a:endParaRPr lang="en-US" sz="2400" b="1" dirty="0">
              <a:latin typeface="Arial" charset="0"/>
            </a:endParaRPr>
          </a:p>
          <a:p>
            <a:pPr>
              <a:defRPr/>
            </a:pPr>
            <a:r>
              <a:rPr lang="en-US" sz="2400" b="1" dirty="0">
                <a:latin typeface="Arial" charset="0"/>
              </a:rPr>
              <a:t>Communication</a:t>
            </a:r>
          </a:p>
          <a:p>
            <a:pPr>
              <a:defRPr/>
            </a:pPr>
            <a:r>
              <a:rPr lang="en-US" sz="2400" dirty="0">
                <a:latin typeface="Arial" charset="0"/>
              </a:rPr>
              <a:t>Communicate with a person with a disability in a manner that takes into account his or her disability. </a:t>
            </a:r>
          </a:p>
          <a:p>
            <a:pPr>
              <a:defRPr/>
            </a:pPr>
            <a:r>
              <a:rPr lang="en-US" sz="2400" dirty="0">
                <a:latin typeface="Arial" charset="0"/>
              </a:rPr>
              <a:t>Some may need email not phone, others may need phone not email…</a:t>
            </a:r>
          </a:p>
          <a:p>
            <a:pPr>
              <a:defRPr/>
            </a:pPr>
            <a:endParaRPr lang="en-US" sz="2400" dirty="0">
              <a:latin typeface="Arial" charset="0"/>
            </a:endParaRPr>
          </a:p>
        </p:txBody>
      </p:sp>
    </p:spTree>
    <p:extLst>
      <p:ext uri="{BB962C8B-B14F-4D97-AF65-F5344CB8AC3E}">
        <p14:creationId xmlns:p14="http://schemas.microsoft.com/office/powerpoint/2010/main" val="2063486308"/>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524000" y="1"/>
            <a:ext cx="9144000" cy="1330325"/>
          </a:xfrm>
        </p:spPr>
        <p:txBody>
          <a:bodyPr/>
          <a:lstStyle/>
          <a:p>
            <a:pPr eaLnBrk="1" hangingPunct="1"/>
            <a:r>
              <a:rPr lang="en-US" altLang="en-US" sz="4000" dirty="0">
                <a:solidFill>
                  <a:srgbClr val="FF0000"/>
                </a:solidFill>
              </a:rPr>
              <a:t>Service Animals &amp; Support Persons</a:t>
            </a:r>
          </a:p>
        </p:txBody>
      </p:sp>
      <p:sp>
        <p:nvSpPr>
          <p:cNvPr id="4" name="Title 1"/>
          <p:cNvSpPr txBox="1">
            <a:spLocks/>
          </p:cNvSpPr>
          <p:nvPr/>
        </p:nvSpPr>
        <p:spPr bwMode="auto">
          <a:xfrm>
            <a:off x="934212" y="1330326"/>
            <a:ext cx="10323576" cy="4843463"/>
          </a:xfrm>
          <a:prstGeom prst="rect">
            <a:avLst/>
          </a:prstGeom>
          <a:noFill/>
          <a:ln w="9525">
            <a:noFill/>
            <a:miter lim="800000"/>
            <a:headEnd/>
            <a:tailEnd/>
          </a:ln>
        </p:spPr>
        <p:txBody>
          <a:bodyPr/>
          <a:lstStyle/>
          <a:p>
            <a:pPr marL="342900" indent="-342900">
              <a:buFont typeface="Arial" panose="020B0604020202020204" pitchFamily="34" charset="0"/>
              <a:buChar char="•"/>
              <a:defRPr/>
            </a:pPr>
            <a:r>
              <a:rPr lang="en-US" sz="2400" dirty="0">
                <a:latin typeface="Arial" charset="0"/>
              </a:rPr>
              <a:t>Allow people with disabilities to be accompanied by their guide dog or service animal in those areas of the premises you own or operate that are open to the public, unless the animal is excluded by another law. If a service animal is excluded by another law, use other measures to provide services to the person with the disability</a:t>
            </a:r>
          </a:p>
          <a:p>
            <a:pPr marL="342900" indent="-342900">
              <a:buFont typeface="Arial" panose="020B0604020202020204" pitchFamily="34" charset="0"/>
              <a:buChar char="•"/>
              <a:defRPr/>
            </a:pPr>
            <a:r>
              <a:rPr lang="en-US" sz="2400" dirty="0">
                <a:latin typeface="Arial" charset="0"/>
              </a:rPr>
              <a:t>Permit people with disabilities who use a support person to bring that person with them while accessing goods or services in premises open to the public or third parties </a:t>
            </a:r>
          </a:p>
          <a:p>
            <a:pPr marL="342900" indent="-342900">
              <a:buFont typeface="Arial" panose="020B0604020202020204" pitchFamily="34" charset="0"/>
              <a:buChar char="•"/>
              <a:defRPr/>
            </a:pPr>
            <a:r>
              <a:rPr lang="en-US" sz="2400" dirty="0">
                <a:latin typeface="Arial" charset="0"/>
              </a:rPr>
              <a:t>Where admission fees are charged, provide notice ahead of time on what admission, if any, would be charged for a support person of a person with a disability</a:t>
            </a:r>
          </a:p>
          <a:p>
            <a:pPr marL="457200" indent="-457200">
              <a:defRPr/>
            </a:pPr>
            <a:endParaRPr lang="en-US" sz="2400" dirty="0">
              <a:latin typeface="Arial" charset="0"/>
            </a:endParaRPr>
          </a:p>
          <a:p>
            <a:pPr>
              <a:defRPr/>
            </a:pPr>
            <a:endParaRPr lang="en-US" sz="2400" dirty="0">
              <a:latin typeface="Arial" charset="0"/>
            </a:endParaRPr>
          </a:p>
        </p:txBody>
      </p:sp>
    </p:spTree>
    <p:extLst>
      <p:ext uri="{BB962C8B-B14F-4D97-AF65-F5344CB8AC3E}">
        <p14:creationId xmlns:p14="http://schemas.microsoft.com/office/powerpoint/2010/main" val="53917813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441704" y="246889"/>
            <a:ext cx="9144000" cy="1330325"/>
          </a:xfrm>
        </p:spPr>
        <p:txBody>
          <a:bodyPr/>
          <a:lstStyle/>
          <a:p>
            <a:pPr eaLnBrk="1" hangingPunct="1"/>
            <a:r>
              <a:rPr lang="en-US" altLang="en-US" sz="4000" dirty="0">
                <a:solidFill>
                  <a:srgbClr val="FF0000"/>
                </a:solidFill>
              </a:rPr>
              <a:t>Notice of Disruption</a:t>
            </a:r>
          </a:p>
        </p:txBody>
      </p:sp>
      <p:sp>
        <p:nvSpPr>
          <p:cNvPr id="4" name="Title 1"/>
          <p:cNvSpPr txBox="1">
            <a:spLocks/>
          </p:cNvSpPr>
          <p:nvPr/>
        </p:nvSpPr>
        <p:spPr bwMode="auto">
          <a:xfrm>
            <a:off x="900684" y="1385190"/>
            <a:ext cx="10390632" cy="4830762"/>
          </a:xfrm>
          <a:prstGeom prst="rect">
            <a:avLst/>
          </a:prstGeom>
          <a:noFill/>
          <a:ln w="9525">
            <a:noFill/>
            <a:miter lim="800000"/>
            <a:headEnd/>
            <a:tailEnd/>
          </a:ln>
        </p:spPr>
        <p:txBody>
          <a:bodyPr/>
          <a:lstStyle/>
          <a:p>
            <a:pPr>
              <a:defRPr/>
            </a:pPr>
            <a:endParaRPr lang="en-US" sz="2400" b="1" dirty="0">
              <a:latin typeface="Arial" charset="0"/>
            </a:endParaRPr>
          </a:p>
          <a:p>
            <a:pPr>
              <a:defRPr/>
            </a:pPr>
            <a:r>
              <a:rPr lang="en-US" sz="2400" dirty="0"/>
              <a:t>Provide notice (No requirement how notice is provided) when facilities or services that people with disabilities rely on to access or use your goods or services are temporarily disrupted</a:t>
            </a:r>
          </a:p>
          <a:p>
            <a:pPr marL="914400" indent="-450850">
              <a:buFont typeface="Arial" pitchFamily="34" charset="0"/>
              <a:buChar char="•"/>
              <a:defRPr/>
            </a:pPr>
            <a:r>
              <a:rPr lang="en-US" sz="2400" dirty="0"/>
              <a:t>Broken elevator</a:t>
            </a:r>
          </a:p>
          <a:p>
            <a:pPr marL="914400" indent="-450850">
              <a:buFont typeface="Arial" pitchFamily="34" charset="0"/>
              <a:buChar char="•"/>
              <a:defRPr/>
            </a:pPr>
            <a:r>
              <a:rPr lang="en-US" sz="2400" dirty="0"/>
              <a:t>Cancelled Program</a:t>
            </a:r>
          </a:p>
          <a:p>
            <a:pPr marL="914400" indent="-450850">
              <a:buFont typeface="Arial" pitchFamily="34" charset="0"/>
              <a:buChar char="•"/>
              <a:defRPr/>
            </a:pPr>
            <a:r>
              <a:rPr lang="en-US" sz="2400" dirty="0"/>
              <a:t>Building Closure</a:t>
            </a:r>
          </a:p>
          <a:p>
            <a:pPr marL="914400" indent="-450850">
              <a:buFont typeface="Arial" pitchFamily="34" charset="0"/>
              <a:buChar char="•"/>
              <a:defRPr/>
            </a:pPr>
            <a:r>
              <a:rPr lang="en-US" sz="2400" dirty="0"/>
              <a:t>Construction</a:t>
            </a:r>
          </a:p>
          <a:p>
            <a:pPr marL="914400" indent="-450850">
              <a:buFont typeface="Arial" pitchFamily="34" charset="0"/>
              <a:buChar char="•"/>
              <a:defRPr/>
            </a:pPr>
            <a:endParaRPr lang="en-US" sz="2400" dirty="0"/>
          </a:p>
          <a:p>
            <a:pPr>
              <a:defRPr/>
            </a:pPr>
            <a:r>
              <a:rPr lang="en-US" sz="2400" dirty="0"/>
              <a:t>Notice must include information about the reason for disruption, its anticipated duration and a description of alternate facilities or services, if any, are available to persons with disabilities. </a:t>
            </a:r>
          </a:p>
        </p:txBody>
      </p:sp>
    </p:spTree>
    <p:extLst>
      <p:ext uri="{BB962C8B-B14F-4D97-AF65-F5344CB8AC3E}">
        <p14:creationId xmlns:p14="http://schemas.microsoft.com/office/powerpoint/2010/main" val="1067030488"/>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862328" y="347473"/>
            <a:ext cx="9144000" cy="1330325"/>
          </a:xfrm>
        </p:spPr>
        <p:txBody>
          <a:bodyPr/>
          <a:lstStyle/>
          <a:p>
            <a:pPr eaLnBrk="1" hangingPunct="1"/>
            <a:r>
              <a:rPr lang="en-US" altLang="en-US" sz="4000" dirty="0">
                <a:solidFill>
                  <a:srgbClr val="FF0000"/>
                </a:solidFill>
              </a:rPr>
              <a:t>Feedback</a:t>
            </a:r>
          </a:p>
        </p:txBody>
      </p:sp>
      <p:sp>
        <p:nvSpPr>
          <p:cNvPr id="4" name="Title 1"/>
          <p:cNvSpPr txBox="1">
            <a:spLocks/>
          </p:cNvSpPr>
          <p:nvPr/>
        </p:nvSpPr>
        <p:spPr bwMode="auto">
          <a:xfrm>
            <a:off x="1578084" y="1499929"/>
            <a:ext cx="8756650" cy="3858142"/>
          </a:xfrm>
          <a:prstGeom prst="rect">
            <a:avLst/>
          </a:prstGeom>
          <a:noFill/>
          <a:ln w="9525">
            <a:noFill/>
            <a:miter lim="800000"/>
            <a:headEnd/>
            <a:tailEnd/>
          </a:ln>
        </p:spPr>
        <p:txBody>
          <a:bodyPr/>
          <a:lstStyle/>
          <a:p>
            <a:pPr>
              <a:defRPr/>
            </a:pPr>
            <a:endParaRPr lang="en-US" sz="2400" dirty="0">
              <a:latin typeface="Arial" charset="0"/>
            </a:endParaRPr>
          </a:p>
          <a:p>
            <a:pPr>
              <a:defRPr/>
            </a:pPr>
            <a:r>
              <a:rPr lang="en-US" sz="2400" dirty="0">
                <a:latin typeface="Arial" charset="0"/>
              </a:rPr>
              <a:t>Establish a process for people to provide feedback on how you provide goods or services to people with disabilities and how you will respond to any feedback and take action on any complaints. Make the information about your feedback process readily available to the public. </a:t>
            </a:r>
          </a:p>
          <a:p>
            <a:pPr>
              <a:defRPr/>
            </a:pPr>
            <a:endParaRPr lang="en-US" sz="2400" dirty="0">
              <a:latin typeface="Arial" charset="0"/>
            </a:endParaRPr>
          </a:p>
          <a:p>
            <a:pPr>
              <a:defRPr/>
            </a:pPr>
            <a:endParaRPr lang="en-US" sz="2400" dirty="0">
              <a:latin typeface="Arial" charset="0"/>
            </a:endParaRPr>
          </a:p>
          <a:p>
            <a:pPr algn="ctr">
              <a:defRPr/>
            </a:pPr>
            <a:r>
              <a:rPr lang="en-US" sz="2400" dirty="0">
                <a:latin typeface="Arial" charset="0"/>
              </a:rPr>
              <a:t>-- Go to the Board– they will review and follow up</a:t>
            </a:r>
          </a:p>
        </p:txBody>
      </p:sp>
    </p:spTree>
    <p:extLst>
      <p:ext uri="{BB962C8B-B14F-4D97-AF65-F5344CB8AC3E}">
        <p14:creationId xmlns:p14="http://schemas.microsoft.com/office/powerpoint/2010/main" val="16143046"/>
      </p:ext>
    </p:extLst>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798</Words>
  <Application>Microsoft Macintosh PowerPoint</Application>
  <PresentationFormat>Widescreen</PresentationFormat>
  <Paragraphs>72</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Garamond</vt:lpstr>
      <vt:lpstr>Office Theme</vt:lpstr>
      <vt:lpstr>PowerPoint Presentation</vt:lpstr>
      <vt:lpstr>OVERVIEW OF AODA  (Accessibility for Ontarians with Disabilities Act</vt:lpstr>
      <vt:lpstr>DEFINITION OF DISABILITY</vt:lpstr>
      <vt:lpstr>BARRIERS</vt:lpstr>
      <vt:lpstr>AODA Training must include:</vt:lpstr>
      <vt:lpstr>Accessibility Standards for Customer Service</vt:lpstr>
      <vt:lpstr>Assistive Devices &amp; Communication</vt:lpstr>
      <vt:lpstr>Service Animals &amp; Support Persons</vt:lpstr>
      <vt:lpstr>Notice of Disruption</vt:lpstr>
      <vt:lpstr>Feedback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Roddie</dc:creator>
  <cp:lastModifiedBy>Lisa Roddie</cp:lastModifiedBy>
  <cp:revision>1</cp:revision>
  <dcterms:created xsi:type="dcterms:W3CDTF">2023-07-03T12:02:38Z</dcterms:created>
  <dcterms:modified xsi:type="dcterms:W3CDTF">2023-07-03T12:05:09Z</dcterms:modified>
</cp:coreProperties>
</file>