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64" r:id="rId2"/>
    <p:sldId id="265" r:id="rId3"/>
    <p:sldId id="827" r:id="rId4"/>
    <p:sldId id="425" r:id="rId5"/>
    <p:sldId id="870" r:id="rId6"/>
    <p:sldId id="873" r:id="rId7"/>
    <p:sldId id="426" r:id="rId8"/>
    <p:sldId id="423" r:id="rId9"/>
    <p:sldId id="842" r:id="rId10"/>
    <p:sldId id="874" r:id="rId11"/>
    <p:sldId id="431" r:id="rId12"/>
    <p:sldId id="834" r:id="rId13"/>
    <p:sldId id="835" r:id="rId14"/>
    <p:sldId id="429" r:id="rId15"/>
    <p:sldId id="832" r:id="rId16"/>
    <p:sldId id="437" r:id="rId17"/>
    <p:sldId id="474" r:id="rId18"/>
    <p:sldId id="476" r:id="rId19"/>
    <p:sldId id="862" r:id="rId20"/>
    <p:sldId id="864" r:id="rId21"/>
    <p:sldId id="354" r:id="rId22"/>
    <p:sldId id="262" r:id="rId23"/>
    <p:sldId id="355" r:id="rId24"/>
    <p:sldId id="86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73"/>
    <p:restoredTop sz="87680"/>
  </p:normalViewPr>
  <p:slideViewPr>
    <p:cSldViewPr snapToGrid="0" snapToObjects="1" showGuides="1">
      <p:cViewPr varScale="1">
        <p:scale>
          <a:sx n="68" d="100"/>
          <a:sy n="68" d="100"/>
        </p:scale>
        <p:origin x="348" y="5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1F8EA-5783-3548-A23E-A6B04B327F8F}" type="datetimeFigureOut">
              <a:rPr lang="en-US" smtClean="0"/>
              <a:t>5/5/2023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DC612-2433-674A-AC89-FC618A91CE4D}" type="slidenum">
              <a:rPr lang="en-US" smtClean="0"/>
              <a:t>‹#›</a:t>
            </a:fld>
            <a:endParaRPr lang="en-US"/>
          </a:p>
        </p:txBody>
      </p:sp>
    </p:spTree>
    <p:extLst>
      <p:ext uri="{BB962C8B-B14F-4D97-AF65-F5344CB8AC3E}">
        <p14:creationId xmlns:p14="http://schemas.microsoft.com/office/powerpoint/2010/main" val="15338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CA67D95-88B8-454A-AC13-071A05E45B46}" type="slidenum">
              <a:rPr lang="en-CA" smtClean="0"/>
              <a:t>10</a:t>
            </a:fld>
            <a:endParaRPr lang="en-CA"/>
          </a:p>
        </p:txBody>
      </p:sp>
    </p:spTree>
    <p:extLst>
      <p:ext uri="{BB962C8B-B14F-4D97-AF65-F5344CB8AC3E}">
        <p14:creationId xmlns:p14="http://schemas.microsoft.com/office/powerpoint/2010/main" val="2177163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Athlete Protection Policy applies to coaches and athletes. </a:t>
            </a:r>
          </a:p>
        </p:txBody>
      </p:sp>
      <p:sp>
        <p:nvSpPr>
          <p:cNvPr id="4" name="Slide Number Placeholder 3"/>
          <p:cNvSpPr>
            <a:spLocks noGrp="1"/>
          </p:cNvSpPr>
          <p:nvPr>
            <p:ph type="sldNum" sz="quarter" idx="5"/>
          </p:nvPr>
        </p:nvSpPr>
        <p:spPr/>
        <p:txBody>
          <a:bodyPr/>
          <a:lstStyle/>
          <a:p>
            <a:fld id="{2CA67D95-88B8-454A-AC13-071A05E45B46}" type="slidenum">
              <a:rPr lang="en-CA" smtClean="0"/>
              <a:t>11</a:t>
            </a:fld>
            <a:endParaRPr lang="en-CA"/>
          </a:p>
        </p:txBody>
      </p:sp>
    </p:spTree>
    <p:extLst>
      <p:ext uri="{BB962C8B-B14F-4D97-AF65-F5344CB8AC3E}">
        <p14:creationId xmlns:p14="http://schemas.microsoft.com/office/powerpoint/2010/main" val="11102885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2CA67D95-88B8-454A-AC13-071A05E45B46}" type="slidenum">
              <a:rPr lang="en-CA" smtClean="0"/>
              <a:t>13</a:t>
            </a:fld>
            <a:endParaRPr lang="en-CA"/>
          </a:p>
        </p:txBody>
      </p:sp>
    </p:spTree>
    <p:extLst>
      <p:ext uri="{BB962C8B-B14F-4D97-AF65-F5344CB8AC3E}">
        <p14:creationId xmlns:p14="http://schemas.microsoft.com/office/powerpoint/2010/main" val="2235538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dirty="0"/>
          </a:p>
          <a:p>
            <a:endParaRPr lang="en-CA" dirty="0"/>
          </a:p>
        </p:txBody>
      </p:sp>
      <p:sp>
        <p:nvSpPr>
          <p:cNvPr id="4" name="Slide Number Placeholder 3"/>
          <p:cNvSpPr>
            <a:spLocks noGrp="1"/>
          </p:cNvSpPr>
          <p:nvPr>
            <p:ph type="sldNum" sz="quarter" idx="5"/>
          </p:nvPr>
        </p:nvSpPr>
        <p:spPr/>
        <p:txBody>
          <a:bodyPr/>
          <a:lstStyle/>
          <a:p>
            <a:fld id="{301DC612-2433-674A-AC89-FC618A91CE4D}" type="slidenum">
              <a:rPr lang="en-US" smtClean="0"/>
              <a:t>15</a:t>
            </a:fld>
            <a:endParaRPr lang="en-US"/>
          </a:p>
        </p:txBody>
      </p:sp>
    </p:spTree>
    <p:extLst>
      <p:ext uri="{BB962C8B-B14F-4D97-AF65-F5344CB8AC3E}">
        <p14:creationId xmlns:p14="http://schemas.microsoft.com/office/powerpoint/2010/main" val="18760654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D7DB0F-185E-4939-91D1-AA6A99DA53BE}" type="slidenum">
              <a:rPr lang="en-CA" smtClean="0"/>
              <a:t>16</a:t>
            </a:fld>
            <a:endParaRPr lang="en-CA"/>
          </a:p>
        </p:txBody>
      </p:sp>
    </p:spTree>
    <p:extLst>
      <p:ext uri="{BB962C8B-B14F-4D97-AF65-F5344CB8AC3E}">
        <p14:creationId xmlns:p14="http://schemas.microsoft.com/office/powerpoint/2010/main" val="11280489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73390C-8510-C44B-B228-2E08D0B9B1D8}" type="slidenum">
              <a:rPr lang="en-CA" smtClean="0"/>
              <a:t>19</a:t>
            </a:fld>
            <a:endParaRPr lang="en-CA"/>
          </a:p>
        </p:txBody>
      </p:sp>
    </p:spTree>
    <p:extLst>
      <p:ext uri="{BB962C8B-B14F-4D97-AF65-F5344CB8AC3E}">
        <p14:creationId xmlns:p14="http://schemas.microsoft.com/office/powerpoint/2010/main" val="3157769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ITP information will be posted in areas in the boathouse that allows members to copy information confidentially. </a:t>
            </a:r>
          </a:p>
          <a:p>
            <a:r>
              <a:rPr lang="en-CA" dirty="0"/>
              <a:t>ITP information also available on website. </a:t>
            </a:r>
          </a:p>
          <a:p>
            <a:r>
              <a:rPr lang="en-CA" dirty="0"/>
              <a:t>This process is important to know and respect – respect individual confidentiality. </a:t>
            </a:r>
          </a:p>
        </p:txBody>
      </p:sp>
      <p:sp>
        <p:nvSpPr>
          <p:cNvPr id="4" name="Slide Number Placeholder 3"/>
          <p:cNvSpPr>
            <a:spLocks noGrp="1"/>
          </p:cNvSpPr>
          <p:nvPr>
            <p:ph type="sldNum" sz="quarter" idx="5"/>
          </p:nvPr>
        </p:nvSpPr>
        <p:spPr/>
        <p:txBody>
          <a:bodyPr/>
          <a:lstStyle/>
          <a:p>
            <a:fld id="{2CA67D95-88B8-454A-AC13-071A05E45B46}" type="slidenum">
              <a:rPr lang="en-CA" smtClean="0"/>
              <a:t>20</a:t>
            </a:fld>
            <a:endParaRPr lang="en-CA"/>
          </a:p>
        </p:txBody>
      </p:sp>
    </p:spTree>
    <p:extLst>
      <p:ext uri="{BB962C8B-B14F-4D97-AF65-F5344CB8AC3E}">
        <p14:creationId xmlns:p14="http://schemas.microsoft.com/office/powerpoint/2010/main" val="11230314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622B5-53B8-2A4F-A05E-4A63469955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FCB5FC-5856-9641-AEEF-296E1E80D9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A41D7A-49AE-F141-917A-B523EC1E3417}"/>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5" name="Footer Placeholder 4">
            <a:extLst>
              <a:ext uri="{FF2B5EF4-FFF2-40B4-BE49-F238E27FC236}">
                <a16:creationId xmlns:a16="http://schemas.microsoft.com/office/drawing/2014/main" id="{50BC505E-D3EE-C343-A411-19FB9A44E8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0C0F3A-BE43-8A4B-B6F5-984029C39869}"/>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139893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06C7F-44B2-4840-A259-E7FACCEBD8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2E8FF4-FC1B-454C-BAA7-5C919B7A7C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0D3A1C-8A6E-DC4F-A085-2862607F2E8C}"/>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5" name="Footer Placeholder 4">
            <a:extLst>
              <a:ext uri="{FF2B5EF4-FFF2-40B4-BE49-F238E27FC236}">
                <a16:creationId xmlns:a16="http://schemas.microsoft.com/office/drawing/2014/main" id="{2F7FCB9B-BB8D-7E49-B0A7-42C78657E8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B7C75D-17F4-D74A-93D5-8B3478F6BFF7}"/>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2940848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103BA-EF0F-8E4B-93D1-BCC6694E01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146873-78C9-E84E-BCEE-C4A553F9CD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42DE0D-9547-EB47-B903-046EB852E15F}"/>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5" name="Footer Placeholder 4">
            <a:extLst>
              <a:ext uri="{FF2B5EF4-FFF2-40B4-BE49-F238E27FC236}">
                <a16:creationId xmlns:a16="http://schemas.microsoft.com/office/drawing/2014/main" id="{57B8EDEC-B549-D44B-B3D8-EC3BFB29B8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26319-1874-884E-BEB8-8852548389F7}"/>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286229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FFAA6-1710-CB45-BF30-59F80BF011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F7F17E-2EAE-6843-92CE-1D5DC3FECD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0059E3-1B48-6E4E-A477-B1449CAC8F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1973D12-2AD4-344C-BEC3-910A7A358F93}"/>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6" name="Footer Placeholder 5">
            <a:extLst>
              <a:ext uri="{FF2B5EF4-FFF2-40B4-BE49-F238E27FC236}">
                <a16:creationId xmlns:a16="http://schemas.microsoft.com/office/drawing/2014/main" id="{125B7C3B-F4D3-3848-9C5B-B5367DEFDF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F63C7F-4818-B04B-B175-0394A763AC6A}"/>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3834325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6CA3F-BC10-BE49-BAE4-2089569CBF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81B4D-6A67-D947-82C8-261DDF6AF5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4015D0-27D9-4249-950A-25812B5DE7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D696847-E35B-FE44-B81C-C9DFB441F5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11E1A1-7DF1-D746-B9AE-589A5618FA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43F5FE-1297-7F4C-9690-A6D15D00B1DD}"/>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8" name="Footer Placeholder 7">
            <a:extLst>
              <a:ext uri="{FF2B5EF4-FFF2-40B4-BE49-F238E27FC236}">
                <a16:creationId xmlns:a16="http://schemas.microsoft.com/office/drawing/2014/main" id="{16B9B22C-E726-874E-AEC6-C5CBFF7CAB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71412F-F5E9-2142-8864-2B8358DC20C5}"/>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3581561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AF727-6F33-8E48-8BC4-694CE80209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6BC7B9-F4B4-B340-94DD-C7748F28D108}"/>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4" name="Footer Placeholder 3">
            <a:extLst>
              <a:ext uri="{FF2B5EF4-FFF2-40B4-BE49-F238E27FC236}">
                <a16:creationId xmlns:a16="http://schemas.microsoft.com/office/drawing/2014/main" id="{EBC0B95B-AAF5-9A4F-9021-B022403C11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3F7A0F6-E98D-5F42-8718-EBE324D60CA3}"/>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2541642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08789D-9AF1-4148-BB1E-316932762B6F}"/>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3" name="Footer Placeholder 2">
            <a:extLst>
              <a:ext uri="{FF2B5EF4-FFF2-40B4-BE49-F238E27FC236}">
                <a16:creationId xmlns:a16="http://schemas.microsoft.com/office/drawing/2014/main" id="{60037DC0-5DC1-D44F-833D-AA1DF5C1FC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4B5473-7A0E-4747-9990-05478EE349BB}"/>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678684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DBE3F-EABE-9C4D-82D2-FAC2BACAC9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34E17F-1403-074B-973F-673AE207B6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A5D4AC8-1A97-4B4D-94F2-814B3CD882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AC65BA-37E2-D44A-9592-B026D0546031}"/>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6" name="Footer Placeholder 5">
            <a:extLst>
              <a:ext uri="{FF2B5EF4-FFF2-40B4-BE49-F238E27FC236}">
                <a16:creationId xmlns:a16="http://schemas.microsoft.com/office/drawing/2014/main" id="{8B3251E8-CD07-1647-AA55-9CF6C5025C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D9465-D5F8-AA47-AB86-78C932B06032}"/>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3139805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D5B9-5343-6947-A068-85690BC5EA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612AE2-77C7-8246-B570-EE1677272F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F2D3CD-C3FD-6149-A7A0-2353B74A03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D09BC-869A-4947-B7FD-5A0CD8810896}"/>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6" name="Footer Placeholder 5">
            <a:extLst>
              <a:ext uri="{FF2B5EF4-FFF2-40B4-BE49-F238E27FC236}">
                <a16:creationId xmlns:a16="http://schemas.microsoft.com/office/drawing/2014/main" id="{20BCD111-DB77-D649-B896-459A84FB5E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FB533-E378-6745-9743-9BB7AFE7F973}"/>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2344670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BCBF7-52E2-EF44-A060-E81945AAF8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A7B5DB-3E04-7749-A665-37382FA60A7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39CAFE-9986-6E4B-BBF3-A74988ADE41D}"/>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5" name="Footer Placeholder 4">
            <a:extLst>
              <a:ext uri="{FF2B5EF4-FFF2-40B4-BE49-F238E27FC236}">
                <a16:creationId xmlns:a16="http://schemas.microsoft.com/office/drawing/2014/main" id="{6B1B331A-D087-BC41-96FD-80E3E547BF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280750-81E3-8044-BC4E-DDAA657BB758}"/>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2420006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EE0D31-11BE-8445-8FA6-44383E5A52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F86E7B-395A-054F-A122-4068DBDDFE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0BD03E-615A-C94B-A8A9-1B1CA7796B27}"/>
              </a:ext>
            </a:extLst>
          </p:cNvPr>
          <p:cNvSpPr>
            <a:spLocks noGrp="1"/>
          </p:cNvSpPr>
          <p:nvPr>
            <p:ph type="dt" sz="half" idx="10"/>
          </p:nvPr>
        </p:nvSpPr>
        <p:spPr/>
        <p:txBody>
          <a:bodyPr/>
          <a:lstStyle/>
          <a:p>
            <a:fld id="{0EF89D32-D398-124F-A9A6-EB2AB9501F58}" type="datetimeFigureOut">
              <a:rPr lang="en-US" smtClean="0"/>
              <a:t>5/5/2023</a:t>
            </a:fld>
            <a:endParaRPr lang="en-US"/>
          </a:p>
        </p:txBody>
      </p:sp>
      <p:sp>
        <p:nvSpPr>
          <p:cNvPr id="5" name="Footer Placeholder 4">
            <a:extLst>
              <a:ext uri="{FF2B5EF4-FFF2-40B4-BE49-F238E27FC236}">
                <a16:creationId xmlns:a16="http://schemas.microsoft.com/office/drawing/2014/main" id="{87C22440-865E-D848-9670-768D7CA5CD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8E39DC-8BA3-3C4B-B57B-BA7B315ED7F7}"/>
              </a:ext>
            </a:extLst>
          </p:cNvPr>
          <p:cNvSpPr>
            <a:spLocks noGrp="1"/>
          </p:cNvSpPr>
          <p:nvPr>
            <p:ph type="sldNum" sz="quarter" idx="12"/>
          </p:nvPr>
        </p:nvSpPr>
        <p:spPr/>
        <p:txBody>
          <a:bodyPr/>
          <a:lstStyle/>
          <a:p>
            <a:fld id="{21FD88D2-949D-7846-A4F2-71C29C6B70D8}" type="slidenum">
              <a:rPr lang="en-US" smtClean="0"/>
              <a:t>‹#›</a:t>
            </a:fld>
            <a:endParaRPr lang="en-US"/>
          </a:p>
        </p:txBody>
      </p:sp>
    </p:spTree>
    <p:extLst>
      <p:ext uri="{BB962C8B-B14F-4D97-AF65-F5344CB8AC3E}">
        <p14:creationId xmlns:p14="http://schemas.microsoft.com/office/powerpoint/2010/main" val="2717533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ACD455-110B-7940-95D1-C6ADCC60E8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F11176-D399-2644-AECA-E7F9EB8581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F8716-DF04-E441-A092-258699608C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89D32-D398-124F-A9A6-EB2AB9501F58}" type="datetimeFigureOut">
              <a:rPr lang="en-US" smtClean="0"/>
              <a:t>5/5/2023</a:t>
            </a:fld>
            <a:endParaRPr lang="en-US"/>
          </a:p>
        </p:txBody>
      </p:sp>
      <p:sp>
        <p:nvSpPr>
          <p:cNvPr id="5" name="Footer Placeholder 4">
            <a:extLst>
              <a:ext uri="{FF2B5EF4-FFF2-40B4-BE49-F238E27FC236}">
                <a16:creationId xmlns:a16="http://schemas.microsoft.com/office/drawing/2014/main" id="{A11267F4-2F06-D54D-8123-B02A5CAB2C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40EAEC-A1AD-084C-9088-3B698182BF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D88D2-949D-7846-A4F2-71C29C6B70D8}" type="slidenum">
              <a:rPr lang="en-US" smtClean="0"/>
              <a:t>‹#›</a:t>
            </a:fld>
            <a:endParaRPr lang="en-US"/>
          </a:p>
        </p:txBody>
      </p:sp>
    </p:spTree>
    <p:extLst>
      <p:ext uri="{BB962C8B-B14F-4D97-AF65-F5344CB8AC3E}">
        <p14:creationId xmlns:p14="http://schemas.microsoft.com/office/powerpoint/2010/main" val="3079765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EE194E0-A592-A545-A5CB-D3752361807F}"/>
              </a:ext>
            </a:extLst>
          </p:cNvPr>
          <p:cNvSpPr txBox="1"/>
          <p:nvPr/>
        </p:nvSpPr>
        <p:spPr>
          <a:xfrm>
            <a:off x="603654" y="2963565"/>
            <a:ext cx="8425576" cy="3231654"/>
          </a:xfrm>
          <a:prstGeom prst="rect">
            <a:avLst/>
          </a:prstGeom>
          <a:noFill/>
        </p:spPr>
        <p:txBody>
          <a:bodyPr wrap="none" rtlCol="0">
            <a:spAutoFit/>
          </a:bodyPr>
          <a:lstStyle/>
          <a:p>
            <a:pPr algn="ctr"/>
            <a:endParaRPr lang="en-US" sz="4400" dirty="0"/>
          </a:p>
          <a:p>
            <a:pPr algn="ctr"/>
            <a:r>
              <a:rPr lang="en-US" sz="6600" b="1" dirty="0">
                <a:solidFill>
                  <a:srgbClr val="FF0000"/>
                </a:solidFill>
              </a:rPr>
              <a:t>SAFE SPORT OVERVIEW</a:t>
            </a:r>
          </a:p>
          <a:p>
            <a:pPr algn="ctr"/>
            <a:endParaRPr lang="en-US" sz="2800" b="1" dirty="0">
              <a:solidFill>
                <a:srgbClr val="FF0000"/>
              </a:solidFill>
            </a:endParaRPr>
          </a:p>
          <a:p>
            <a:pPr algn="ctr"/>
            <a:r>
              <a:rPr lang="en-US" sz="6600" b="1" dirty="0">
                <a:solidFill>
                  <a:srgbClr val="FF0000"/>
                </a:solidFill>
              </a:rPr>
              <a:t>For Staff &amp; Volunteers</a:t>
            </a:r>
          </a:p>
        </p:txBody>
      </p:sp>
      <p:pic>
        <p:nvPicPr>
          <p:cNvPr id="2" name="Picture 1">
            <a:extLst>
              <a:ext uri="{FF2B5EF4-FFF2-40B4-BE49-F238E27FC236}">
                <a16:creationId xmlns:a16="http://schemas.microsoft.com/office/drawing/2014/main" id="{EA6144CD-A1F0-22EF-C4A8-DC0132CE7779}"/>
              </a:ext>
            </a:extLst>
          </p:cNvPr>
          <p:cNvPicPr>
            <a:picLocks noChangeAspect="1"/>
          </p:cNvPicPr>
          <p:nvPr/>
        </p:nvPicPr>
        <p:blipFill>
          <a:blip r:embed="rId2"/>
          <a:stretch>
            <a:fillRect/>
          </a:stretch>
        </p:blipFill>
        <p:spPr>
          <a:xfrm>
            <a:off x="9029230" y="0"/>
            <a:ext cx="2862961" cy="3866474"/>
          </a:xfrm>
          <a:prstGeom prst="rect">
            <a:avLst/>
          </a:prstGeom>
        </p:spPr>
      </p:pic>
    </p:spTree>
    <p:extLst>
      <p:ext uri="{BB962C8B-B14F-4D97-AF65-F5344CB8AC3E}">
        <p14:creationId xmlns:p14="http://schemas.microsoft.com/office/powerpoint/2010/main" val="1556300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03E0DC7-A695-7D43-A206-8E97308C482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43707" y="478023"/>
            <a:ext cx="4909141" cy="5901953"/>
          </a:xfrm>
          <a:prstGeom prst="rect">
            <a:avLst/>
          </a:prstGeom>
          <a:ln>
            <a:solidFill>
              <a:schemeClr val="tx1"/>
            </a:solidFill>
          </a:ln>
        </p:spPr>
      </p:pic>
      <p:sp>
        <p:nvSpPr>
          <p:cNvPr id="4" name="TextBox 3">
            <a:extLst>
              <a:ext uri="{FF2B5EF4-FFF2-40B4-BE49-F238E27FC236}">
                <a16:creationId xmlns:a16="http://schemas.microsoft.com/office/drawing/2014/main" id="{DDD376D4-457D-8BFE-9650-7A47FEAA9160}"/>
              </a:ext>
            </a:extLst>
          </p:cNvPr>
          <p:cNvSpPr txBox="1"/>
          <p:nvPr/>
        </p:nvSpPr>
        <p:spPr>
          <a:xfrm>
            <a:off x="0" y="951398"/>
            <a:ext cx="6738660" cy="5201424"/>
          </a:xfrm>
          <a:prstGeom prst="rect">
            <a:avLst/>
          </a:prstGeom>
          <a:noFill/>
        </p:spPr>
        <p:txBody>
          <a:bodyPr wrap="square" rtlCol="0">
            <a:spAutoFit/>
          </a:bodyPr>
          <a:lstStyle/>
          <a:p>
            <a:pPr algn="ctr"/>
            <a:r>
              <a:rPr lang="en-CA" sz="3600" b="1" dirty="0">
                <a:solidFill>
                  <a:srgbClr val="FF0000"/>
                </a:solidFill>
              </a:rPr>
              <a:t>WHAT IS SAFE SPORT</a:t>
            </a:r>
          </a:p>
          <a:p>
            <a:pPr algn="ctr"/>
            <a:r>
              <a:rPr lang="en-CA" sz="3200" dirty="0"/>
              <a:t>Creating a healthy, positive, safe, training and competitive sport environment that </a:t>
            </a:r>
            <a:r>
              <a:rPr lang="en-CA" sz="3200" b="1" dirty="0"/>
              <a:t>by its cultural nature </a:t>
            </a:r>
            <a:r>
              <a:rPr lang="en-CA" sz="3200" dirty="0"/>
              <a:t>is free of maltreatment and abuse</a:t>
            </a:r>
          </a:p>
          <a:p>
            <a:pPr algn="ctr"/>
            <a:endParaRPr lang="en-CA" sz="2800" dirty="0"/>
          </a:p>
          <a:p>
            <a:pPr algn="ctr"/>
            <a:r>
              <a:rPr lang="en-CA" sz="2800" b="1" dirty="0">
                <a:solidFill>
                  <a:srgbClr val="FF0000"/>
                </a:solidFill>
              </a:rPr>
              <a:t>Culture</a:t>
            </a:r>
            <a:endParaRPr lang="en-CA" sz="2800" dirty="0"/>
          </a:p>
          <a:p>
            <a:pPr algn="ctr"/>
            <a:r>
              <a:rPr lang="en-CA" sz="2800" dirty="0"/>
              <a:t>A culture is the expression of sport’s values, attitudes, and beliefs about sport. </a:t>
            </a:r>
          </a:p>
          <a:p>
            <a:pPr algn="ctr"/>
            <a:r>
              <a:rPr lang="en-CA" sz="2800" dirty="0"/>
              <a:t>It determines if focus is on fun &amp; mastery or winning, team success or individual success</a:t>
            </a:r>
          </a:p>
        </p:txBody>
      </p:sp>
    </p:spTree>
    <p:extLst>
      <p:ext uri="{BB962C8B-B14F-4D97-AF65-F5344CB8AC3E}">
        <p14:creationId xmlns:p14="http://schemas.microsoft.com/office/powerpoint/2010/main" val="1183068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B549A45-4BDC-0F4F-B701-C19D27CB5F1B}"/>
              </a:ext>
            </a:extLst>
          </p:cNvPr>
          <p:cNvSpPr txBox="1"/>
          <p:nvPr/>
        </p:nvSpPr>
        <p:spPr>
          <a:xfrm>
            <a:off x="1243812" y="581670"/>
            <a:ext cx="10084588" cy="830997"/>
          </a:xfrm>
          <a:prstGeom prst="rect">
            <a:avLst/>
          </a:prstGeom>
          <a:noFill/>
          <a:ln>
            <a:noFill/>
          </a:ln>
        </p:spPr>
        <p:txBody>
          <a:bodyPr wrap="square" rtlCol="0">
            <a:spAutoFit/>
          </a:bodyPr>
          <a:lstStyle/>
          <a:p>
            <a:pPr algn="ctr"/>
            <a:r>
              <a:rPr lang="en-US" sz="4800" b="1" dirty="0">
                <a:solidFill>
                  <a:srgbClr val="FF0000"/>
                </a:solidFill>
              </a:rPr>
              <a:t>PURPOSE OF SAFE SPORT POLICIES</a:t>
            </a:r>
          </a:p>
        </p:txBody>
      </p:sp>
      <p:sp>
        <p:nvSpPr>
          <p:cNvPr id="2" name="Rectangle 1">
            <a:extLst>
              <a:ext uri="{FF2B5EF4-FFF2-40B4-BE49-F238E27FC236}">
                <a16:creationId xmlns:a16="http://schemas.microsoft.com/office/drawing/2014/main" id="{31882F90-4FB1-1435-8750-47B17300ADB1}"/>
              </a:ext>
            </a:extLst>
          </p:cNvPr>
          <p:cNvSpPr/>
          <p:nvPr/>
        </p:nvSpPr>
        <p:spPr>
          <a:xfrm>
            <a:off x="1031240" y="1696719"/>
            <a:ext cx="10129520" cy="391628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C545A2CC-0184-5A46-AF51-6CFA1AF1B700}"/>
              </a:ext>
            </a:extLst>
          </p:cNvPr>
          <p:cNvSpPr txBox="1"/>
          <p:nvPr/>
        </p:nvSpPr>
        <p:spPr>
          <a:xfrm>
            <a:off x="1498600" y="2387380"/>
            <a:ext cx="9194800" cy="2308324"/>
          </a:xfrm>
          <a:prstGeom prst="rect">
            <a:avLst/>
          </a:prstGeom>
          <a:noFill/>
        </p:spPr>
        <p:txBody>
          <a:bodyPr wrap="square" lIns="91440" tIns="45720" rIns="91440" bIns="45720" rtlCol="0" anchor="t">
            <a:spAutoFit/>
          </a:bodyPr>
          <a:lstStyle/>
          <a:p>
            <a:pPr algn="ctr"/>
            <a:r>
              <a:rPr lang="en-US" sz="3600" b="1" dirty="0">
                <a:solidFill>
                  <a:schemeClr val="bg1"/>
                </a:solidFill>
                <a:ea typeface="Calibri"/>
                <a:cs typeface="Calibri"/>
              </a:rPr>
              <a:t>To create </a:t>
            </a:r>
            <a:endParaRPr lang="en-US" sz="3600" dirty="0">
              <a:solidFill>
                <a:schemeClr val="bg1"/>
              </a:solidFill>
              <a:ea typeface="Calibri"/>
              <a:cs typeface="Calibri"/>
            </a:endParaRPr>
          </a:p>
          <a:p>
            <a:pPr algn="ctr"/>
            <a:r>
              <a:rPr lang="en-US" sz="3600" b="1" dirty="0">
                <a:solidFill>
                  <a:schemeClr val="bg1"/>
                </a:solidFill>
              </a:rPr>
              <a:t>consistent expectations </a:t>
            </a:r>
          </a:p>
          <a:p>
            <a:pPr algn="ctr"/>
            <a:r>
              <a:rPr lang="en-US" sz="3600" b="1" dirty="0">
                <a:solidFill>
                  <a:schemeClr val="bg1"/>
                </a:solidFill>
              </a:rPr>
              <a:t>and implement a nationally aligned support system to respond to situations</a:t>
            </a:r>
            <a:endParaRPr lang="en-US" sz="3600" b="1" dirty="0">
              <a:solidFill>
                <a:schemeClr val="bg1"/>
              </a:solidFill>
              <a:ea typeface="Calibri"/>
              <a:cs typeface="Calibri"/>
            </a:endParaRPr>
          </a:p>
        </p:txBody>
      </p:sp>
    </p:spTree>
    <p:extLst>
      <p:ext uri="{BB962C8B-B14F-4D97-AF65-F5344CB8AC3E}">
        <p14:creationId xmlns:p14="http://schemas.microsoft.com/office/powerpoint/2010/main" val="550042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D3065-BB4E-4C48-9D1D-A0A94B3FC49E}"/>
              </a:ext>
            </a:extLst>
          </p:cNvPr>
          <p:cNvSpPr/>
          <p:nvPr/>
        </p:nvSpPr>
        <p:spPr>
          <a:xfrm>
            <a:off x="4944082" y="0"/>
            <a:ext cx="2303836"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FF0000"/>
                </a:solidFill>
                <a:effectLst>
                  <a:outerShdw blurRad="38100" dist="38100" dir="2700000" algn="tl">
                    <a:srgbClr val="000000">
                      <a:alpha val="43137"/>
                    </a:srgbClr>
                  </a:outerShdw>
                </a:effectLst>
              </a:rPr>
              <a:t>UCCMS</a:t>
            </a:r>
          </a:p>
        </p:txBody>
      </p:sp>
      <p:sp>
        <p:nvSpPr>
          <p:cNvPr id="5" name="TextBox 4">
            <a:extLst>
              <a:ext uri="{FF2B5EF4-FFF2-40B4-BE49-F238E27FC236}">
                <a16:creationId xmlns:a16="http://schemas.microsoft.com/office/drawing/2014/main" id="{6B524370-5954-ED4A-AA15-64A1C2A49E95}"/>
              </a:ext>
            </a:extLst>
          </p:cNvPr>
          <p:cNvSpPr txBox="1"/>
          <p:nvPr/>
        </p:nvSpPr>
        <p:spPr>
          <a:xfrm>
            <a:off x="543595" y="2587487"/>
            <a:ext cx="11104810" cy="3908762"/>
          </a:xfrm>
          <a:prstGeom prst="rect">
            <a:avLst/>
          </a:prstGeom>
          <a:noFill/>
        </p:spPr>
        <p:txBody>
          <a:bodyPr wrap="square" rtlCol="0">
            <a:spAutoFit/>
          </a:bodyPr>
          <a:lstStyle/>
          <a:p>
            <a:pPr algn="ctr"/>
            <a:endParaRPr lang="en-CA" sz="1200" dirty="0"/>
          </a:p>
          <a:p>
            <a:pPr algn="ctr"/>
            <a:r>
              <a:rPr lang="en-CA" sz="3200" dirty="0"/>
              <a:t>Created by athletes for athletes</a:t>
            </a:r>
          </a:p>
          <a:p>
            <a:pPr algn="ctr"/>
            <a:endParaRPr lang="en-CA" sz="3200" dirty="0"/>
          </a:p>
          <a:p>
            <a:pPr algn="ctr"/>
            <a:r>
              <a:rPr lang="en-CA" sz="3200" dirty="0"/>
              <a:t>Addresses the most serious breaches </a:t>
            </a:r>
          </a:p>
          <a:p>
            <a:pPr algn="ctr"/>
            <a:endParaRPr lang="en-CA" sz="3200" dirty="0"/>
          </a:p>
          <a:p>
            <a:pPr algn="ctr"/>
            <a:r>
              <a:rPr lang="en-CA" sz="3200" dirty="0"/>
              <a:t>Separates maltreatment from misconduct</a:t>
            </a:r>
          </a:p>
          <a:p>
            <a:pPr algn="ctr"/>
            <a:endParaRPr lang="en-CA" sz="3200" dirty="0"/>
          </a:p>
          <a:p>
            <a:pPr algn="ctr"/>
            <a:r>
              <a:rPr lang="en-CA" sz="3200" dirty="0"/>
              <a:t>Read at link provided, may be updated at various times </a:t>
            </a:r>
          </a:p>
          <a:p>
            <a:pPr algn="ctr"/>
            <a:endParaRPr lang="en-CA" sz="1200" dirty="0"/>
          </a:p>
        </p:txBody>
      </p:sp>
      <p:sp>
        <p:nvSpPr>
          <p:cNvPr id="6" name="TextBox 5">
            <a:extLst>
              <a:ext uri="{FF2B5EF4-FFF2-40B4-BE49-F238E27FC236}">
                <a16:creationId xmlns:a16="http://schemas.microsoft.com/office/drawing/2014/main" id="{7C575486-5C4E-A240-82DD-306511CF53AA}"/>
              </a:ext>
            </a:extLst>
          </p:cNvPr>
          <p:cNvSpPr txBox="1"/>
          <p:nvPr/>
        </p:nvSpPr>
        <p:spPr>
          <a:xfrm>
            <a:off x="1195459" y="923330"/>
            <a:ext cx="9801082" cy="1200329"/>
          </a:xfrm>
          <a:prstGeom prst="rect">
            <a:avLst/>
          </a:prstGeom>
          <a:noFill/>
        </p:spPr>
        <p:txBody>
          <a:bodyPr wrap="square" rtlCol="0">
            <a:spAutoFit/>
          </a:bodyPr>
          <a:lstStyle/>
          <a:p>
            <a:pPr algn="ctr"/>
            <a:r>
              <a:rPr lang="en-CA" sz="3600" b="1" dirty="0"/>
              <a:t>Universal Code of Conduct to Prevent and Address Maltreatment in Sport </a:t>
            </a:r>
            <a:endParaRPr lang="en-CA" sz="3600" dirty="0"/>
          </a:p>
        </p:txBody>
      </p:sp>
    </p:spTree>
    <p:extLst>
      <p:ext uri="{BB962C8B-B14F-4D97-AF65-F5344CB8AC3E}">
        <p14:creationId xmlns:p14="http://schemas.microsoft.com/office/powerpoint/2010/main" val="552913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5FF6DD-3DC9-A9D3-2636-A7539FA2AA96}"/>
              </a:ext>
            </a:extLst>
          </p:cNvPr>
          <p:cNvSpPr txBox="1"/>
          <p:nvPr/>
        </p:nvSpPr>
        <p:spPr>
          <a:xfrm>
            <a:off x="400878" y="1166842"/>
            <a:ext cx="11390243" cy="4524315"/>
          </a:xfrm>
          <a:prstGeom prst="rect">
            <a:avLst/>
          </a:prstGeom>
          <a:noFill/>
        </p:spPr>
        <p:txBody>
          <a:bodyPr wrap="square">
            <a:spAutoFit/>
          </a:bodyPr>
          <a:lstStyle/>
          <a:p>
            <a:pPr algn="ctr"/>
            <a:r>
              <a:rPr lang="en-CA" sz="4800" dirty="0">
                <a:effectLst/>
                <a:latin typeface="Calibri" panose="020F0502020204030204" pitchFamily="34" charset="0"/>
              </a:rPr>
              <a:t>Sport organizations that have adopted the present </a:t>
            </a:r>
            <a:r>
              <a:rPr lang="en-CA" sz="4800" b="1" dirty="0">
                <a:effectLst/>
                <a:latin typeface="Calibri" panose="020F0502020204030204" pitchFamily="34" charset="0"/>
              </a:rPr>
              <a:t>UCCMS</a:t>
            </a:r>
            <a:r>
              <a:rPr lang="en-CA" sz="4800" dirty="0">
                <a:effectLst/>
                <a:latin typeface="Calibri" panose="020F0502020204030204" pitchFamily="34" charset="0"/>
              </a:rPr>
              <a:t> are committed to creating a sport environment that is </a:t>
            </a:r>
          </a:p>
          <a:p>
            <a:pPr algn="ctr"/>
            <a:r>
              <a:rPr lang="en-CA" sz="4800" dirty="0">
                <a:effectLst/>
                <a:latin typeface="Calibri" panose="020F0502020204030204" pitchFamily="34" charset="0"/>
              </a:rPr>
              <a:t>free from all forms of </a:t>
            </a:r>
            <a:r>
              <a:rPr lang="en-CA" sz="4800" i="1" dirty="0">
                <a:solidFill>
                  <a:srgbClr val="757070"/>
                </a:solidFill>
                <a:effectLst/>
                <a:latin typeface="Calibri" panose="020F0502020204030204" pitchFamily="34" charset="0"/>
              </a:rPr>
              <a:t>Maltreatment </a:t>
            </a:r>
            <a:r>
              <a:rPr lang="en-CA" sz="4800" dirty="0">
                <a:effectLst/>
                <a:latin typeface="Calibri" panose="020F0502020204030204" pitchFamily="34" charset="0"/>
              </a:rPr>
              <a:t>and that </a:t>
            </a:r>
            <a:r>
              <a:rPr lang="en-CA" sz="4800" dirty="0">
                <a:solidFill>
                  <a:srgbClr val="FF0000"/>
                </a:solidFill>
                <a:effectLst/>
                <a:latin typeface="Calibri" panose="020F0502020204030204" pitchFamily="34" charset="0"/>
              </a:rPr>
              <a:t>treats all </a:t>
            </a:r>
            <a:r>
              <a:rPr lang="en-CA" sz="4800" i="1" dirty="0">
                <a:solidFill>
                  <a:srgbClr val="FF0000"/>
                </a:solidFill>
                <a:effectLst/>
                <a:latin typeface="Calibri" panose="020F0502020204030204" pitchFamily="34" charset="0"/>
              </a:rPr>
              <a:t>Participant</a:t>
            </a:r>
            <a:r>
              <a:rPr lang="en-CA" sz="4800" dirty="0">
                <a:solidFill>
                  <a:srgbClr val="FF0000"/>
                </a:solidFill>
                <a:effectLst/>
                <a:latin typeface="Calibri" panose="020F0502020204030204" pitchFamily="34" charset="0"/>
              </a:rPr>
              <a:t>s with dignity and respect</a:t>
            </a:r>
            <a:r>
              <a:rPr lang="en-CA" sz="4800" dirty="0">
                <a:effectLst/>
                <a:latin typeface="Calibri" panose="020F0502020204030204" pitchFamily="34" charset="0"/>
              </a:rPr>
              <a:t>. </a:t>
            </a:r>
            <a:endParaRPr lang="en-CA" sz="4800" dirty="0">
              <a:effectLst/>
            </a:endParaRPr>
          </a:p>
        </p:txBody>
      </p:sp>
    </p:spTree>
    <p:extLst>
      <p:ext uri="{BB962C8B-B14F-4D97-AF65-F5344CB8AC3E}">
        <p14:creationId xmlns:p14="http://schemas.microsoft.com/office/powerpoint/2010/main" val="395073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D3065-BB4E-4C48-9D1D-A0A94B3FC49E}"/>
              </a:ext>
            </a:extLst>
          </p:cNvPr>
          <p:cNvSpPr/>
          <p:nvPr/>
        </p:nvSpPr>
        <p:spPr>
          <a:xfrm>
            <a:off x="3837176" y="72304"/>
            <a:ext cx="4517647"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FF0000"/>
                </a:solidFill>
                <a:effectLst>
                  <a:outerShdw blurRad="38100" dist="38100" dir="2700000" algn="tl">
                    <a:srgbClr val="000000">
                      <a:alpha val="43137"/>
                    </a:srgbClr>
                  </a:outerShdw>
                </a:effectLst>
              </a:rPr>
              <a:t>Key Definitions</a:t>
            </a:r>
          </a:p>
        </p:txBody>
      </p:sp>
      <p:sp>
        <p:nvSpPr>
          <p:cNvPr id="5" name="TextBox 4">
            <a:extLst>
              <a:ext uri="{FF2B5EF4-FFF2-40B4-BE49-F238E27FC236}">
                <a16:creationId xmlns:a16="http://schemas.microsoft.com/office/drawing/2014/main" id="{6B524370-5954-ED4A-AA15-64A1C2A49E95}"/>
              </a:ext>
            </a:extLst>
          </p:cNvPr>
          <p:cNvSpPr txBox="1"/>
          <p:nvPr/>
        </p:nvSpPr>
        <p:spPr>
          <a:xfrm>
            <a:off x="109728" y="968719"/>
            <a:ext cx="11972544" cy="5816977"/>
          </a:xfrm>
          <a:prstGeom prst="rect">
            <a:avLst/>
          </a:prstGeom>
          <a:noFill/>
        </p:spPr>
        <p:txBody>
          <a:bodyPr wrap="square" rtlCol="0">
            <a:spAutoFit/>
          </a:bodyPr>
          <a:lstStyle/>
          <a:p>
            <a:pPr algn="ctr"/>
            <a:r>
              <a:rPr lang="en-CA" sz="3600" b="1" dirty="0"/>
              <a:t>Maltreatment</a:t>
            </a:r>
          </a:p>
          <a:p>
            <a:pPr algn="ctr"/>
            <a:endParaRPr lang="en-CA" sz="1200" dirty="0"/>
          </a:p>
          <a:p>
            <a:pPr algn="ctr"/>
            <a:r>
              <a:rPr lang="en-CA" sz="2400" dirty="0"/>
              <a:t>Any volitional act by an individual that results </a:t>
            </a:r>
            <a:r>
              <a:rPr lang="en-CA" sz="2400" dirty="0">
                <a:solidFill>
                  <a:srgbClr val="FF0000"/>
                </a:solidFill>
              </a:rPr>
              <a:t>in harm or the potential </a:t>
            </a:r>
            <a:r>
              <a:rPr lang="en-CA" sz="2400" dirty="0"/>
              <a:t>for physical or psychological harm to another Individual, </a:t>
            </a:r>
          </a:p>
          <a:p>
            <a:pPr algn="ctr"/>
            <a:endParaRPr lang="en-CA" sz="2400" dirty="0"/>
          </a:p>
          <a:p>
            <a:pPr algn="ctr"/>
            <a:endParaRPr lang="en-CA" sz="2400" dirty="0"/>
          </a:p>
          <a:p>
            <a:pPr algn="ctr"/>
            <a:endParaRPr lang="en-CA" sz="2400" dirty="0"/>
          </a:p>
          <a:p>
            <a:pPr algn="ctr"/>
            <a:r>
              <a:rPr lang="en-CA" sz="2400" u="sng" dirty="0"/>
              <a:t>Psychological</a:t>
            </a:r>
            <a:r>
              <a:rPr lang="en-CA" sz="2400" dirty="0"/>
              <a:t>  verbal – personal criticism, body shaming, </a:t>
            </a:r>
          </a:p>
          <a:p>
            <a:pPr algn="ctr"/>
            <a:r>
              <a:rPr lang="en-CA" sz="2400" dirty="0"/>
              <a:t>Non assaultive physical – throwing things or punching objects</a:t>
            </a:r>
          </a:p>
          <a:p>
            <a:pPr algn="ctr"/>
            <a:r>
              <a:rPr lang="en-CA" sz="2400" dirty="0"/>
              <a:t>Denying Attention – abandonment as punishment, denying feedback or training opportunities</a:t>
            </a:r>
          </a:p>
          <a:p>
            <a:pPr algn="ctr"/>
            <a:endParaRPr lang="en-CA" sz="2400" dirty="0"/>
          </a:p>
          <a:p>
            <a:pPr algn="ctr"/>
            <a:r>
              <a:rPr lang="en-CA" sz="2400" u="sng" dirty="0"/>
              <a:t>Physical</a:t>
            </a:r>
            <a:r>
              <a:rPr lang="en-CA" sz="2400" dirty="0"/>
              <a:t> - Contact or </a:t>
            </a:r>
            <a:br>
              <a:rPr lang="en-CA" sz="2400" dirty="0"/>
            </a:br>
            <a:r>
              <a:rPr lang="en-CA" sz="2400" dirty="0"/>
              <a:t>Non Contact – forcing isolation, providing alcohol to minor, painful stance for no purpose, denying food, drink, medical attention, allowing early return from injury</a:t>
            </a:r>
          </a:p>
          <a:p>
            <a:pPr algn="ctr"/>
            <a:r>
              <a:rPr lang="en-CA" sz="2400" u="sng" dirty="0"/>
              <a:t>Sexual</a:t>
            </a:r>
          </a:p>
          <a:p>
            <a:pPr algn="ctr"/>
            <a:endParaRPr lang="en-CA" sz="1200" dirty="0"/>
          </a:p>
        </p:txBody>
      </p:sp>
      <p:sp>
        <p:nvSpPr>
          <p:cNvPr id="6" name="TextBox 5">
            <a:extLst>
              <a:ext uri="{FF2B5EF4-FFF2-40B4-BE49-F238E27FC236}">
                <a16:creationId xmlns:a16="http://schemas.microsoft.com/office/drawing/2014/main" id="{7C575486-5C4E-A240-82DD-306511CF53AA}"/>
              </a:ext>
            </a:extLst>
          </p:cNvPr>
          <p:cNvSpPr txBox="1"/>
          <p:nvPr/>
        </p:nvSpPr>
        <p:spPr>
          <a:xfrm>
            <a:off x="1195459" y="2939566"/>
            <a:ext cx="9801082" cy="646331"/>
          </a:xfrm>
          <a:prstGeom prst="rect">
            <a:avLst/>
          </a:prstGeom>
          <a:noFill/>
        </p:spPr>
        <p:txBody>
          <a:bodyPr wrap="square" rtlCol="0">
            <a:spAutoFit/>
          </a:bodyPr>
          <a:lstStyle/>
          <a:p>
            <a:pPr algn="ctr"/>
            <a:r>
              <a:rPr lang="en-CA" sz="3600" b="1" dirty="0"/>
              <a:t>What does that look like in Sailing</a:t>
            </a:r>
            <a:endParaRPr lang="en-CA" sz="3600" dirty="0"/>
          </a:p>
        </p:txBody>
      </p:sp>
    </p:spTree>
    <p:extLst>
      <p:ext uri="{BB962C8B-B14F-4D97-AF65-F5344CB8AC3E}">
        <p14:creationId xmlns:p14="http://schemas.microsoft.com/office/powerpoint/2010/main" val="2262481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B524370-5954-ED4A-AA15-64A1C2A49E95}"/>
              </a:ext>
            </a:extLst>
          </p:cNvPr>
          <p:cNvSpPr txBox="1"/>
          <p:nvPr/>
        </p:nvSpPr>
        <p:spPr>
          <a:xfrm>
            <a:off x="483741" y="1059125"/>
            <a:ext cx="11224518" cy="2677656"/>
          </a:xfrm>
          <a:prstGeom prst="rect">
            <a:avLst/>
          </a:prstGeom>
          <a:noFill/>
        </p:spPr>
        <p:txBody>
          <a:bodyPr wrap="square" rtlCol="0">
            <a:spAutoFit/>
          </a:bodyPr>
          <a:lstStyle/>
          <a:p>
            <a:pPr algn="ctr"/>
            <a:r>
              <a:rPr lang="en-CA" sz="3600" b="1" dirty="0"/>
              <a:t>Neglect</a:t>
            </a:r>
          </a:p>
          <a:p>
            <a:pPr algn="ctr"/>
            <a:endParaRPr lang="en-CA" sz="1200" dirty="0"/>
          </a:p>
          <a:p>
            <a:pPr algn="ctr"/>
            <a:r>
              <a:rPr lang="en-CA" sz="2400" dirty="0"/>
              <a:t>Any pattern, or a single serious incident, of lack of reasonable care, inattention to an Individual’s needs, nurturing or well-being, or omissions in care. </a:t>
            </a:r>
          </a:p>
          <a:p>
            <a:pPr algn="ctr"/>
            <a:r>
              <a:rPr lang="en-CA" sz="2400" dirty="0"/>
              <a:t>Neglect</a:t>
            </a:r>
            <a:r>
              <a:rPr lang="en-CA" sz="2400" i="1" dirty="0"/>
              <a:t> </a:t>
            </a:r>
            <a:r>
              <a:rPr lang="en-CA" sz="2400" dirty="0"/>
              <a:t>is determined by the objective behaviour but the behaviour must be evaluated with consideration given to the Individual’s</a:t>
            </a:r>
            <a:r>
              <a:rPr lang="en-CA" sz="2400" i="1" dirty="0"/>
              <a:t> </a:t>
            </a:r>
            <a:r>
              <a:rPr lang="en-CA" sz="2400" dirty="0"/>
              <a:t>needs and requirements, not whether harm is intended or results from the behaviour. </a:t>
            </a:r>
          </a:p>
        </p:txBody>
      </p:sp>
      <p:sp>
        <p:nvSpPr>
          <p:cNvPr id="6" name="TextBox 5">
            <a:extLst>
              <a:ext uri="{FF2B5EF4-FFF2-40B4-BE49-F238E27FC236}">
                <a16:creationId xmlns:a16="http://schemas.microsoft.com/office/drawing/2014/main" id="{7C575486-5C4E-A240-82DD-306511CF53AA}"/>
              </a:ext>
            </a:extLst>
          </p:cNvPr>
          <p:cNvSpPr txBox="1"/>
          <p:nvPr/>
        </p:nvSpPr>
        <p:spPr>
          <a:xfrm>
            <a:off x="363301" y="3859883"/>
            <a:ext cx="11224518" cy="2862322"/>
          </a:xfrm>
          <a:prstGeom prst="rect">
            <a:avLst/>
          </a:prstGeom>
          <a:noFill/>
        </p:spPr>
        <p:txBody>
          <a:bodyPr wrap="square" rtlCol="0">
            <a:spAutoFit/>
          </a:bodyPr>
          <a:lstStyle/>
          <a:p>
            <a:pPr algn="ctr"/>
            <a:r>
              <a:rPr lang="en-CA" sz="3600" b="1" dirty="0"/>
              <a:t>What does that look like </a:t>
            </a:r>
            <a:endParaRPr lang="en-CA" sz="3600" dirty="0"/>
          </a:p>
          <a:p>
            <a:pPr algn="ctr"/>
            <a:r>
              <a:rPr lang="en-CA" sz="2400" dirty="0"/>
              <a:t>Not providing recovery time from injury</a:t>
            </a:r>
          </a:p>
          <a:p>
            <a:pPr algn="ctr"/>
            <a:r>
              <a:rPr lang="en-CA" sz="2400" dirty="0"/>
              <a:t>Not considering disabilities</a:t>
            </a:r>
          </a:p>
          <a:p>
            <a:pPr algn="ctr"/>
            <a:r>
              <a:rPr lang="en-CA" sz="2400" dirty="0"/>
              <a:t>Not providing supervision of athletes </a:t>
            </a:r>
          </a:p>
          <a:p>
            <a:pPr algn="ctr"/>
            <a:r>
              <a:rPr lang="en-CA" sz="2400" dirty="0"/>
              <a:t>Not considering welfare of athlete in training</a:t>
            </a:r>
          </a:p>
          <a:p>
            <a:pPr algn="ctr"/>
            <a:r>
              <a:rPr lang="en-CA" sz="2400" dirty="0"/>
              <a:t>Failure to ensure safety</a:t>
            </a:r>
          </a:p>
          <a:p>
            <a:pPr algn="ctr"/>
            <a:r>
              <a:rPr lang="en-CA" sz="2400" dirty="0"/>
              <a:t>Allowing them to disregard rules, regulations </a:t>
            </a:r>
          </a:p>
        </p:txBody>
      </p:sp>
      <p:sp>
        <p:nvSpPr>
          <p:cNvPr id="7" name="Rectangle 6">
            <a:extLst>
              <a:ext uri="{FF2B5EF4-FFF2-40B4-BE49-F238E27FC236}">
                <a16:creationId xmlns:a16="http://schemas.microsoft.com/office/drawing/2014/main" id="{DC96F079-FF44-484D-B5CA-7DAEA24FB49C}"/>
              </a:ext>
            </a:extLst>
          </p:cNvPr>
          <p:cNvSpPr/>
          <p:nvPr/>
        </p:nvSpPr>
        <p:spPr>
          <a:xfrm>
            <a:off x="3873708" y="135795"/>
            <a:ext cx="4517647"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FF0000"/>
                </a:solidFill>
                <a:effectLst>
                  <a:outerShdw blurRad="38100" dist="38100" dir="2700000" algn="tl">
                    <a:srgbClr val="000000">
                      <a:alpha val="43137"/>
                    </a:srgbClr>
                  </a:outerShdw>
                </a:effectLst>
              </a:rPr>
              <a:t>Key Definitions</a:t>
            </a:r>
          </a:p>
        </p:txBody>
      </p:sp>
    </p:spTree>
    <p:extLst>
      <p:ext uri="{BB962C8B-B14F-4D97-AF65-F5344CB8AC3E}">
        <p14:creationId xmlns:p14="http://schemas.microsoft.com/office/powerpoint/2010/main" val="18652132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D3065-BB4E-4C48-9D1D-A0A94B3FC49E}"/>
              </a:ext>
            </a:extLst>
          </p:cNvPr>
          <p:cNvSpPr/>
          <p:nvPr/>
        </p:nvSpPr>
        <p:spPr>
          <a:xfrm>
            <a:off x="2333748" y="0"/>
            <a:ext cx="759752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FF0000"/>
                </a:solidFill>
                <a:effectLst>
                  <a:outerShdw blurRad="38100" dist="38100" dir="2700000" algn="tl">
                    <a:srgbClr val="000000">
                      <a:alpha val="43137"/>
                    </a:srgbClr>
                  </a:outerShdw>
                </a:effectLst>
              </a:rPr>
              <a:t>Grooming &amp; Gatekeepers</a:t>
            </a:r>
          </a:p>
        </p:txBody>
      </p:sp>
      <p:sp>
        <p:nvSpPr>
          <p:cNvPr id="5" name="TextBox 4">
            <a:extLst>
              <a:ext uri="{FF2B5EF4-FFF2-40B4-BE49-F238E27FC236}">
                <a16:creationId xmlns:a16="http://schemas.microsoft.com/office/drawing/2014/main" id="{6B524370-5954-ED4A-AA15-64A1C2A49E95}"/>
              </a:ext>
            </a:extLst>
          </p:cNvPr>
          <p:cNvSpPr txBox="1"/>
          <p:nvPr/>
        </p:nvSpPr>
        <p:spPr>
          <a:xfrm>
            <a:off x="321086" y="1111189"/>
            <a:ext cx="11622852" cy="5262979"/>
          </a:xfrm>
          <a:prstGeom prst="rect">
            <a:avLst/>
          </a:prstGeom>
          <a:noFill/>
        </p:spPr>
        <p:txBody>
          <a:bodyPr wrap="square" rtlCol="0">
            <a:spAutoFit/>
          </a:bodyPr>
          <a:lstStyle/>
          <a:p>
            <a:pPr marL="457200" indent="-457200">
              <a:buFont typeface="Arial" panose="020B0604020202020204" pitchFamily="34" charset="0"/>
              <a:buChar char="•"/>
            </a:pPr>
            <a:r>
              <a:rPr lang="en-CA" sz="2800" dirty="0"/>
              <a:t>Slow gradual &amp; escalating process of building comfort and trust with an athlete and/or their parents/guardian </a:t>
            </a:r>
          </a:p>
          <a:p>
            <a:pPr marL="457200" indent="-457200">
              <a:buFont typeface="Arial" panose="020B0604020202020204" pitchFamily="34" charset="0"/>
              <a:buChar char="•"/>
            </a:pPr>
            <a:r>
              <a:rPr lang="en-CA" sz="2800" dirty="0"/>
              <a:t>Often very difficult to recognize </a:t>
            </a:r>
          </a:p>
          <a:p>
            <a:pPr marL="457200" indent="-457200">
              <a:buFont typeface="Arial" panose="020B0604020202020204" pitchFamily="34" charset="0"/>
              <a:buChar char="•"/>
            </a:pPr>
            <a:r>
              <a:rPr lang="en-CA" sz="2800" dirty="0"/>
              <a:t>Allows for inappropriate conduct to become normalized</a:t>
            </a:r>
          </a:p>
          <a:p>
            <a:pPr marL="457200" indent="-457200">
              <a:buFont typeface="Arial" panose="020B0604020202020204" pitchFamily="34" charset="0"/>
              <a:buChar char="•"/>
            </a:pPr>
            <a:r>
              <a:rPr lang="en-CA" sz="2800" dirty="0"/>
              <a:t>Often preceded by building confidence and comfort that an individual can be trusted with the care of the athlete.</a:t>
            </a:r>
          </a:p>
          <a:p>
            <a:endParaRPr lang="en-CA" sz="2400" dirty="0"/>
          </a:p>
          <a:p>
            <a:r>
              <a:rPr lang="en-CA" sz="3200" b="1" dirty="0"/>
              <a:t>What does that look like</a:t>
            </a:r>
          </a:p>
          <a:p>
            <a:pPr marL="457200" indent="-457200">
              <a:buFont typeface="Arial" panose="020B0604020202020204" pitchFamily="34" charset="0"/>
              <a:buChar char="•"/>
            </a:pPr>
            <a:r>
              <a:rPr lang="en-CA" sz="2800" dirty="0"/>
              <a:t>Favouritism, extra time and attention, gifts</a:t>
            </a:r>
          </a:p>
          <a:p>
            <a:pPr marL="457200" indent="-457200">
              <a:buFont typeface="Arial" panose="020B0604020202020204" pitchFamily="34" charset="0"/>
              <a:buChar char="•"/>
            </a:pPr>
            <a:r>
              <a:rPr lang="en-CA" sz="2800" dirty="0"/>
              <a:t>All appears innocent and well intentioned</a:t>
            </a:r>
          </a:p>
          <a:p>
            <a:pPr marL="457200" indent="-457200">
              <a:buFont typeface="Arial" panose="020B0604020202020204" pitchFamily="34" charset="0"/>
              <a:buChar char="•"/>
            </a:pPr>
            <a:r>
              <a:rPr lang="en-CA" sz="2800" dirty="0"/>
              <a:t>Private communication – social media/text, personal photos</a:t>
            </a:r>
          </a:p>
          <a:p>
            <a:pPr marL="457200" indent="-457200">
              <a:buFont typeface="Arial" panose="020B0604020202020204" pitchFamily="34" charset="0"/>
              <a:buChar char="•"/>
            </a:pPr>
            <a:r>
              <a:rPr lang="en-CA" sz="2800" dirty="0"/>
              <a:t>Private travel, meetings, time together</a:t>
            </a:r>
          </a:p>
        </p:txBody>
      </p:sp>
    </p:spTree>
    <p:extLst>
      <p:ext uri="{BB962C8B-B14F-4D97-AF65-F5344CB8AC3E}">
        <p14:creationId xmlns:p14="http://schemas.microsoft.com/office/powerpoint/2010/main" val="10717358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B549A45-4BDC-0F4F-B701-C19D27CB5F1B}"/>
              </a:ext>
            </a:extLst>
          </p:cNvPr>
          <p:cNvSpPr txBox="1"/>
          <p:nvPr/>
        </p:nvSpPr>
        <p:spPr>
          <a:xfrm>
            <a:off x="296091" y="185311"/>
            <a:ext cx="5799909" cy="769441"/>
          </a:xfrm>
          <a:prstGeom prst="rect">
            <a:avLst/>
          </a:prstGeom>
          <a:noFill/>
        </p:spPr>
        <p:txBody>
          <a:bodyPr wrap="square" rtlCol="0">
            <a:spAutoFit/>
          </a:bodyPr>
          <a:lstStyle/>
          <a:p>
            <a:pPr algn="ctr"/>
            <a:r>
              <a:rPr lang="en-US" sz="4400" b="1" dirty="0">
                <a:solidFill>
                  <a:srgbClr val="FF0000"/>
                </a:solidFill>
              </a:rPr>
              <a:t>THE POLICY PACKAGE</a:t>
            </a:r>
          </a:p>
        </p:txBody>
      </p:sp>
      <p:sp>
        <p:nvSpPr>
          <p:cNvPr id="8" name="TextBox 7">
            <a:extLst>
              <a:ext uri="{FF2B5EF4-FFF2-40B4-BE49-F238E27FC236}">
                <a16:creationId xmlns:a16="http://schemas.microsoft.com/office/drawing/2014/main" id="{4019E791-31F0-AB47-85F6-C3CBE297F6ED}"/>
              </a:ext>
            </a:extLst>
          </p:cNvPr>
          <p:cNvSpPr txBox="1"/>
          <p:nvPr/>
        </p:nvSpPr>
        <p:spPr>
          <a:xfrm>
            <a:off x="6556555" y="1012954"/>
            <a:ext cx="5414050" cy="4832092"/>
          </a:xfrm>
          <a:prstGeom prst="rect">
            <a:avLst/>
          </a:prstGeom>
          <a:noFill/>
        </p:spPr>
        <p:txBody>
          <a:bodyPr wrap="square" rtlCol="0">
            <a:spAutoFit/>
          </a:bodyPr>
          <a:lstStyle/>
          <a:p>
            <a:r>
              <a:rPr lang="en-US" sz="2800" dirty="0"/>
              <a:t>PREVENTION</a:t>
            </a:r>
          </a:p>
          <a:p>
            <a:pPr marL="571500" indent="-571500">
              <a:buFont typeface="Arial" panose="020B0604020202020204" pitchFamily="34" charset="0"/>
              <a:buChar char="•"/>
            </a:pPr>
            <a:r>
              <a:rPr lang="en-US" sz="2800" dirty="0"/>
              <a:t>Codes of Conduct</a:t>
            </a:r>
          </a:p>
          <a:p>
            <a:pPr marL="571500" indent="-571500">
              <a:buFont typeface="Arial" panose="020B0604020202020204" pitchFamily="34" charset="0"/>
              <a:buChar char="•"/>
            </a:pPr>
            <a:r>
              <a:rPr lang="en-US" sz="2800" dirty="0"/>
              <a:t>Protection Policy</a:t>
            </a:r>
          </a:p>
          <a:p>
            <a:pPr marL="571500" indent="-571500">
              <a:buFont typeface="Arial" panose="020B0604020202020204" pitchFamily="34" charset="0"/>
              <a:buChar char="•"/>
            </a:pPr>
            <a:r>
              <a:rPr lang="en-US" sz="2800" dirty="0"/>
              <a:t>Social Media Policy</a:t>
            </a:r>
          </a:p>
          <a:p>
            <a:pPr marL="571500" indent="-571500">
              <a:buFont typeface="Arial" panose="020B0604020202020204" pitchFamily="34" charset="0"/>
              <a:buChar char="•"/>
            </a:pPr>
            <a:r>
              <a:rPr lang="en-US" sz="2800" dirty="0"/>
              <a:t>Screening Policy</a:t>
            </a:r>
          </a:p>
          <a:p>
            <a:pPr marL="571500" indent="-571500">
              <a:buFont typeface="Arial" panose="020B0604020202020204" pitchFamily="34" charset="0"/>
              <a:buChar char="•"/>
            </a:pPr>
            <a:r>
              <a:rPr lang="en-US" sz="2800" dirty="0"/>
              <a:t>Whistle Blower</a:t>
            </a:r>
          </a:p>
          <a:p>
            <a:endParaRPr lang="en-US" sz="2800" dirty="0"/>
          </a:p>
          <a:p>
            <a:r>
              <a:rPr lang="en-US" sz="2800" dirty="0"/>
              <a:t>RESPONSE</a:t>
            </a:r>
          </a:p>
          <a:p>
            <a:pPr marL="572400" indent="-457200">
              <a:buFont typeface="Arial" panose="020B0604020202020204" pitchFamily="34" charset="0"/>
              <a:buChar char="•"/>
            </a:pPr>
            <a:r>
              <a:rPr lang="en-CA" sz="2800" dirty="0"/>
              <a:t>Discipline &amp; Complaints Policy</a:t>
            </a:r>
          </a:p>
          <a:p>
            <a:pPr marL="572400" indent="-457200">
              <a:buFont typeface="Arial" panose="020B0604020202020204" pitchFamily="34" charset="0"/>
              <a:buChar char="•"/>
            </a:pPr>
            <a:r>
              <a:rPr lang="en-CA" sz="2800" dirty="0"/>
              <a:t>Appeal Policy</a:t>
            </a:r>
          </a:p>
          <a:p>
            <a:pPr marL="572400" indent="-457200">
              <a:buFont typeface="Arial" panose="020B0604020202020204" pitchFamily="34" charset="0"/>
              <a:buChar char="•"/>
            </a:pPr>
            <a:r>
              <a:rPr lang="en-CA" sz="2800" dirty="0"/>
              <a:t>Dispute Resolution Policy</a:t>
            </a:r>
          </a:p>
        </p:txBody>
      </p:sp>
      <p:sp>
        <p:nvSpPr>
          <p:cNvPr id="5" name="TextBox 4">
            <a:extLst>
              <a:ext uri="{FF2B5EF4-FFF2-40B4-BE49-F238E27FC236}">
                <a16:creationId xmlns:a16="http://schemas.microsoft.com/office/drawing/2014/main" id="{AF46FDBC-CB67-0944-A2DA-B5A906923E6A}"/>
              </a:ext>
            </a:extLst>
          </p:cNvPr>
          <p:cNvSpPr txBox="1"/>
          <p:nvPr/>
        </p:nvSpPr>
        <p:spPr>
          <a:xfrm>
            <a:off x="3310700" y="1458313"/>
            <a:ext cx="2943050" cy="830997"/>
          </a:xfrm>
          <a:prstGeom prst="rect">
            <a:avLst/>
          </a:prstGeom>
          <a:noFill/>
        </p:spPr>
        <p:txBody>
          <a:bodyPr wrap="square" rtlCol="0">
            <a:spAutoFit/>
          </a:bodyPr>
          <a:lstStyle/>
          <a:p>
            <a:pPr algn="ctr"/>
            <a:r>
              <a:rPr lang="en-US" sz="2400" dirty="0"/>
              <a:t>DEFINITIONS</a:t>
            </a:r>
          </a:p>
          <a:p>
            <a:pPr algn="ctr"/>
            <a:r>
              <a:rPr lang="en-US" sz="2400" dirty="0"/>
              <a:t>One set full package</a:t>
            </a:r>
          </a:p>
        </p:txBody>
      </p:sp>
      <p:sp>
        <p:nvSpPr>
          <p:cNvPr id="2" name="Rectangle 1">
            <a:extLst>
              <a:ext uri="{FF2B5EF4-FFF2-40B4-BE49-F238E27FC236}">
                <a16:creationId xmlns:a16="http://schemas.microsoft.com/office/drawing/2014/main" id="{123B95CC-8720-3D44-5F5E-F511CAA5D922}"/>
              </a:ext>
            </a:extLst>
          </p:cNvPr>
          <p:cNvSpPr/>
          <p:nvPr/>
        </p:nvSpPr>
        <p:spPr>
          <a:xfrm>
            <a:off x="555630" y="3413524"/>
            <a:ext cx="3117545" cy="2517732"/>
          </a:xfrm>
          <a:prstGeom prst="rect">
            <a:avLst/>
          </a:prstGeom>
          <a:noFill/>
          <a:ln>
            <a:solidFill>
              <a:srgbClr val="7030A0"/>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79239F98-E5EF-5C06-032C-A710EB2C6087}"/>
              </a:ext>
            </a:extLst>
          </p:cNvPr>
          <p:cNvSpPr txBox="1"/>
          <p:nvPr/>
        </p:nvSpPr>
        <p:spPr>
          <a:xfrm>
            <a:off x="862449" y="3906054"/>
            <a:ext cx="2943050" cy="1938992"/>
          </a:xfrm>
          <a:prstGeom prst="rect">
            <a:avLst/>
          </a:prstGeom>
          <a:noFill/>
        </p:spPr>
        <p:txBody>
          <a:bodyPr wrap="square" rtlCol="0">
            <a:spAutoFit/>
          </a:bodyPr>
          <a:lstStyle/>
          <a:p>
            <a:r>
              <a:rPr lang="en-US" sz="2400" dirty="0"/>
              <a:t>WORKPLACE</a:t>
            </a:r>
          </a:p>
          <a:p>
            <a:pPr marL="571500" indent="-571500">
              <a:buFont typeface="Arial" panose="020B0604020202020204" pitchFamily="34" charset="0"/>
              <a:buChar char="•"/>
            </a:pPr>
            <a:r>
              <a:rPr lang="en-US" sz="2400" dirty="0"/>
              <a:t>Harassment </a:t>
            </a:r>
          </a:p>
          <a:p>
            <a:pPr marL="571500" indent="-571500">
              <a:buFont typeface="Arial" panose="020B0604020202020204" pitchFamily="34" charset="0"/>
              <a:buChar char="•"/>
            </a:pPr>
            <a:r>
              <a:rPr lang="en-US" sz="2400" dirty="0"/>
              <a:t>Violence</a:t>
            </a:r>
          </a:p>
          <a:p>
            <a:pPr marL="571500" indent="-571500">
              <a:buFont typeface="Arial" panose="020B0604020202020204" pitchFamily="34" charset="0"/>
              <a:buChar char="•"/>
            </a:pPr>
            <a:endParaRPr lang="en-US" sz="2400" dirty="0"/>
          </a:p>
          <a:p>
            <a:r>
              <a:rPr lang="en-US" sz="2400" dirty="0"/>
              <a:t>PRIVACY</a:t>
            </a:r>
          </a:p>
        </p:txBody>
      </p:sp>
      <p:sp>
        <p:nvSpPr>
          <p:cNvPr id="4" name="TextBox 3">
            <a:extLst>
              <a:ext uri="{FF2B5EF4-FFF2-40B4-BE49-F238E27FC236}">
                <a16:creationId xmlns:a16="http://schemas.microsoft.com/office/drawing/2014/main" id="{FF93BF36-6B95-1ED8-8DA0-AEA23FB25E2A}"/>
              </a:ext>
            </a:extLst>
          </p:cNvPr>
          <p:cNvSpPr txBox="1"/>
          <p:nvPr/>
        </p:nvSpPr>
        <p:spPr>
          <a:xfrm>
            <a:off x="0" y="3413656"/>
            <a:ext cx="4446173" cy="584775"/>
          </a:xfrm>
          <a:prstGeom prst="rect">
            <a:avLst/>
          </a:prstGeom>
          <a:noFill/>
        </p:spPr>
        <p:txBody>
          <a:bodyPr wrap="square" rtlCol="0">
            <a:spAutoFit/>
          </a:bodyPr>
          <a:lstStyle/>
          <a:p>
            <a:pPr algn="ctr"/>
            <a:r>
              <a:rPr lang="en-US" sz="3200" b="1" dirty="0">
                <a:solidFill>
                  <a:srgbClr val="7030A0"/>
                </a:solidFill>
              </a:rPr>
              <a:t>RELATED</a:t>
            </a:r>
          </a:p>
        </p:txBody>
      </p:sp>
    </p:spTree>
    <p:extLst>
      <p:ext uri="{BB962C8B-B14F-4D97-AF65-F5344CB8AC3E}">
        <p14:creationId xmlns:p14="http://schemas.microsoft.com/office/powerpoint/2010/main" val="479585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358" y="110371"/>
            <a:ext cx="11035284" cy="1015663"/>
          </a:xfrm>
          <a:prstGeom prst="rect">
            <a:avLst/>
          </a:prstGeom>
        </p:spPr>
        <p:txBody>
          <a:bodyPr wrap="square">
            <a:spAutoFit/>
          </a:bodyPr>
          <a:lstStyle/>
          <a:p>
            <a:pPr algn="ctr">
              <a:spcAft>
                <a:spcPts val="0"/>
              </a:spcAft>
            </a:pPr>
            <a:r>
              <a:rPr lang="en-US" sz="6000" b="1" dirty="0">
                <a:solidFill>
                  <a:srgbClr val="FF0000"/>
                </a:solidFill>
                <a:latin typeface="+mj-lt"/>
                <a:ea typeface="Times New Roman" panose="02020603050405020304" pitchFamily="18" charset="0"/>
                <a:cs typeface="Times New Roman" panose="02020603050405020304" pitchFamily="18" charset="0"/>
              </a:rPr>
              <a:t>Code of Conduct</a:t>
            </a:r>
            <a:endParaRPr lang="en-CA" sz="6000" b="1" dirty="0">
              <a:solidFill>
                <a:srgbClr val="FF0000"/>
              </a:solidFill>
              <a:latin typeface="+mj-lt"/>
              <a:ea typeface="Times New Roman" panose="02020603050405020304" pitchFamily="18" charset="0"/>
              <a:cs typeface="Times New Roman" panose="02020603050405020304" pitchFamily="18" charset="0"/>
            </a:endParaRPr>
          </a:p>
        </p:txBody>
      </p:sp>
      <p:sp>
        <p:nvSpPr>
          <p:cNvPr id="3" name="Rectangle 2"/>
          <p:cNvSpPr/>
          <p:nvPr/>
        </p:nvSpPr>
        <p:spPr>
          <a:xfrm>
            <a:off x="470916" y="1561219"/>
            <a:ext cx="11035284" cy="707886"/>
          </a:xfrm>
          <a:prstGeom prst="rect">
            <a:avLst/>
          </a:prstGeom>
        </p:spPr>
        <p:txBody>
          <a:bodyPr wrap="square">
            <a:spAutoFit/>
          </a:bodyPr>
          <a:lstStyle/>
          <a:p>
            <a:pPr>
              <a:spcAft>
                <a:spcPts val="0"/>
              </a:spcAft>
            </a:pPr>
            <a:r>
              <a:rPr lang="en-US" sz="2000" b="1" dirty="0">
                <a:latin typeface="Arial" panose="020B0604020202020204" pitchFamily="34" charset="0"/>
                <a:ea typeface="Times New Roman" panose="02020603050405020304" pitchFamily="18" charset="0"/>
                <a:cs typeface="Times New Roman" panose="02020603050405020304" pitchFamily="18" charset="0"/>
              </a:rPr>
              <a:t> </a:t>
            </a: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a:p>
            <a:pPr>
              <a:spcAft>
                <a:spcPts val="0"/>
              </a:spcAft>
            </a:pP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p:txBody>
      </p:sp>
      <p:sp>
        <p:nvSpPr>
          <p:cNvPr id="4" name="TextBox 3"/>
          <p:cNvSpPr txBox="1"/>
          <p:nvPr/>
        </p:nvSpPr>
        <p:spPr>
          <a:xfrm>
            <a:off x="50292" y="939715"/>
            <a:ext cx="12091416" cy="1600438"/>
          </a:xfrm>
          <a:prstGeom prst="rect">
            <a:avLst/>
          </a:prstGeom>
          <a:noFill/>
        </p:spPr>
        <p:txBody>
          <a:bodyPr wrap="square" rtlCol="0">
            <a:spAutoFit/>
          </a:bodyPr>
          <a:lstStyle/>
          <a:p>
            <a:pPr algn="ctr"/>
            <a:endParaRPr lang="en-CA" sz="1400" dirty="0"/>
          </a:p>
          <a:p>
            <a:pPr algn="ctr"/>
            <a:r>
              <a:rPr lang="en-CA" sz="2800" b="1" i="1" dirty="0"/>
              <a:t>Provides the expectation of appropriate behaviour at all times for everyone and a commitment to follow all policies in place</a:t>
            </a:r>
          </a:p>
          <a:p>
            <a:pPr marL="457200" indent="-457200">
              <a:buFontTx/>
              <a:buChar char="-"/>
            </a:pPr>
            <a:endParaRPr lang="en-CA" sz="2800" dirty="0"/>
          </a:p>
        </p:txBody>
      </p:sp>
      <p:sp>
        <p:nvSpPr>
          <p:cNvPr id="6" name="TextBox 5">
            <a:extLst>
              <a:ext uri="{FF2B5EF4-FFF2-40B4-BE49-F238E27FC236}">
                <a16:creationId xmlns:a16="http://schemas.microsoft.com/office/drawing/2014/main" id="{82E4C1A0-175D-4E5C-9FC5-E6021817D68F}"/>
              </a:ext>
            </a:extLst>
          </p:cNvPr>
          <p:cNvSpPr txBox="1"/>
          <p:nvPr/>
        </p:nvSpPr>
        <p:spPr>
          <a:xfrm>
            <a:off x="366245" y="2078488"/>
            <a:ext cx="4916751" cy="4524315"/>
          </a:xfrm>
          <a:prstGeom prst="rect">
            <a:avLst/>
          </a:prstGeom>
          <a:noFill/>
        </p:spPr>
        <p:txBody>
          <a:bodyPr wrap="square" rtlCol="0">
            <a:spAutoFit/>
          </a:bodyPr>
          <a:lstStyle/>
          <a:p>
            <a:r>
              <a:rPr lang="en-CA" sz="2400" b="1" dirty="0"/>
              <a:t>Everyone</a:t>
            </a:r>
            <a:endParaRPr lang="en-CA" sz="2400" dirty="0"/>
          </a:p>
          <a:p>
            <a:pPr marL="285750" indent="-285750">
              <a:buFont typeface="Arial" panose="020B0604020202020204" pitchFamily="34" charset="0"/>
              <a:buChar char="•"/>
            </a:pPr>
            <a:r>
              <a:rPr lang="en-CA" sz="2400" dirty="0"/>
              <a:t>Maintain and enhance the dignity &amp; self esteem of others</a:t>
            </a:r>
          </a:p>
          <a:p>
            <a:pPr marL="285750" indent="-285750">
              <a:buFont typeface="Arial" panose="020B0604020202020204" pitchFamily="34" charset="0"/>
              <a:buChar char="•"/>
            </a:pPr>
            <a:r>
              <a:rPr lang="en-CA" sz="2400" dirty="0"/>
              <a:t>Refrain from maltreatment or prohibited behaviour</a:t>
            </a:r>
          </a:p>
          <a:p>
            <a:pPr marL="285750" indent="-285750">
              <a:buFont typeface="Arial" panose="020B0604020202020204" pitchFamily="34" charset="0"/>
              <a:buChar char="•"/>
            </a:pPr>
            <a:r>
              <a:rPr lang="en-CA" sz="2400" dirty="0"/>
              <a:t>Abide by all laws and organizations policies</a:t>
            </a:r>
          </a:p>
          <a:p>
            <a:pPr marL="285750" indent="-285750">
              <a:buFont typeface="Arial" panose="020B0604020202020204" pitchFamily="34" charset="0"/>
              <a:buChar char="•"/>
            </a:pPr>
            <a:r>
              <a:rPr lang="en-CA" sz="2400" dirty="0"/>
              <a:t>Respect property of others</a:t>
            </a:r>
          </a:p>
          <a:p>
            <a:pPr marL="285750" indent="-285750">
              <a:buFont typeface="Arial" panose="020B0604020202020204" pitchFamily="34" charset="0"/>
              <a:buChar char="•"/>
            </a:pPr>
            <a:r>
              <a:rPr lang="en-CA" sz="2400" dirty="0"/>
              <a:t>In sailing activities, Adults not being under the influence, Minors not consuming alcohol etc.</a:t>
            </a:r>
          </a:p>
          <a:p>
            <a:pPr marL="285750" indent="-285750">
              <a:buFont typeface="Arial" panose="020B0604020202020204" pitchFamily="34" charset="0"/>
              <a:buChar char="•"/>
            </a:pPr>
            <a:endParaRPr lang="en-CA" sz="2400" dirty="0"/>
          </a:p>
        </p:txBody>
      </p:sp>
      <p:sp>
        <p:nvSpPr>
          <p:cNvPr id="7" name="TextBox 6">
            <a:extLst>
              <a:ext uri="{FF2B5EF4-FFF2-40B4-BE49-F238E27FC236}">
                <a16:creationId xmlns:a16="http://schemas.microsoft.com/office/drawing/2014/main" id="{9C647ABD-E095-418F-B97A-49B7C7E6DA95}"/>
              </a:ext>
            </a:extLst>
          </p:cNvPr>
          <p:cNvSpPr txBox="1"/>
          <p:nvPr/>
        </p:nvSpPr>
        <p:spPr>
          <a:xfrm>
            <a:off x="6524000" y="2355487"/>
            <a:ext cx="4916751" cy="3416320"/>
          </a:xfrm>
          <a:prstGeom prst="rect">
            <a:avLst/>
          </a:prstGeom>
          <a:noFill/>
        </p:spPr>
        <p:txBody>
          <a:bodyPr wrap="square" rtlCol="0">
            <a:spAutoFit/>
          </a:bodyPr>
          <a:lstStyle/>
          <a:p>
            <a:r>
              <a:rPr lang="en-CA" sz="2400" b="1" dirty="0"/>
              <a:t>Athlete Support Personnel</a:t>
            </a:r>
          </a:p>
          <a:p>
            <a:pPr marL="285750" indent="-285750">
              <a:buFont typeface="Arial" panose="020B0604020202020204" pitchFamily="34" charset="0"/>
              <a:buChar char="•"/>
            </a:pPr>
            <a:r>
              <a:rPr lang="en-CA" sz="2400" dirty="0"/>
              <a:t>Provide necessary information</a:t>
            </a:r>
          </a:p>
          <a:p>
            <a:pPr marL="285750" indent="-285750">
              <a:buFont typeface="Arial" panose="020B0604020202020204" pitchFamily="34" charset="0"/>
              <a:buChar char="•"/>
            </a:pPr>
            <a:r>
              <a:rPr lang="en-CA" sz="2400" dirty="0"/>
              <a:t>Ensure a safe environment</a:t>
            </a:r>
          </a:p>
          <a:p>
            <a:pPr marL="285750" indent="-285750">
              <a:buFont typeface="Arial" panose="020B0604020202020204" pitchFamily="34" charset="0"/>
              <a:buChar char="•"/>
            </a:pPr>
            <a:r>
              <a:rPr lang="en-CA" sz="2400" dirty="0"/>
              <a:t>Recognize the power imbalance between you and an athlete, and act accordingly </a:t>
            </a:r>
          </a:p>
          <a:p>
            <a:pPr marL="285750" indent="-285750">
              <a:buFont typeface="Arial" panose="020B0604020202020204" pitchFamily="34" charset="0"/>
              <a:buChar char="•"/>
            </a:pPr>
            <a:r>
              <a:rPr lang="en-CA" sz="2400" dirty="0"/>
              <a:t>Act in athlete’s best interest</a:t>
            </a:r>
          </a:p>
          <a:p>
            <a:pPr marL="285750" indent="-285750">
              <a:buFont typeface="Arial" panose="020B0604020202020204" pitchFamily="34" charset="0"/>
              <a:buChar char="•"/>
            </a:pPr>
            <a:r>
              <a:rPr lang="en-CA" sz="2400" dirty="0"/>
              <a:t>Never condone use of drugs or prohibited substances </a:t>
            </a:r>
          </a:p>
        </p:txBody>
      </p:sp>
      <p:sp>
        <p:nvSpPr>
          <p:cNvPr id="5" name="TextBox 4">
            <a:extLst>
              <a:ext uri="{FF2B5EF4-FFF2-40B4-BE49-F238E27FC236}">
                <a16:creationId xmlns:a16="http://schemas.microsoft.com/office/drawing/2014/main" id="{C5E2F34A-E01C-F09C-55D2-9DE551779579}"/>
              </a:ext>
            </a:extLst>
          </p:cNvPr>
          <p:cNvSpPr txBox="1"/>
          <p:nvPr/>
        </p:nvSpPr>
        <p:spPr>
          <a:xfrm>
            <a:off x="4383793" y="6227520"/>
            <a:ext cx="6314386" cy="461665"/>
          </a:xfrm>
          <a:prstGeom prst="rect">
            <a:avLst/>
          </a:prstGeom>
          <a:noFill/>
        </p:spPr>
        <p:txBody>
          <a:bodyPr wrap="square" rtlCol="0">
            <a:spAutoFit/>
          </a:bodyPr>
          <a:lstStyle/>
          <a:p>
            <a:pPr algn="ctr"/>
            <a:r>
              <a:rPr lang="en-CA" sz="2400" b="1" dirty="0"/>
              <a:t>Sections for Board, Staff, Parents, Officials</a:t>
            </a:r>
          </a:p>
        </p:txBody>
      </p:sp>
    </p:spTree>
    <p:extLst>
      <p:ext uri="{BB962C8B-B14F-4D97-AF65-F5344CB8AC3E}">
        <p14:creationId xmlns:p14="http://schemas.microsoft.com/office/powerpoint/2010/main" val="4118711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8358" y="110371"/>
            <a:ext cx="11035284" cy="769441"/>
          </a:xfrm>
          <a:prstGeom prst="rect">
            <a:avLst/>
          </a:prstGeom>
        </p:spPr>
        <p:txBody>
          <a:bodyPr wrap="square">
            <a:spAutoFit/>
          </a:bodyPr>
          <a:lstStyle/>
          <a:p>
            <a:pPr algn="ctr">
              <a:spcAft>
                <a:spcPts val="0"/>
              </a:spcAft>
            </a:pPr>
            <a:r>
              <a:rPr lang="en-US" sz="4400" b="1" dirty="0">
                <a:solidFill>
                  <a:srgbClr val="FF0000"/>
                </a:solidFill>
                <a:ea typeface="Times New Roman" panose="02020603050405020304" pitchFamily="18" charset="0"/>
                <a:cs typeface="Times New Roman" panose="02020603050405020304" pitchFamily="18" charset="0"/>
              </a:rPr>
              <a:t>PROTECTION POLICY</a:t>
            </a:r>
            <a:endParaRPr lang="en-CA" sz="4400" b="1" dirty="0">
              <a:solidFill>
                <a:srgbClr val="FF0000"/>
              </a:solidFill>
              <a:ea typeface="Times New Roman" panose="02020603050405020304" pitchFamily="18" charset="0"/>
              <a:cs typeface="Times New Roman" panose="02020603050405020304" pitchFamily="18" charset="0"/>
            </a:endParaRPr>
          </a:p>
        </p:txBody>
      </p:sp>
      <p:sp>
        <p:nvSpPr>
          <p:cNvPr id="3" name="Rectangle 2"/>
          <p:cNvSpPr/>
          <p:nvPr/>
        </p:nvSpPr>
        <p:spPr>
          <a:xfrm>
            <a:off x="470916" y="1561219"/>
            <a:ext cx="11035284" cy="707886"/>
          </a:xfrm>
          <a:prstGeom prst="rect">
            <a:avLst/>
          </a:prstGeom>
        </p:spPr>
        <p:txBody>
          <a:bodyPr wrap="square">
            <a:spAutoFit/>
          </a:bodyPr>
          <a:lstStyle/>
          <a:p>
            <a:pPr>
              <a:spcAft>
                <a:spcPts val="0"/>
              </a:spcAft>
            </a:pPr>
            <a:r>
              <a:rPr lang="en-US" sz="2000" b="1" dirty="0">
                <a:latin typeface="Arial" panose="020B0604020202020204" pitchFamily="34" charset="0"/>
                <a:ea typeface="Times New Roman" panose="02020603050405020304" pitchFamily="18" charset="0"/>
                <a:cs typeface="Times New Roman" panose="02020603050405020304" pitchFamily="18" charset="0"/>
              </a:rPr>
              <a:t> </a:t>
            </a: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a:p>
            <a:pPr>
              <a:spcAft>
                <a:spcPts val="0"/>
              </a:spcAft>
            </a:pPr>
            <a:endParaRPr lang="en-CA" sz="2000" dirty="0">
              <a:latin typeface="Garamond" panose="02020404030301010803" pitchFamily="18" charset="0"/>
              <a:ea typeface="Times New Roman" panose="02020603050405020304" pitchFamily="18" charset="0"/>
              <a:cs typeface="Times New Roman" panose="02020603050405020304" pitchFamily="18" charset="0"/>
            </a:endParaRPr>
          </a:p>
        </p:txBody>
      </p:sp>
      <p:sp>
        <p:nvSpPr>
          <p:cNvPr id="4" name="TextBox 3"/>
          <p:cNvSpPr txBox="1"/>
          <p:nvPr/>
        </p:nvSpPr>
        <p:spPr>
          <a:xfrm>
            <a:off x="735176" y="622875"/>
            <a:ext cx="10506763" cy="5693866"/>
          </a:xfrm>
          <a:prstGeom prst="rect">
            <a:avLst/>
          </a:prstGeom>
          <a:noFill/>
        </p:spPr>
        <p:txBody>
          <a:bodyPr wrap="square" rtlCol="0">
            <a:spAutoFit/>
          </a:bodyPr>
          <a:lstStyle/>
          <a:p>
            <a:pPr algn="ctr"/>
            <a:endParaRPr lang="en-CA" sz="1400" dirty="0"/>
          </a:p>
          <a:p>
            <a:pPr algn="ctr"/>
            <a:r>
              <a:rPr lang="en-CA" sz="2800" b="1" i="1" dirty="0"/>
              <a:t>Provides what is an acceptable safe sport environment and associated safe sport actions between coaches and athletes</a:t>
            </a:r>
          </a:p>
          <a:p>
            <a:endParaRPr lang="en-US" sz="1400" dirty="0"/>
          </a:p>
          <a:p>
            <a:endParaRPr lang="en-US" sz="1400" dirty="0"/>
          </a:p>
          <a:p>
            <a:endParaRPr lang="en-US" sz="1400" dirty="0"/>
          </a:p>
          <a:p>
            <a:r>
              <a:rPr lang="en-US" sz="2800" dirty="0"/>
              <a:t>It sets guidelines on what is permitted in several situations:</a:t>
            </a:r>
          </a:p>
          <a:p>
            <a:pPr marL="1832400" indent="-285750">
              <a:buFont typeface="Arial" panose="020B0604020202020204" pitchFamily="34" charset="0"/>
              <a:buChar char="•"/>
            </a:pPr>
            <a:r>
              <a:rPr lang="en-US" sz="2800" dirty="0"/>
              <a:t>Practices and Events</a:t>
            </a:r>
          </a:p>
          <a:p>
            <a:pPr marL="1832400" indent="-285750">
              <a:buFont typeface="Arial" panose="020B0604020202020204" pitchFamily="34" charset="0"/>
              <a:buChar char="•"/>
            </a:pPr>
            <a:r>
              <a:rPr lang="en-US" sz="2800" dirty="0"/>
              <a:t>Communications</a:t>
            </a:r>
          </a:p>
          <a:p>
            <a:pPr marL="1832400" indent="-285750">
              <a:buFont typeface="Arial" panose="020B0604020202020204" pitchFamily="34" charset="0"/>
              <a:buChar char="•"/>
            </a:pPr>
            <a:r>
              <a:rPr lang="en-US" sz="2800" dirty="0"/>
              <a:t>Virtual Settings</a:t>
            </a:r>
          </a:p>
          <a:p>
            <a:pPr marL="1832400" indent="-285750">
              <a:buFont typeface="Arial" panose="020B0604020202020204" pitchFamily="34" charset="0"/>
              <a:buChar char="•"/>
            </a:pPr>
            <a:r>
              <a:rPr lang="en-US" sz="2800" dirty="0"/>
              <a:t>Travel</a:t>
            </a:r>
          </a:p>
          <a:p>
            <a:pPr marL="1832400" indent="-285750">
              <a:buFont typeface="Arial" panose="020B0604020202020204" pitchFamily="34" charset="0"/>
              <a:buChar char="•"/>
            </a:pPr>
            <a:r>
              <a:rPr lang="en-US" sz="2800" dirty="0"/>
              <a:t>Locker Room/Changing Area</a:t>
            </a:r>
          </a:p>
          <a:p>
            <a:pPr marL="1832400" indent="-285750">
              <a:buFont typeface="Arial" panose="020B0604020202020204" pitchFamily="34" charset="0"/>
              <a:buChar char="•"/>
            </a:pPr>
            <a:r>
              <a:rPr lang="en-US" sz="2800" dirty="0"/>
              <a:t>Photography/video</a:t>
            </a:r>
          </a:p>
          <a:p>
            <a:pPr marL="1832400" indent="-285750">
              <a:buFont typeface="Arial" panose="020B0604020202020204" pitchFamily="34" charset="0"/>
              <a:buChar char="•"/>
            </a:pPr>
            <a:r>
              <a:rPr lang="en-US" sz="2800" dirty="0"/>
              <a:t>Physical Contact</a:t>
            </a:r>
          </a:p>
          <a:p>
            <a:pPr marL="1546650"/>
            <a:endParaRPr lang="en-US" sz="2800" dirty="0"/>
          </a:p>
        </p:txBody>
      </p:sp>
    </p:spTree>
    <p:extLst>
      <p:ext uri="{BB962C8B-B14F-4D97-AF65-F5344CB8AC3E}">
        <p14:creationId xmlns:p14="http://schemas.microsoft.com/office/powerpoint/2010/main" val="4140798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875FAD-BA64-4493-82B0-94922615F078}"/>
              </a:ext>
            </a:extLst>
          </p:cNvPr>
          <p:cNvSpPr/>
          <p:nvPr/>
        </p:nvSpPr>
        <p:spPr>
          <a:xfrm>
            <a:off x="8753474" y="4472131"/>
            <a:ext cx="3219450" cy="2133311"/>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8236" y="344964"/>
            <a:ext cx="8282357" cy="4808061"/>
          </a:xfrm>
          <a:prstGeom prst="rect">
            <a:avLst/>
          </a:prstGeom>
          <a:ln>
            <a:solidFill>
              <a:schemeClr val="tx1"/>
            </a:solidFill>
          </a:ln>
        </p:spPr>
      </p:pic>
      <p:sp>
        <p:nvSpPr>
          <p:cNvPr id="4" name="TextBox 3">
            <a:extLst>
              <a:ext uri="{FF2B5EF4-FFF2-40B4-BE49-F238E27FC236}">
                <a16:creationId xmlns:a16="http://schemas.microsoft.com/office/drawing/2014/main" id="{F83DA08E-29CA-4CE1-B82D-711A2957B74B}"/>
              </a:ext>
            </a:extLst>
          </p:cNvPr>
          <p:cNvSpPr txBox="1"/>
          <p:nvPr/>
        </p:nvSpPr>
        <p:spPr>
          <a:xfrm>
            <a:off x="8534588" y="5007755"/>
            <a:ext cx="3641217" cy="1200329"/>
          </a:xfrm>
          <a:prstGeom prst="rect">
            <a:avLst/>
          </a:prstGeom>
          <a:noFill/>
        </p:spPr>
        <p:txBody>
          <a:bodyPr wrap="square" rtlCol="0">
            <a:spAutoFit/>
          </a:bodyPr>
          <a:lstStyle/>
          <a:p>
            <a:pPr algn="ctr"/>
            <a:r>
              <a:rPr lang="en-CA" sz="2400" i="1" dirty="0">
                <a:solidFill>
                  <a:schemeClr val="bg1"/>
                </a:solidFill>
              </a:rPr>
              <a:t>A Person in Authority should </a:t>
            </a:r>
            <a:r>
              <a:rPr lang="en-CA" sz="2400" b="1" i="1" dirty="0">
                <a:solidFill>
                  <a:schemeClr val="bg1"/>
                </a:solidFill>
              </a:rPr>
              <a:t>never</a:t>
            </a:r>
            <a:r>
              <a:rPr lang="en-CA" sz="2400" i="1" dirty="0">
                <a:solidFill>
                  <a:schemeClr val="bg1"/>
                </a:solidFill>
              </a:rPr>
              <a:t> be alone </a:t>
            </a:r>
          </a:p>
          <a:p>
            <a:pPr algn="ctr"/>
            <a:r>
              <a:rPr lang="en-CA" sz="2400" i="1" dirty="0">
                <a:solidFill>
                  <a:schemeClr val="bg1"/>
                </a:solidFill>
              </a:rPr>
              <a:t>with an Athlete</a:t>
            </a:r>
            <a:endParaRPr lang="en-US" sz="2400" i="1" dirty="0">
              <a:solidFill>
                <a:schemeClr val="bg1"/>
              </a:solidFill>
            </a:endParaRPr>
          </a:p>
        </p:txBody>
      </p:sp>
      <p:cxnSp>
        <p:nvCxnSpPr>
          <p:cNvPr id="6" name="Connector: Elbow 5">
            <a:extLst>
              <a:ext uri="{FF2B5EF4-FFF2-40B4-BE49-F238E27FC236}">
                <a16:creationId xmlns:a16="http://schemas.microsoft.com/office/drawing/2014/main" id="{08BB5B6F-977F-409F-9E4C-627501AF824E}"/>
              </a:ext>
            </a:extLst>
          </p:cNvPr>
          <p:cNvCxnSpPr>
            <a:cxnSpLocks/>
          </p:cNvCxnSpPr>
          <p:nvPr/>
        </p:nvCxnSpPr>
        <p:spPr>
          <a:xfrm>
            <a:off x="1445133" y="5153025"/>
            <a:ext cx="7105650" cy="771525"/>
          </a:xfrm>
          <a:prstGeom prst="bentConnector3">
            <a:avLst>
              <a:gd name="adj1" fmla="val -268"/>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99994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D3065-BB4E-4C48-9D1D-A0A94B3FC49E}"/>
              </a:ext>
            </a:extLst>
          </p:cNvPr>
          <p:cNvSpPr/>
          <p:nvPr/>
        </p:nvSpPr>
        <p:spPr>
          <a:xfrm>
            <a:off x="191622" y="223290"/>
            <a:ext cx="8696227" cy="76944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400" b="1" dirty="0">
                <a:ln/>
                <a:solidFill>
                  <a:srgbClr val="FF0000"/>
                </a:solidFill>
                <a:effectLst>
                  <a:outerShdw blurRad="38100" dist="38100" dir="2700000" algn="tl">
                    <a:srgbClr val="000000">
                      <a:alpha val="43137"/>
                    </a:srgbClr>
                  </a:outerShdw>
                </a:effectLst>
              </a:rPr>
              <a:t>How do we make Rule of Two work?</a:t>
            </a:r>
          </a:p>
        </p:txBody>
      </p:sp>
      <p:sp>
        <p:nvSpPr>
          <p:cNvPr id="5" name="TextBox 4">
            <a:extLst>
              <a:ext uri="{FF2B5EF4-FFF2-40B4-BE49-F238E27FC236}">
                <a16:creationId xmlns:a16="http://schemas.microsoft.com/office/drawing/2014/main" id="{6B524370-5954-ED4A-AA15-64A1C2A49E95}"/>
              </a:ext>
            </a:extLst>
          </p:cNvPr>
          <p:cNvSpPr txBox="1"/>
          <p:nvPr/>
        </p:nvSpPr>
        <p:spPr>
          <a:xfrm>
            <a:off x="483741" y="992731"/>
            <a:ext cx="11224518" cy="2800767"/>
          </a:xfrm>
          <a:prstGeom prst="rect">
            <a:avLst/>
          </a:prstGeom>
          <a:noFill/>
        </p:spPr>
        <p:txBody>
          <a:bodyPr wrap="square" rtlCol="0">
            <a:spAutoFit/>
          </a:bodyPr>
          <a:lstStyle/>
          <a:p>
            <a:r>
              <a:rPr lang="en-CA" sz="3600" dirty="0"/>
              <a:t>Walk through a typical day – What situations may occur?</a:t>
            </a:r>
          </a:p>
          <a:p>
            <a:endParaRPr lang="en-CA" sz="3600" dirty="0"/>
          </a:p>
          <a:p>
            <a:r>
              <a:rPr lang="en-CA" sz="3600" dirty="0"/>
              <a:t>For example: Before &amp; After Camp</a:t>
            </a:r>
          </a:p>
          <a:p>
            <a:pPr algn="ctr"/>
            <a:endParaRPr lang="en-CA" sz="1200" dirty="0"/>
          </a:p>
          <a:p>
            <a:pPr marL="457200" indent="-457200">
              <a:buFont typeface="Arial" panose="020B0604020202020204" pitchFamily="34" charset="0"/>
              <a:buChar char="•"/>
            </a:pPr>
            <a:r>
              <a:rPr lang="en-CA" sz="2800" dirty="0"/>
              <a:t>Pickup and drop off should be timed with practice start and end times. </a:t>
            </a:r>
          </a:p>
          <a:p>
            <a:pPr marL="457200" indent="-457200">
              <a:buFont typeface="Arial" panose="020B0604020202020204" pitchFamily="34" charset="0"/>
              <a:buChar char="•"/>
            </a:pPr>
            <a:r>
              <a:rPr lang="en-CA" sz="2800" dirty="0"/>
              <a:t>Participants wait in car, outside until multiple have arrived</a:t>
            </a:r>
          </a:p>
        </p:txBody>
      </p:sp>
      <p:sp>
        <p:nvSpPr>
          <p:cNvPr id="7" name="Rectangle 6">
            <a:extLst>
              <a:ext uri="{FF2B5EF4-FFF2-40B4-BE49-F238E27FC236}">
                <a16:creationId xmlns:a16="http://schemas.microsoft.com/office/drawing/2014/main" id="{D19332BF-EB9A-A64B-8A7B-2FFB633D6CC4}"/>
              </a:ext>
            </a:extLst>
          </p:cNvPr>
          <p:cNvSpPr/>
          <p:nvPr/>
        </p:nvSpPr>
        <p:spPr>
          <a:xfrm>
            <a:off x="0" y="4310997"/>
            <a:ext cx="9079473" cy="707886"/>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4000" b="1" dirty="0">
                <a:solidFill>
                  <a:srgbClr val="FF0000"/>
                </a:solidFill>
                <a:effectLst>
                  <a:outerShdw blurRad="38100" dist="38100" dir="2700000" algn="tl">
                    <a:srgbClr val="000000">
                      <a:alpha val="43137"/>
                    </a:srgbClr>
                  </a:outerShdw>
                </a:effectLst>
              </a:rPr>
              <a:t>What does Open &amp; Observable look like?</a:t>
            </a:r>
          </a:p>
        </p:txBody>
      </p:sp>
      <p:sp>
        <p:nvSpPr>
          <p:cNvPr id="8" name="TextBox 7">
            <a:extLst>
              <a:ext uri="{FF2B5EF4-FFF2-40B4-BE49-F238E27FC236}">
                <a16:creationId xmlns:a16="http://schemas.microsoft.com/office/drawing/2014/main" id="{A93FD8AA-C703-3844-8A96-BC7F03C62BA2}"/>
              </a:ext>
            </a:extLst>
          </p:cNvPr>
          <p:cNvSpPr txBox="1"/>
          <p:nvPr/>
        </p:nvSpPr>
        <p:spPr>
          <a:xfrm>
            <a:off x="483741" y="5018883"/>
            <a:ext cx="11224518" cy="1692771"/>
          </a:xfrm>
          <a:prstGeom prst="rect">
            <a:avLst/>
          </a:prstGeom>
          <a:noFill/>
        </p:spPr>
        <p:txBody>
          <a:bodyPr wrap="square" rtlCol="0">
            <a:spAutoFit/>
          </a:bodyPr>
          <a:lstStyle/>
          <a:p>
            <a:r>
              <a:rPr lang="en-CA" sz="3600" dirty="0"/>
              <a:t>For example: Participant meetings or 1 on 1 Coaching</a:t>
            </a:r>
          </a:p>
          <a:p>
            <a:pPr algn="ctr"/>
            <a:endParaRPr lang="en-CA" sz="1200" dirty="0"/>
          </a:p>
          <a:p>
            <a:pPr marL="457200" indent="-457200">
              <a:buFont typeface="Arial" panose="020B0604020202020204" pitchFamily="34" charset="0"/>
              <a:buChar char="•"/>
            </a:pPr>
            <a:r>
              <a:rPr lang="en-CA" sz="2800" dirty="0"/>
              <a:t>Outside, visible and within earshot distance of another coach, screened volunteer, parent, or adult.</a:t>
            </a:r>
          </a:p>
        </p:txBody>
      </p:sp>
    </p:spTree>
    <p:extLst>
      <p:ext uri="{BB962C8B-B14F-4D97-AF65-F5344CB8AC3E}">
        <p14:creationId xmlns:p14="http://schemas.microsoft.com/office/powerpoint/2010/main" val="1999742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97BE1D7-5FFE-9F4A-9213-280D9405042D}"/>
              </a:ext>
            </a:extLst>
          </p:cNvPr>
          <p:cNvSpPr/>
          <p:nvPr/>
        </p:nvSpPr>
        <p:spPr>
          <a:xfrm>
            <a:off x="2405855" y="137450"/>
            <a:ext cx="7380290"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5400" b="1" dirty="0">
                <a:ln/>
                <a:solidFill>
                  <a:srgbClr val="FF0000"/>
                </a:solidFill>
                <a:effectLst>
                  <a:outerShdw blurRad="38100" dist="38100" dir="2700000" algn="tl">
                    <a:srgbClr val="000000">
                      <a:alpha val="43137"/>
                    </a:srgbClr>
                  </a:outerShdw>
                </a:effectLst>
              </a:rPr>
              <a:t>Education &amp; Preparation </a:t>
            </a:r>
          </a:p>
        </p:txBody>
      </p:sp>
      <p:sp>
        <p:nvSpPr>
          <p:cNvPr id="4" name="TextBox 3">
            <a:extLst>
              <a:ext uri="{FF2B5EF4-FFF2-40B4-BE49-F238E27FC236}">
                <a16:creationId xmlns:a16="http://schemas.microsoft.com/office/drawing/2014/main" id="{B098D8A3-F425-3147-8E6B-2D0EB08863DF}"/>
              </a:ext>
            </a:extLst>
          </p:cNvPr>
          <p:cNvSpPr txBox="1"/>
          <p:nvPr/>
        </p:nvSpPr>
        <p:spPr>
          <a:xfrm>
            <a:off x="975038" y="1320713"/>
            <a:ext cx="10241924" cy="4524315"/>
          </a:xfrm>
          <a:prstGeom prst="rect">
            <a:avLst/>
          </a:prstGeom>
          <a:noFill/>
        </p:spPr>
        <p:txBody>
          <a:bodyPr wrap="square" rtlCol="0">
            <a:spAutoFit/>
          </a:bodyPr>
          <a:lstStyle/>
          <a:p>
            <a:pPr algn="ctr"/>
            <a:r>
              <a:rPr lang="en-CA" sz="3600" b="1" dirty="0"/>
              <a:t>Communication with Participants &amp; Parents </a:t>
            </a:r>
          </a:p>
          <a:p>
            <a:pPr algn="ctr"/>
            <a:endParaRPr lang="en-CA" sz="3600" dirty="0"/>
          </a:p>
          <a:p>
            <a:pPr algn="ctr"/>
            <a:r>
              <a:rPr lang="en-CA" sz="3600" dirty="0"/>
              <a:t>Know expectations, understand the “why”</a:t>
            </a:r>
          </a:p>
          <a:p>
            <a:pPr algn="ctr"/>
            <a:endParaRPr lang="en-CA" sz="3600" dirty="0"/>
          </a:p>
          <a:p>
            <a:pPr algn="ctr"/>
            <a:r>
              <a:rPr lang="en-CA" sz="3600" dirty="0"/>
              <a:t>Be proactive in ensuring everyone knows what’s acceptable.</a:t>
            </a:r>
          </a:p>
          <a:p>
            <a:pPr algn="ctr"/>
            <a:endParaRPr lang="en-CA" sz="3600" dirty="0"/>
          </a:p>
          <a:p>
            <a:pPr algn="ctr"/>
            <a:r>
              <a:rPr lang="en-CA" sz="3600" dirty="0"/>
              <a:t>Everyone has a role to play!</a:t>
            </a:r>
          </a:p>
        </p:txBody>
      </p:sp>
    </p:spTree>
    <p:extLst>
      <p:ext uri="{BB962C8B-B14F-4D97-AF65-F5344CB8AC3E}">
        <p14:creationId xmlns:p14="http://schemas.microsoft.com/office/powerpoint/2010/main" val="28425161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FE0BB0-F880-42B1-06C1-452848A1702E}"/>
              </a:ext>
            </a:extLst>
          </p:cNvPr>
          <p:cNvSpPr>
            <a:spLocks noGrp="1"/>
          </p:cNvSpPr>
          <p:nvPr>
            <p:ph type="title"/>
          </p:nvPr>
        </p:nvSpPr>
        <p:spPr>
          <a:xfrm>
            <a:off x="839788" y="94604"/>
            <a:ext cx="10515600" cy="1325563"/>
          </a:xfrm>
        </p:spPr>
        <p:txBody>
          <a:bodyPr/>
          <a:lstStyle/>
          <a:p>
            <a:pPr algn="ctr"/>
            <a:r>
              <a:rPr lang="en-CA" b="1" dirty="0">
                <a:solidFill>
                  <a:srgbClr val="FF0000"/>
                </a:solidFill>
                <a:latin typeface="+mn-lt"/>
              </a:rPr>
              <a:t>SOCIAL MEDIA &amp; COMMUNICATIONS</a:t>
            </a:r>
          </a:p>
        </p:txBody>
      </p:sp>
      <p:sp>
        <p:nvSpPr>
          <p:cNvPr id="7" name="Text Placeholder 6">
            <a:extLst>
              <a:ext uri="{FF2B5EF4-FFF2-40B4-BE49-F238E27FC236}">
                <a16:creationId xmlns:a16="http://schemas.microsoft.com/office/drawing/2014/main" id="{2622C3ED-6DEB-C0A0-E48C-5690A5C94ECA}"/>
              </a:ext>
            </a:extLst>
          </p:cNvPr>
          <p:cNvSpPr>
            <a:spLocks noGrp="1"/>
          </p:cNvSpPr>
          <p:nvPr>
            <p:ph type="body" idx="1"/>
          </p:nvPr>
        </p:nvSpPr>
        <p:spPr>
          <a:xfrm>
            <a:off x="836612" y="1230064"/>
            <a:ext cx="5157787" cy="823912"/>
          </a:xfrm>
        </p:spPr>
        <p:txBody>
          <a:bodyPr/>
          <a:lstStyle/>
          <a:p>
            <a:pPr algn="ctr"/>
            <a:r>
              <a:rPr lang="en-CA" dirty="0"/>
              <a:t>SOCIAL MEDIA				</a:t>
            </a:r>
          </a:p>
        </p:txBody>
      </p:sp>
      <p:sp>
        <p:nvSpPr>
          <p:cNvPr id="8" name="Content Placeholder 7">
            <a:extLst>
              <a:ext uri="{FF2B5EF4-FFF2-40B4-BE49-F238E27FC236}">
                <a16:creationId xmlns:a16="http://schemas.microsoft.com/office/drawing/2014/main" id="{DFB3D2F8-6983-2F4B-A926-97451E55C36C}"/>
              </a:ext>
            </a:extLst>
          </p:cNvPr>
          <p:cNvSpPr>
            <a:spLocks noGrp="1"/>
          </p:cNvSpPr>
          <p:nvPr>
            <p:ph sz="half" idx="2"/>
          </p:nvPr>
        </p:nvSpPr>
        <p:spPr>
          <a:xfrm>
            <a:off x="545039" y="1731576"/>
            <a:ext cx="5157787" cy="1246088"/>
          </a:xfrm>
        </p:spPr>
        <p:txBody>
          <a:bodyPr/>
          <a:lstStyle/>
          <a:p>
            <a:pPr marL="0" indent="0" algn="ctr">
              <a:buNone/>
            </a:pPr>
            <a:r>
              <a:rPr lang="en-CA" dirty="0"/>
              <a:t>Remember, what you post represents you and sailing, forever!</a:t>
            </a:r>
          </a:p>
        </p:txBody>
      </p:sp>
      <p:sp>
        <p:nvSpPr>
          <p:cNvPr id="9" name="Text Placeholder 8">
            <a:extLst>
              <a:ext uri="{FF2B5EF4-FFF2-40B4-BE49-F238E27FC236}">
                <a16:creationId xmlns:a16="http://schemas.microsoft.com/office/drawing/2014/main" id="{33D6BD5E-05BA-9B88-3246-79F3B13D0BE1}"/>
              </a:ext>
            </a:extLst>
          </p:cNvPr>
          <p:cNvSpPr>
            <a:spLocks noGrp="1"/>
          </p:cNvSpPr>
          <p:nvPr>
            <p:ph type="body" sz="quarter" idx="3"/>
          </p:nvPr>
        </p:nvSpPr>
        <p:spPr>
          <a:xfrm>
            <a:off x="6175376" y="907664"/>
            <a:ext cx="5183188" cy="823912"/>
          </a:xfrm>
        </p:spPr>
        <p:txBody>
          <a:bodyPr/>
          <a:lstStyle/>
          <a:p>
            <a:pPr algn="ctr"/>
            <a:r>
              <a:rPr lang="en-CA" dirty="0"/>
              <a:t>ATHLETE-COACH COMMUNICATION</a:t>
            </a:r>
          </a:p>
        </p:txBody>
      </p:sp>
      <p:sp>
        <p:nvSpPr>
          <p:cNvPr id="10" name="Content Placeholder 9">
            <a:extLst>
              <a:ext uri="{FF2B5EF4-FFF2-40B4-BE49-F238E27FC236}">
                <a16:creationId xmlns:a16="http://schemas.microsoft.com/office/drawing/2014/main" id="{081B6E7D-9E62-2530-6E17-13E518AC0B40}"/>
              </a:ext>
            </a:extLst>
          </p:cNvPr>
          <p:cNvSpPr>
            <a:spLocks noGrp="1"/>
          </p:cNvSpPr>
          <p:nvPr>
            <p:ph sz="quarter" idx="4"/>
          </p:nvPr>
        </p:nvSpPr>
        <p:spPr>
          <a:xfrm>
            <a:off x="6172200" y="1943348"/>
            <a:ext cx="5183188" cy="2285999"/>
          </a:xfrm>
        </p:spPr>
        <p:txBody>
          <a:bodyPr/>
          <a:lstStyle/>
          <a:p>
            <a:r>
              <a:rPr lang="en-CA" dirty="0"/>
              <a:t>No one-on-one communication – do not friend/follow etc.</a:t>
            </a:r>
          </a:p>
          <a:p>
            <a:r>
              <a:rPr lang="en-CA" dirty="0"/>
              <a:t>Done through a method that can be recorded/documented i.e. Email, never to youth only</a:t>
            </a:r>
          </a:p>
        </p:txBody>
      </p:sp>
      <p:pic>
        <p:nvPicPr>
          <p:cNvPr id="1026" name="Picture 2" descr="Send email related Royalty Free Vector Image - VectorStock">
            <a:extLst>
              <a:ext uri="{FF2B5EF4-FFF2-40B4-BE49-F238E27FC236}">
                <a16:creationId xmlns:a16="http://schemas.microsoft.com/office/drawing/2014/main" id="{1B63C7FC-DEDC-1F47-E938-C90D7C5DD07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9661196" y="4345532"/>
            <a:ext cx="2168645" cy="213759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6A5BC3F1-E40D-5012-F852-46131BD6EA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57730" y="3127861"/>
            <a:ext cx="4070028" cy="2285999"/>
          </a:xfrm>
          <a:prstGeom prst="rect">
            <a:avLst/>
          </a:prstGeom>
        </p:spPr>
      </p:pic>
      <p:sp>
        <p:nvSpPr>
          <p:cNvPr id="2" name="Text Placeholder 2">
            <a:extLst>
              <a:ext uri="{FF2B5EF4-FFF2-40B4-BE49-F238E27FC236}">
                <a16:creationId xmlns:a16="http://schemas.microsoft.com/office/drawing/2014/main" id="{A1E77DC3-8703-5A4C-6DD4-B745E9897BB8}"/>
              </a:ext>
            </a:extLst>
          </p:cNvPr>
          <p:cNvSpPr txBox="1">
            <a:spLocks/>
          </p:cNvSpPr>
          <p:nvPr/>
        </p:nvSpPr>
        <p:spPr>
          <a:xfrm>
            <a:off x="205813" y="5828358"/>
            <a:ext cx="8966323" cy="935038"/>
          </a:xfrm>
          <a:prstGeom prst="rect">
            <a:avLst/>
          </a:prstGeom>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CA" b="1" i="1" dirty="0"/>
              <a:t>What is acceptable behaviour under the Code of Conduct and Protection Policy also applies to social media use</a:t>
            </a:r>
          </a:p>
        </p:txBody>
      </p:sp>
    </p:spTree>
    <p:extLst>
      <p:ext uri="{BB962C8B-B14F-4D97-AF65-F5344CB8AC3E}">
        <p14:creationId xmlns:p14="http://schemas.microsoft.com/office/powerpoint/2010/main" val="22557077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99953" y="97710"/>
            <a:ext cx="7992093" cy="769441"/>
          </a:xfrm>
          <a:prstGeom prst="rect">
            <a:avLst/>
          </a:prstGeom>
          <a:noFill/>
        </p:spPr>
        <p:txBody>
          <a:bodyPr wrap="square" rtlCol="0">
            <a:spAutoFit/>
          </a:bodyPr>
          <a:lstStyle/>
          <a:p>
            <a:pPr algn="ctr"/>
            <a:r>
              <a:rPr lang="en-CA" sz="4400" b="1" dirty="0">
                <a:solidFill>
                  <a:srgbClr val="FF0000"/>
                </a:solidFill>
              </a:rPr>
              <a:t>DISPUTE RESOLUTION POLICY</a:t>
            </a:r>
          </a:p>
        </p:txBody>
      </p:sp>
      <p:sp>
        <p:nvSpPr>
          <p:cNvPr id="3" name="TextBox 2"/>
          <p:cNvSpPr txBox="1"/>
          <p:nvPr/>
        </p:nvSpPr>
        <p:spPr>
          <a:xfrm>
            <a:off x="622905" y="794081"/>
            <a:ext cx="10946188" cy="2092881"/>
          </a:xfrm>
          <a:prstGeom prst="rect">
            <a:avLst/>
          </a:prstGeom>
          <a:noFill/>
        </p:spPr>
        <p:txBody>
          <a:bodyPr wrap="square" rtlCol="0">
            <a:spAutoFit/>
          </a:bodyPr>
          <a:lstStyle/>
          <a:p>
            <a:pPr algn="ctr"/>
            <a:endParaRPr lang="en-CA" dirty="0"/>
          </a:p>
          <a:p>
            <a:r>
              <a:rPr lang="en-CA" sz="2800" b="1" dirty="0"/>
              <a:t>Facilitation and Mediation</a:t>
            </a:r>
            <a:r>
              <a:rPr lang="en-CA" sz="2800" dirty="0"/>
              <a:t> </a:t>
            </a:r>
          </a:p>
          <a:p>
            <a:pPr lvl="0"/>
            <a:r>
              <a:rPr lang="en-CA" sz="2800" dirty="0"/>
              <a:t>Opportunities for Alternate Dispute Resolution (ADR) may be pursued at any point in a dispute when all Parties to the dispute agree that such a course of action would be mutually beneficial. </a:t>
            </a:r>
            <a:endParaRPr lang="en-CA" sz="2800" b="1" dirty="0"/>
          </a:p>
        </p:txBody>
      </p:sp>
      <p:sp>
        <p:nvSpPr>
          <p:cNvPr id="4" name="TextBox 3">
            <a:extLst>
              <a:ext uri="{FF2B5EF4-FFF2-40B4-BE49-F238E27FC236}">
                <a16:creationId xmlns:a16="http://schemas.microsoft.com/office/drawing/2014/main" id="{838B92E7-2503-C86C-B945-11DB5C483D89}"/>
              </a:ext>
            </a:extLst>
          </p:cNvPr>
          <p:cNvSpPr txBox="1"/>
          <p:nvPr/>
        </p:nvSpPr>
        <p:spPr>
          <a:xfrm>
            <a:off x="2099953" y="3630282"/>
            <a:ext cx="7992093" cy="769441"/>
          </a:xfrm>
          <a:prstGeom prst="rect">
            <a:avLst/>
          </a:prstGeom>
          <a:noFill/>
        </p:spPr>
        <p:txBody>
          <a:bodyPr wrap="square" rtlCol="0">
            <a:spAutoFit/>
          </a:bodyPr>
          <a:lstStyle/>
          <a:p>
            <a:pPr algn="ctr"/>
            <a:r>
              <a:rPr lang="en-CA" sz="4400" b="1" dirty="0">
                <a:solidFill>
                  <a:srgbClr val="FF0000"/>
                </a:solidFill>
              </a:rPr>
              <a:t>WHISTLE BLOWER POLICY</a:t>
            </a:r>
          </a:p>
        </p:txBody>
      </p:sp>
      <p:sp>
        <p:nvSpPr>
          <p:cNvPr id="5" name="TextBox 4">
            <a:extLst>
              <a:ext uri="{FF2B5EF4-FFF2-40B4-BE49-F238E27FC236}">
                <a16:creationId xmlns:a16="http://schemas.microsoft.com/office/drawing/2014/main" id="{44386024-C782-0838-CFDF-E7B4B1F4F296}"/>
              </a:ext>
            </a:extLst>
          </p:cNvPr>
          <p:cNvSpPr txBox="1"/>
          <p:nvPr/>
        </p:nvSpPr>
        <p:spPr>
          <a:xfrm>
            <a:off x="622905" y="4236522"/>
            <a:ext cx="10946188" cy="2523768"/>
          </a:xfrm>
          <a:prstGeom prst="rect">
            <a:avLst/>
          </a:prstGeom>
          <a:noFill/>
        </p:spPr>
        <p:txBody>
          <a:bodyPr wrap="square" rtlCol="0">
            <a:spAutoFit/>
          </a:bodyPr>
          <a:lstStyle/>
          <a:p>
            <a:pPr algn="ctr"/>
            <a:endParaRPr lang="en-CA" dirty="0"/>
          </a:p>
          <a:p>
            <a:pPr lvl="0" algn="ctr"/>
            <a:r>
              <a:rPr lang="en-CA" sz="2800" dirty="0"/>
              <a:t>Encourages and Protects anyone who chooses to file a report.</a:t>
            </a:r>
          </a:p>
          <a:p>
            <a:pPr lvl="0" algn="ctr"/>
            <a:r>
              <a:rPr lang="en-CA" sz="2800" dirty="0"/>
              <a:t> No consequences or retaliation. </a:t>
            </a:r>
          </a:p>
          <a:p>
            <a:pPr lvl="0" algn="ctr"/>
            <a:endParaRPr lang="en-CA" sz="2800" b="1" dirty="0"/>
          </a:p>
          <a:p>
            <a:pPr lvl="0" algn="ctr"/>
            <a:r>
              <a:rPr lang="en-CA" sz="2800" b="1" dirty="0"/>
              <a:t>If you see something or experience something </a:t>
            </a:r>
          </a:p>
          <a:p>
            <a:pPr lvl="0" algn="ctr"/>
            <a:r>
              <a:rPr lang="en-CA" sz="2800" b="1" dirty="0"/>
              <a:t>PLEASE report it to the Independent Third Party</a:t>
            </a:r>
          </a:p>
        </p:txBody>
      </p:sp>
    </p:spTree>
    <p:extLst>
      <p:ext uri="{BB962C8B-B14F-4D97-AF65-F5344CB8AC3E}">
        <p14:creationId xmlns:p14="http://schemas.microsoft.com/office/powerpoint/2010/main" val="740882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E71C21B-1DEE-F349-8560-CE49A41FC0D2}"/>
              </a:ext>
            </a:extLst>
          </p:cNvPr>
          <p:cNvSpPr txBox="1"/>
          <p:nvPr/>
        </p:nvSpPr>
        <p:spPr>
          <a:xfrm>
            <a:off x="490330" y="274290"/>
            <a:ext cx="11211340" cy="4801314"/>
          </a:xfrm>
          <a:prstGeom prst="rect">
            <a:avLst/>
          </a:prstGeom>
          <a:noFill/>
        </p:spPr>
        <p:txBody>
          <a:bodyPr wrap="square">
            <a:spAutoFit/>
          </a:bodyPr>
          <a:lstStyle/>
          <a:p>
            <a:pPr algn="ctr"/>
            <a:r>
              <a:rPr lang="en-CA" sz="4400" b="1" dirty="0">
                <a:solidFill>
                  <a:srgbClr val="FF0000"/>
                </a:solidFill>
              </a:rPr>
              <a:t>REPORTING - INDEPENDENCE IS KEY</a:t>
            </a:r>
            <a:endParaRPr lang="en-CA" sz="4400" dirty="0">
              <a:solidFill>
                <a:srgbClr val="FF0000"/>
              </a:solidFill>
            </a:endParaRPr>
          </a:p>
          <a:p>
            <a:endParaRPr lang="en-CA" sz="2400" dirty="0"/>
          </a:p>
          <a:p>
            <a:pPr algn="ctr"/>
            <a:r>
              <a:rPr lang="en-CA" sz="2800" dirty="0"/>
              <a:t>At all levels, ensuring the process is independent from staff and Board is important</a:t>
            </a:r>
          </a:p>
          <a:p>
            <a:endParaRPr lang="en-CA" sz="1400" dirty="0"/>
          </a:p>
          <a:p>
            <a:r>
              <a:rPr lang="en-CA" sz="2800" b="1" dirty="0"/>
              <a:t>Reporting &amp; Triaging</a:t>
            </a:r>
          </a:p>
          <a:p>
            <a:r>
              <a:rPr lang="en-CA" sz="2800" dirty="0"/>
              <a:t>Easy to report concerns, 24/7 service </a:t>
            </a:r>
          </a:p>
          <a:p>
            <a:r>
              <a:rPr lang="en-CA" sz="2800" dirty="0"/>
              <a:t>Work directly with a professional  to determine next steps of your reported complaint.</a:t>
            </a:r>
          </a:p>
          <a:p>
            <a:r>
              <a:rPr lang="en-CA" sz="2800" dirty="0"/>
              <a:t>ITP triages the complaint, and determines who will manage it</a:t>
            </a:r>
          </a:p>
          <a:p>
            <a:r>
              <a:rPr lang="en-CA" sz="2800" dirty="0"/>
              <a:t>Individuals have fourteen (14) days to report a complaint to the ITP </a:t>
            </a:r>
          </a:p>
        </p:txBody>
      </p:sp>
      <p:sp>
        <p:nvSpPr>
          <p:cNvPr id="3" name="TextBox 2">
            <a:extLst>
              <a:ext uri="{FF2B5EF4-FFF2-40B4-BE49-F238E27FC236}">
                <a16:creationId xmlns:a16="http://schemas.microsoft.com/office/drawing/2014/main" id="{ABABF452-446A-E45D-4C3A-04401B99A8DE}"/>
              </a:ext>
            </a:extLst>
          </p:cNvPr>
          <p:cNvSpPr txBox="1"/>
          <p:nvPr/>
        </p:nvSpPr>
        <p:spPr>
          <a:xfrm>
            <a:off x="6381509" y="566764"/>
            <a:ext cx="5810491" cy="954107"/>
          </a:xfrm>
          <a:prstGeom prst="rect">
            <a:avLst/>
          </a:prstGeom>
          <a:noFill/>
        </p:spPr>
        <p:txBody>
          <a:bodyPr wrap="square" rtlCol="0">
            <a:spAutoFit/>
          </a:bodyPr>
          <a:lstStyle/>
          <a:p>
            <a:pPr marL="285750" indent="-285750">
              <a:buFont typeface="Arial" panose="020B0604020202020204" pitchFamily="34" charset="0"/>
              <a:buChar char="•"/>
            </a:pPr>
            <a:endParaRPr lang="en-CA" sz="2800" dirty="0"/>
          </a:p>
          <a:p>
            <a:endParaRPr lang="en-CA" sz="2800" dirty="0"/>
          </a:p>
        </p:txBody>
      </p:sp>
      <p:sp>
        <p:nvSpPr>
          <p:cNvPr id="4" name="Text Placeholder 2">
            <a:extLst>
              <a:ext uri="{FF2B5EF4-FFF2-40B4-BE49-F238E27FC236}">
                <a16:creationId xmlns:a16="http://schemas.microsoft.com/office/drawing/2014/main" id="{2FEC11B4-FFCB-614A-119F-0383C1DD615B}"/>
              </a:ext>
            </a:extLst>
          </p:cNvPr>
          <p:cNvSpPr txBox="1">
            <a:spLocks/>
          </p:cNvSpPr>
          <p:nvPr/>
        </p:nvSpPr>
        <p:spPr>
          <a:xfrm>
            <a:off x="309489" y="5456913"/>
            <a:ext cx="11392181" cy="1274478"/>
          </a:xfrm>
          <a:prstGeom prst="rect">
            <a:avLst/>
          </a:prstGeom>
          <a:ln>
            <a:solidFill>
              <a:schemeClr val="tx1"/>
            </a:solidFill>
          </a:ln>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CA" b="1" i="1" dirty="0">
                <a:solidFill>
                  <a:srgbClr val="FF0000"/>
                </a:solidFill>
              </a:rPr>
              <a:t>Workplace Harassment Policy</a:t>
            </a:r>
          </a:p>
          <a:p>
            <a:pPr marL="0" indent="0" algn="ctr">
              <a:buFont typeface="Arial" panose="020B0604020202020204" pitchFamily="34" charset="0"/>
              <a:buNone/>
            </a:pPr>
            <a:r>
              <a:rPr lang="en-CA" b="1" i="1" dirty="0"/>
              <a:t>As employees, this policy protects you from harassment. We are required to provide multiple people that you can report to, the ITP is one option in addition to directly reporting to supervisor, Board, other identified in policy</a:t>
            </a:r>
          </a:p>
        </p:txBody>
      </p:sp>
    </p:spTree>
    <p:extLst>
      <p:ext uri="{BB962C8B-B14F-4D97-AF65-F5344CB8AC3E}">
        <p14:creationId xmlns:p14="http://schemas.microsoft.com/office/powerpoint/2010/main" val="9502699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52F1DE-97BC-F350-925E-9713792BEDC4}"/>
              </a:ext>
            </a:extLst>
          </p:cNvPr>
          <p:cNvSpPr txBox="1"/>
          <p:nvPr/>
        </p:nvSpPr>
        <p:spPr>
          <a:xfrm>
            <a:off x="187981" y="98854"/>
            <a:ext cx="11058917" cy="6524863"/>
          </a:xfrm>
          <a:prstGeom prst="rect">
            <a:avLst/>
          </a:prstGeom>
          <a:noFill/>
        </p:spPr>
        <p:txBody>
          <a:bodyPr wrap="square">
            <a:spAutoFit/>
          </a:bodyPr>
          <a:lstStyle/>
          <a:p>
            <a:pPr algn="ctr"/>
            <a:r>
              <a:rPr lang="en-CA" sz="4400" b="1" dirty="0">
                <a:solidFill>
                  <a:srgbClr val="FF0000"/>
                </a:solidFill>
              </a:rPr>
              <a:t>WHO’S WHO’S</a:t>
            </a:r>
            <a:endParaRPr lang="en-CA" sz="4400" dirty="0">
              <a:solidFill>
                <a:srgbClr val="FF0000"/>
              </a:solidFill>
            </a:endParaRPr>
          </a:p>
          <a:p>
            <a:pPr algn="ctr"/>
            <a:endParaRPr lang="en-CA" sz="2000" dirty="0">
              <a:cs typeface="Arial" pitchFamily="34" charset="0"/>
            </a:endParaRPr>
          </a:p>
          <a:p>
            <a:r>
              <a:rPr lang="en-CA" sz="2800" b="1" dirty="0">
                <a:cs typeface="Arial" pitchFamily="34" charset="0"/>
              </a:rPr>
              <a:t>Sport Dispute Resolution Centre Canada (SDRCC)</a:t>
            </a:r>
            <a:endParaRPr lang="en-CA" dirty="0">
              <a:cs typeface="Arial" pitchFamily="34" charset="0"/>
            </a:endParaRPr>
          </a:p>
          <a:p>
            <a:r>
              <a:rPr lang="en-CA" sz="2800" b="1" dirty="0">
                <a:cs typeface="Arial" pitchFamily="34" charset="0"/>
              </a:rPr>
              <a:t>Abuse Free Sport </a:t>
            </a:r>
          </a:p>
          <a:p>
            <a:pPr marL="457200" indent="-457200">
              <a:buFont typeface="Arial" panose="020B0604020202020204" pitchFamily="34" charset="0"/>
              <a:buChar char="•"/>
            </a:pPr>
            <a:r>
              <a:rPr lang="en-CA" sz="2800" dirty="0">
                <a:cs typeface="Arial" pitchFamily="34" charset="0"/>
              </a:rPr>
              <a:t>Independent program, operated by SDRCC </a:t>
            </a:r>
          </a:p>
          <a:p>
            <a:pPr marL="457200" indent="-457200">
              <a:buFont typeface="Arial" panose="020B0604020202020204" pitchFamily="34" charset="0"/>
              <a:buChar char="•"/>
            </a:pPr>
            <a:r>
              <a:rPr lang="en-CA" sz="2800" dirty="0">
                <a:cs typeface="Arial" pitchFamily="34" charset="0"/>
              </a:rPr>
              <a:t>Provides a hub for resources and tools nationally</a:t>
            </a:r>
          </a:p>
          <a:p>
            <a:pPr marL="457200" indent="-457200">
              <a:buFont typeface="Arial" panose="020B0604020202020204" pitchFamily="34" charset="0"/>
              <a:buChar char="•"/>
            </a:pPr>
            <a:r>
              <a:rPr lang="en-CA" sz="2800" dirty="0">
                <a:cs typeface="Arial" pitchFamily="34" charset="0"/>
              </a:rPr>
              <a:t>Operates the Canadian Sport Helpline </a:t>
            </a:r>
          </a:p>
          <a:p>
            <a:endParaRPr lang="en-CA" dirty="0">
              <a:cs typeface="Arial" pitchFamily="34" charset="0"/>
            </a:endParaRPr>
          </a:p>
          <a:p>
            <a:r>
              <a:rPr lang="en-CA" sz="2800" b="1" dirty="0">
                <a:cs typeface="Arial" pitchFamily="34" charset="0"/>
              </a:rPr>
              <a:t>Office of Sport Integrity Commissioner (OSIC)</a:t>
            </a:r>
          </a:p>
          <a:p>
            <a:pPr marL="457200" indent="-457200">
              <a:buFont typeface="Arial" panose="020B0604020202020204" pitchFamily="34" charset="0"/>
              <a:buChar char="•"/>
            </a:pPr>
            <a:r>
              <a:rPr lang="en-CA" sz="2800" dirty="0">
                <a:cs typeface="Arial" pitchFamily="34" charset="0"/>
              </a:rPr>
              <a:t>Independent program of SDRCC</a:t>
            </a:r>
          </a:p>
          <a:p>
            <a:pPr marL="457200" indent="-457200">
              <a:buFont typeface="Arial" panose="020B0604020202020204" pitchFamily="34" charset="0"/>
              <a:buChar char="•"/>
            </a:pPr>
            <a:r>
              <a:rPr lang="en-CA" sz="2800" dirty="0">
                <a:cs typeface="Arial" pitchFamily="34" charset="0"/>
              </a:rPr>
              <a:t>Responsible to administer UCCMS</a:t>
            </a:r>
          </a:p>
          <a:p>
            <a:pPr marL="457200" indent="-457200">
              <a:buFont typeface="Arial" panose="020B0604020202020204" pitchFamily="34" charset="0"/>
              <a:buChar char="•"/>
            </a:pPr>
            <a:r>
              <a:rPr lang="en-CA" sz="2800" dirty="0">
                <a:cs typeface="Arial" pitchFamily="34" charset="0"/>
              </a:rPr>
              <a:t>Pillar of Abuse Free Sport managing complaints</a:t>
            </a:r>
          </a:p>
          <a:p>
            <a:endParaRPr lang="en-CA" sz="2800" dirty="0">
              <a:cs typeface="Arial" pitchFamily="34" charset="0"/>
            </a:endParaRPr>
          </a:p>
          <a:p>
            <a:r>
              <a:rPr lang="en-CA" sz="2800" b="1" dirty="0">
                <a:cs typeface="Arial" pitchFamily="34" charset="0"/>
              </a:rPr>
              <a:t>ITP – ITP SPORT</a:t>
            </a:r>
          </a:p>
          <a:p>
            <a:pPr marL="457200" indent="-457200">
              <a:buFont typeface="Arial" panose="020B0604020202020204" pitchFamily="34" charset="0"/>
              <a:buChar char="•"/>
            </a:pPr>
            <a:r>
              <a:rPr lang="en-CA" sz="2800" dirty="0">
                <a:cs typeface="Arial" pitchFamily="34" charset="0"/>
              </a:rPr>
              <a:t>Sail Canada’s Identified Independent Third Party Reporting Mechanism</a:t>
            </a:r>
          </a:p>
        </p:txBody>
      </p:sp>
      <p:pic>
        <p:nvPicPr>
          <p:cNvPr id="4" name="Picture 3">
            <a:extLst>
              <a:ext uri="{FF2B5EF4-FFF2-40B4-BE49-F238E27FC236}">
                <a16:creationId xmlns:a16="http://schemas.microsoft.com/office/drawing/2014/main" id="{5817C9C6-1C4F-6D9A-44E9-C9216E14C73A}"/>
              </a:ext>
            </a:extLst>
          </p:cNvPr>
          <p:cNvPicPr>
            <a:picLocks noChangeAspect="1"/>
          </p:cNvPicPr>
          <p:nvPr/>
        </p:nvPicPr>
        <p:blipFill>
          <a:blip r:embed="rId2">
            <a:duotone>
              <a:prstClr val="black"/>
              <a:schemeClr val="tx1">
                <a:tint val="45000"/>
                <a:satMod val="400000"/>
              </a:schemeClr>
            </a:duotone>
            <a:extLst>
              <a:ext uri="{BEBA8EAE-BF5A-486C-A8C5-ECC9F3942E4B}">
                <a14:imgProps xmlns:a14="http://schemas.microsoft.com/office/drawing/2010/main">
                  <a14:imgLayer r:embed="rId3">
                    <a14:imgEffect>
                      <a14:artisticPaintStrokes/>
                    </a14:imgEffect>
                    <a14:imgEffect>
                      <a14:colorTemperature colorTemp="11200"/>
                    </a14:imgEffect>
                    <a14:imgEffect>
                      <a14:brightnessContrast bright="-40000" contrast="40000"/>
                    </a14:imgEffect>
                  </a14:imgLayer>
                </a14:imgProps>
              </a:ext>
            </a:extLst>
          </a:blip>
          <a:stretch>
            <a:fillRect/>
          </a:stretch>
        </p:blipFill>
        <p:spPr>
          <a:xfrm>
            <a:off x="8671300" y="496775"/>
            <a:ext cx="2731737" cy="1289987"/>
          </a:xfrm>
          <a:prstGeom prst="rect">
            <a:avLst/>
          </a:prstGeom>
          <a:ln>
            <a:solidFill>
              <a:schemeClr val="tx1"/>
            </a:solidFill>
          </a:ln>
        </p:spPr>
      </p:pic>
      <p:pic>
        <p:nvPicPr>
          <p:cNvPr id="8" name="Picture 7">
            <a:extLst>
              <a:ext uri="{FF2B5EF4-FFF2-40B4-BE49-F238E27FC236}">
                <a16:creationId xmlns:a16="http://schemas.microsoft.com/office/drawing/2014/main" id="{F17D142F-16A6-0F76-0AA4-9C44158046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77346" y="3361285"/>
            <a:ext cx="4726673" cy="1289987"/>
          </a:xfrm>
          <a:prstGeom prst="rect">
            <a:avLst/>
          </a:prstGeom>
          <a:ln>
            <a:solidFill>
              <a:schemeClr val="tx1"/>
            </a:solidFill>
          </a:ln>
        </p:spPr>
      </p:pic>
    </p:spTree>
    <p:extLst>
      <p:ext uri="{BB962C8B-B14F-4D97-AF65-F5344CB8AC3E}">
        <p14:creationId xmlns:p14="http://schemas.microsoft.com/office/powerpoint/2010/main" val="2529973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380C2C-E9FB-C2EF-58FB-F3FC4EB6AC41}"/>
              </a:ext>
            </a:extLst>
          </p:cNvPr>
          <p:cNvSpPr txBox="1"/>
          <p:nvPr/>
        </p:nvSpPr>
        <p:spPr>
          <a:xfrm>
            <a:off x="1803912" y="175660"/>
            <a:ext cx="8584175" cy="769441"/>
          </a:xfrm>
          <a:prstGeom prst="rect">
            <a:avLst/>
          </a:prstGeom>
          <a:noFill/>
        </p:spPr>
        <p:txBody>
          <a:bodyPr wrap="square" rtlCol="0">
            <a:spAutoFit/>
          </a:bodyPr>
          <a:lstStyle/>
          <a:p>
            <a:pPr algn="ctr"/>
            <a:r>
              <a:rPr lang="en-US" sz="4400" b="1" dirty="0">
                <a:solidFill>
                  <a:srgbClr val="FF0000"/>
                </a:solidFill>
              </a:rPr>
              <a:t>WHO ARE UCCMS PARTICIPANTS? </a:t>
            </a:r>
          </a:p>
        </p:txBody>
      </p:sp>
      <p:sp>
        <p:nvSpPr>
          <p:cNvPr id="3" name="Content Placeholder 1">
            <a:extLst>
              <a:ext uri="{FF2B5EF4-FFF2-40B4-BE49-F238E27FC236}">
                <a16:creationId xmlns:a16="http://schemas.microsoft.com/office/drawing/2014/main" id="{7590E023-DFDE-1D03-4ED8-D2620367F0FC}"/>
              </a:ext>
            </a:extLst>
          </p:cNvPr>
          <p:cNvSpPr txBox="1">
            <a:spLocks/>
          </p:cNvSpPr>
          <p:nvPr/>
        </p:nvSpPr>
        <p:spPr>
          <a:xfrm>
            <a:off x="513779" y="1071710"/>
            <a:ext cx="11164439" cy="54697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297"/>
              </a:spcBef>
            </a:pPr>
            <a:r>
              <a:rPr lang="en-CA" sz="2400" dirty="0">
                <a:effectLst/>
                <a:latin typeface="Calibri" panose="020F0502020204030204" pitchFamily="34" charset="0"/>
                <a:ea typeface="Calibri" panose="020F0502020204030204" pitchFamily="34" charset="0"/>
                <a:cs typeface="Times New Roman" panose="02020603050405020304" pitchFamily="18" charset="0"/>
              </a:rPr>
              <a:t>National Staff, Board, Committee Volunteers; National Team Athletes &amp; Team Staff; </a:t>
            </a:r>
          </a:p>
          <a:p>
            <a:pPr>
              <a:spcBef>
                <a:spcPts val="297"/>
              </a:spcBef>
            </a:pPr>
            <a:r>
              <a:rPr lang="en-CA" sz="2400" dirty="0">
                <a:latin typeface="Calibri" panose="020F0502020204030204" pitchFamily="34" charset="0"/>
                <a:ea typeface="Calibri" panose="020F0502020204030204" pitchFamily="34" charset="0"/>
                <a:cs typeface="Times New Roman" panose="02020603050405020304" pitchFamily="18" charset="0"/>
              </a:rPr>
              <a:t>A</a:t>
            </a:r>
            <a:r>
              <a:rPr lang="en-CA" sz="2400" dirty="0">
                <a:effectLst/>
                <a:latin typeface="Calibri" panose="020F0502020204030204" pitchFamily="34" charset="0"/>
                <a:ea typeface="Calibri" panose="020F0502020204030204" pitchFamily="34" charset="0"/>
                <a:cs typeface="Times New Roman" panose="02020603050405020304" pitchFamily="18" charset="0"/>
              </a:rPr>
              <a:t>ny Athlete</a:t>
            </a:r>
            <a:r>
              <a:rPr lang="en-CA" sz="2400" dirty="0">
                <a:latin typeface="Calibri" panose="020F0502020204030204" pitchFamily="34" charset="0"/>
                <a:ea typeface="Calibri" panose="020F0502020204030204" pitchFamily="34" charset="0"/>
                <a:cs typeface="Times New Roman" panose="02020603050405020304" pitchFamily="18" charset="0"/>
              </a:rPr>
              <a:t> </a:t>
            </a:r>
            <a:r>
              <a:rPr lang="en-CA" sz="2400" dirty="0">
                <a:effectLst/>
                <a:latin typeface="Calibri" panose="020F0502020204030204" pitchFamily="34" charset="0"/>
                <a:ea typeface="Calibri" panose="020F0502020204030204" pitchFamily="34" charset="0"/>
                <a:cs typeface="Times New Roman" panose="02020603050405020304" pitchFamily="18" charset="0"/>
              </a:rPr>
              <a:t>attending select National Activities and Events for the time frame they are at that event.</a:t>
            </a:r>
            <a:r>
              <a:rPr lang="en-CA" sz="2400" dirty="0">
                <a:effectLst/>
              </a:rPr>
              <a:t> </a:t>
            </a:r>
          </a:p>
          <a:p>
            <a:pPr>
              <a:spcBef>
                <a:spcPts val="297"/>
              </a:spcBef>
            </a:pPr>
            <a:endParaRPr lang="en-CA" sz="2400" dirty="0"/>
          </a:p>
          <a:p>
            <a:pPr>
              <a:spcBef>
                <a:spcPts val="297"/>
              </a:spcBef>
            </a:pPr>
            <a:r>
              <a:rPr lang="en-CA" sz="3600" dirty="0">
                <a:effectLst/>
              </a:rPr>
              <a:t>All Instructors/Coaches and Officials that are registered &amp; in good standing</a:t>
            </a:r>
          </a:p>
          <a:p>
            <a:pPr marL="0" indent="0" algn="ctr">
              <a:spcBef>
                <a:spcPts val="297"/>
              </a:spcBef>
              <a:buNone/>
            </a:pPr>
            <a:r>
              <a:rPr lang="en-CA" dirty="0"/>
              <a:t>(Signed consent in your Sail Canada Profile/registration)</a:t>
            </a:r>
            <a:endParaRPr lang="en-US" dirty="0"/>
          </a:p>
          <a:p>
            <a:pPr marL="0" indent="0" algn="ctr">
              <a:spcBef>
                <a:spcPts val="297"/>
              </a:spcBef>
              <a:buNone/>
            </a:pPr>
            <a:endParaRPr lang="en-US" dirty="0"/>
          </a:p>
          <a:p>
            <a:pPr marL="0" indent="0">
              <a:spcBef>
                <a:spcPts val="297"/>
              </a:spcBef>
              <a:buNone/>
            </a:pPr>
            <a:r>
              <a:rPr lang="en-US" sz="3600" dirty="0">
                <a:solidFill>
                  <a:srgbClr val="FF0000"/>
                </a:solidFill>
              </a:rPr>
              <a:t>WHAT THIS MEANS</a:t>
            </a:r>
          </a:p>
          <a:p>
            <a:pPr>
              <a:spcBef>
                <a:spcPts val="297"/>
              </a:spcBef>
            </a:pPr>
            <a:r>
              <a:rPr lang="en-US" sz="3200" dirty="0"/>
              <a:t>OSIC will manage any UCCMS related alleged breaches that involves a UCCMS Participant as the respondent to the complaint. Reported to OSIC! </a:t>
            </a:r>
          </a:p>
        </p:txBody>
      </p:sp>
    </p:spTree>
    <p:extLst>
      <p:ext uri="{BB962C8B-B14F-4D97-AF65-F5344CB8AC3E}">
        <p14:creationId xmlns:p14="http://schemas.microsoft.com/office/powerpoint/2010/main" val="1974569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0B0AE5-77DB-468D-A0DA-06EA3EADD09B}"/>
              </a:ext>
            </a:extLst>
          </p:cNvPr>
          <p:cNvSpPr txBox="1"/>
          <p:nvPr/>
        </p:nvSpPr>
        <p:spPr>
          <a:xfrm>
            <a:off x="6949440" y="949284"/>
            <a:ext cx="4781778" cy="2954655"/>
          </a:xfrm>
          <a:prstGeom prst="rect">
            <a:avLst/>
          </a:prstGeom>
          <a:noFill/>
        </p:spPr>
        <p:txBody>
          <a:bodyPr wrap="square" rtlCol="0">
            <a:spAutoFit/>
          </a:bodyPr>
          <a:lstStyle/>
          <a:p>
            <a:endParaRPr lang="en-CA" sz="2800" dirty="0"/>
          </a:p>
          <a:p>
            <a:pPr algn="ctr"/>
            <a:r>
              <a:rPr lang="en-CA" sz="2800" dirty="0">
                <a:solidFill>
                  <a:srgbClr val="FF0000"/>
                </a:solidFill>
              </a:rPr>
              <a:t>Independent Third Party</a:t>
            </a:r>
          </a:p>
          <a:p>
            <a:pPr algn="ctr"/>
            <a:r>
              <a:rPr lang="en-CA" sz="2800" dirty="0">
                <a:solidFill>
                  <a:srgbClr val="FF0000"/>
                </a:solidFill>
              </a:rPr>
              <a:t> OSIC OR ITP SPORT</a:t>
            </a:r>
          </a:p>
          <a:p>
            <a:pPr algn="ctr"/>
            <a:r>
              <a:rPr lang="en-CA" sz="2800" dirty="0"/>
              <a:t> will triage the complaint, and determines who will manage it</a:t>
            </a:r>
          </a:p>
          <a:p>
            <a:endParaRPr lang="en-CA" sz="2800" dirty="0"/>
          </a:p>
          <a:p>
            <a:pPr marL="285750" indent="-285750">
              <a:buFont typeface="Arial" panose="020B0604020202020204" pitchFamily="34" charset="0"/>
              <a:buChar char="•"/>
            </a:pPr>
            <a:endParaRPr lang="en-CA" dirty="0"/>
          </a:p>
        </p:txBody>
      </p:sp>
      <p:sp>
        <p:nvSpPr>
          <p:cNvPr id="2" name="TextBox 1">
            <a:extLst>
              <a:ext uri="{FF2B5EF4-FFF2-40B4-BE49-F238E27FC236}">
                <a16:creationId xmlns:a16="http://schemas.microsoft.com/office/drawing/2014/main" id="{45636983-0279-F61C-7F0C-36D7906BA75E}"/>
              </a:ext>
            </a:extLst>
          </p:cNvPr>
          <p:cNvSpPr txBox="1"/>
          <p:nvPr/>
        </p:nvSpPr>
        <p:spPr>
          <a:xfrm>
            <a:off x="7230699" y="4319327"/>
            <a:ext cx="3913414" cy="1815882"/>
          </a:xfrm>
          <a:prstGeom prst="rect">
            <a:avLst/>
          </a:prstGeom>
          <a:noFill/>
        </p:spPr>
        <p:txBody>
          <a:bodyPr wrap="square" rtlCol="0">
            <a:spAutoFit/>
          </a:bodyPr>
          <a:lstStyle/>
          <a:p>
            <a:pPr algn="ctr"/>
            <a:r>
              <a:rPr lang="en-CA" sz="2800" dirty="0">
                <a:solidFill>
                  <a:srgbClr val="FF0000"/>
                </a:solidFill>
              </a:rPr>
              <a:t>UNSURE?</a:t>
            </a:r>
          </a:p>
          <a:p>
            <a:r>
              <a:rPr lang="en-CA" sz="2800" dirty="0"/>
              <a:t>Abuse-Free Sport - OSIC</a:t>
            </a:r>
          </a:p>
          <a:p>
            <a:r>
              <a:rPr lang="en-CA" sz="2800" dirty="0"/>
              <a:t>Canadian Sport Helpline</a:t>
            </a:r>
          </a:p>
          <a:p>
            <a:r>
              <a:rPr lang="en-CA" sz="2800" dirty="0"/>
              <a:t>Our ITP – ITP Sport</a:t>
            </a:r>
          </a:p>
        </p:txBody>
      </p:sp>
      <p:pic>
        <p:nvPicPr>
          <p:cNvPr id="5" name="Picture 4">
            <a:extLst>
              <a:ext uri="{FF2B5EF4-FFF2-40B4-BE49-F238E27FC236}">
                <a16:creationId xmlns:a16="http://schemas.microsoft.com/office/drawing/2014/main" id="{C6C007B3-6995-3CAB-8313-A1DB9F79AAB4}"/>
              </a:ext>
            </a:extLst>
          </p:cNvPr>
          <p:cNvPicPr>
            <a:picLocks noChangeAspect="1"/>
          </p:cNvPicPr>
          <p:nvPr/>
        </p:nvPicPr>
        <p:blipFill>
          <a:blip r:embed="rId3"/>
          <a:stretch>
            <a:fillRect/>
          </a:stretch>
        </p:blipFill>
        <p:spPr>
          <a:xfrm>
            <a:off x="346657" y="44052"/>
            <a:ext cx="5299364" cy="6858000"/>
          </a:xfrm>
          <a:prstGeom prst="rect">
            <a:avLst/>
          </a:prstGeom>
        </p:spPr>
      </p:pic>
    </p:spTree>
    <p:extLst>
      <p:ext uri="{BB962C8B-B14F-4D97-AF65-F5344CB8AC3E}">
        <p14:creationId xmlns:p14="http://schemas.microsoft.com/office/powerpoint/2010/main" val="8352814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11697" y="254371"/>
            <a:ext cx="3568606" cy="1015663"/>
          </a:xfrm>
          <a:prstGeom prst="rect">
            <a:avLst/>
          </a:prstGeom>
          <a:noFill/>
        </p:spPr>
        <p:txBody>
          <a:bodyPr wrap="square" rtlCol="0">
            <a:spAutoFit/>
          </a:bodyPr>
          <a:lstStyle/>
          <a:p>
            <a:pPr algn="ctr"/>
            <a:r>
              <a:rPr lang="en-CA" sz="6000" dirty="0">
                <a:solidFill>
                  <a:srgbClr val="FF0000"/>
                </a:solidFill>
              </a:rPr>
              <a:t>Also Note</a:t>
            </a:r>
          </a:p>
        </p:txBody>
      </p:sp>
      <p:sp>
        <p:nvSpPr>
          <p:cNvPr id="3" name="TextBox 2"/>
          <p:cNvSpPr txBox="1"/>
          <p:nvPr/>
        </p:nvSpPr>
        <p:spPr>
          <a:xfrm>
            <a:off x="294132" y="1695146"/>
            <a:ext cx="11603736" cy="4154984"/>
          </a:xfrm>
          <a:prstGeom prst="rect">
            <a:avLst/>
          </a:prstGeom>
          <a:noFill/>
        </p:spPr>
        <p:txBody>
          <a:bodyPr wrap="square" rtlCol="0">
            <a:spAutoFit/>
          </a:bodyPr>
          <a:lstStyle/>
          <a:p>
            <a:r>
              <a:rPr lang="en-CA" sz="3600" u="sng" dirty="0"/>
              <a:t>Confidentiality</a:t>
            </a:r>
            <a:r>
              <a:rPr lang="en-CA" sz="2400" u="sng" dirty="0"/>
              <a:t> </a:t>
            </a:r>
          </a:p>
          <a:p>
            <a:pPr marL="457200" indent="-457200">
              <a:buFont typeface="Arial" panose="020B0604020202020204" pitchFamily="34" charset="0"/>
              <a:buChar char="•"/>
            </a:pPr>
            <a:r>
              <a:rPr lang="en-CA" sz="2400" dirty="0"/>
              <a:t>Is important to the organization and everyone involved. Please do your part! </a:t>
            </a:r>
          </a:p>
          <a:p>
            <a:pPr marL="457200" indent="-457200">
              <a:buFont typeface="Arial" panose="020B0604020202020204" pitchFamily="34" charset="0"/>
              <a:buChar char="•"/>
            </a:pPr>
            <a:r>
              <a:rPr lang="en-CA" sz="2400" dirty="0"/>
              <a:t>Information obtained will be kept confidential unless disclosure is necessary to protect workers, to investigate the complaint or incident, to take corrective action or otherwise as required by law.</a:t>
            </a:r>
          </a:p>
          <a:p>
            <a:endParaRPr lang="en-CA" sz="2400" dirty="0"/>
          </a:p>
          <a:p>
            <a:endParaRPr lang="en-CA" sz="2400" dirty="0"/>
          </a:p>
          <a:p>
            <a:r>
              <a:rPr lang="en-CA" sz="3600" u="sng" dirty="0"/>
              <a:t>Privacy Policy</a:t>
            </a:r>
          </a:p>
          <a:p>
            <a:pPr marL="457200" indent="-457200">
              <a:buFont typeface="Arial" panose="020B0604020202020204" pitchFamily="34" charset="0"/>
              <a:buChar char="•"/>
            </a:pPr>
            <a:r>
              <a:rPr lang="en-CA" sz="2400" dirty="0"/>
              <a:t>The policies refer to our Privacy Policy due to nature of information and confidentiality, it is essential we all keep everyone’s private and personal information safe.</a:t>
            </a:r>
          </a:p>
        </p:txBody>
      </p:sp>
    </p:spTree>
    <p:extLst>
      <p:ext uri="{BB962C8B-B14F-4D97-AF65-F5344CB8AC3E}">
        <p14:creationId xmlns:p14="http://schemas.microsoft.com/office/powerpoint/2010/main" val="2318502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con&#10;&#10;Description automatically generated">
            <a:extLst>
              <a:ext uri="{FF2B5EF4-FFF2-40B4-BE49-F238E27FC236}">
                <a16:creationId xmlns:a16="http://schemas.microsoft.com/office/drawing/2014/main" id="{BFA4A373-F7B9-664F-BF59-ED5BD1114D03}"/>
              </a:ext>
            </a:extLst>
          </p:cNvPr>
          <p:cNvPicPr>
            <a:picLocks noChangeAspect="1"/>
          </p:cNvPicPr>
          <p:nvPr/>
        </p:nvPicPr>
        <p:blipFill>
          <a:blip r:embed="rId2"/>
          <a:stretch>
            <a:fillRect/>
          </a:stretch>
        </p:blipFill>
        <p:spPr>
          <a:xfrm>
            <a:off x="3533278" y="767896"/>
            <a:ext cx="5125443" cy="3039918"/>
          </a:xfrm>
          <a:prstGeom prst="rect">
            <a:avLst/>
          </a:prstGeom>
        </p:spPr>
      </p:pic>
      <p:sp>
        <p:nvSpPr>
          <p:cNvPr id="5" name="TextBox 4">
            <a:extLst>
              <a:ext uri="{FF2B5EF4-FFF2-40B4-BE49-F238E27FC236}">
                <a16:creationId xmlns:a16="http://schemas.microsoft.com/office/drawing/2014/main" id="{7A49FCCD-E7C4-214F-8029-6B83ACC337EE}"/>
              </a:ext>
            </a:extLst>
          </p:cNvPr>
          <p:cNvSpPr txBox="1"/>
          <p:nvPr/>
        </p:nvSpPr>
        <p:spPr>
          <a:xfrm>
            <a:off x="243839" y="4489666"/>
            <a:ext cx="11704320" cy="1231106"/>
          </a:xfrm>
          <a:prstGeom prst="rect">
            <a:avLst/>
          </a:prstGeom>
          <a:noFill/>
        </p:spPr>
        <p:txBody>
          <a:bodyPr wrap="square" rtlCol="0">
            <a:spAutoFit/>
          </a:bodyPr>
          <a:lstStyle/>
          <a:p>
            <a:pPr algn="ctr"/>
            <a:r>
              <a:rPr lang="en-CA" sz="3600" b="1" dirty="0">
                <a:solidFill>
                  <a:srgbClr val="FF0000"/>
                </a:solidFill>
              </a:rPr>
              <a:t>Any Questions on Topics Covered</a:t>
            </a:r>
            <a:endParaRPr lang="en-CA" sz="1200" dirty="0">
              <a:solidFill>
                <a:srgbClr val="FF0000"/>
              </a:solidFill>
            </a:endParaRPr>
          </a:p>
          <a:p>
            <a:pPr algn="ctr"/>
            <a:endParaRPr lang="en-CA" sz="1400" dirty="0"/>
          </a:p>
          <a:p>
            <a:pPr algn="ctr"/>
            <a:r>
              <a:rPr lang="en-CA" sz="2400" dirty="0"/>
              <a:t>Full policies, How to File and more are available on our website</a:t>
            </a:r>
          </a:p>
        </p:txBody>
      </p:sp>
    </p:spTree>
    <p:extLst>
      <p:ext uri="{BB962C8B-B14F-4D97-AF65-F5344CB8AC3E}">
        <p14:creationId xmlns:p14="http://schemas.microsoft.com/office/powerpoint/2010/main" val="2153949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22510" y="279029"/>
            <a:ext cx="5546980" cy="1015663"/>
          </a:xfrm>
          <a:prstGeom prst="rect">
            <a:avLst/>
          </a:prstGeom>
          <a:noFill/>
        </p:spPr>
        <p:txBody>
          <a:bodyPr wrap="square" rtlCol="0">
            <a:spAutoFit/>
          </a:bodyPr>
          <a:lstStyle/>
          <a:p>
            <a:r>
              <a:rPr lang="en-CA" sz="6000" dirty="0">
                <a:solidFill>
                  <a:srgbClr val="FF0000"/>
                </a:solidFill>
              </a:rPr>
              <a:t>Not Just Policies</a:t>
            </a:r>
          </a:p>
        </p:txBody>
      </p:sp>
      <p:sp>
        <p:nvSpPr>
          <p:cNvPr id="3" name="TextBox 2"/>
          <p:cNvSpPr txBox="1"/>
          <p:nvPr/>
        </p:nvSpPr>
        <p:spPr>
          <a:xfrm>
            <a:off x="294132" y="1659285"/>
            <a:ext cx="11603736" cy="3539430"/>
          </a:xfrm>
          <a:prstGeom prst="rect">
            <a:avLst/>
          </a:prstGeom>
          <a:noFill/>
        </p:spPr>
        <p:txBody>
          <a:bodyPr wrap="square" rtlCol="0">
            <a:spAutoFit/>
          </a:bodyPr>
          <a:lstStyle/>
          <a:p>
            <a:pPr algn="ctr"/>
            <a:r>
              <a:rPr lang="en-CA" sz="2800" dirty="0"/>
              <a:t>Everyone associated with the club has a responsibility to contribute to a positive environment.</a:t>
            </a:r>
          </a:p>
          <a:p>
            <a:pPr algn="ctr"/>
            <a:endParaRPr lang="en-CA" sz="2800" dirty="0"/>
          </a:p>
          <a:p>
            <a:pPr algn="ctr"/>
            <a:r>
              <a:rPr lang="en-CA" sz="2800" dirty="0"/>
              <a:t>Each person’s individual behaviour and communications sets the tone for the overall environment.</a:t>
            </a:r>
          </a:p>
          <a:p>
            <a:pPr algn="ctr"/>
            <a:endParaRPr lang="en-CA" sz="2800" dirty="0"/>
          </a:p>
          <a:p>
            <a:pPr algn="ctr"/>
            <a:r>
              <a:rPr lang="en-CA" sz="2800" dirty="0"/>
              <a:t>Preventative, Protective and Proactive</a:t>
            </a:r>
          </a:p>
          <a:p>
            <a:pPr algn="ctr"/>
            <a:endParaRPr lang="en-CA" sz="2800" dirty="0"/>
          </a:p>
        </p:txBody>
      </p:sp>
      <p:sp>
        <p:nvSpPr>
          <p:cNvPr id="4" name="TextBox 3"/>
          <p:cNvSpPr txBox="1"/>
          <p:nvPr/>
        </p:nvSpPr>
        <p:spPr>
          <a:xfrm>
            <a:off x="1002792" y="5581170"/>
            <a:ext cx="10186416" cy="1015663"/>
          </a:xfrm>
          <a:prstGeom prst="rect">
            <a:avLst/>
          </a:prstGeom>
          <a:noFill/>
        </p:spPr>
        <p:txBody>
          <a:bodyPr wrap="square" rtlCol="0">
            <a:spAutoFit/>
          </a:bodyPr>
          <a:lstStyle/>
          <a:p>
            <a:r>
              <a:rPr lang="en-CA" sz="6000" dirty="0">
                <a:solidFill>
                  <a:srgbClr val="FF0000"/>
                </a:solidFill>
              </a:rPr>
              <a:t>A Commitment From Each of Us</a:t>
            </a:r>
          </a:p>
        </p:txBody>
      </p:sp>
    </p:spTree>
    <p:extLst>
      <p:ext uri="{BB962C8B-B14F-4D97-AF65-F5344CB8AC3E}">
        <p14:creationId xmlns:p14="http://schemas.microsoft.com/office/powerpoint/2010/main" val="2919126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D9AF46-0FC6-CA1C-13BA-2FF3ABD4DEA9}"/>
              </a:ext>
            </a:extLst>
          </p:cNvPr>
          <p:cNvPicPr>
            <a:picLocks noChangeAspect="1"/>
          </p:cNvPicPr>
          <p:nvPr/>
        </p:nvPicPr>
        <p:blipFill>
          <a:blip r:embed="rId2"/>
          <a:stretch>
            <a:fillRect/>
          </a:stretch>
        </p:blipFill>
        <p:spPr>
          <a:xfrm>
            <a:off x="2445657" y="1284515"/>
            <a:ext cx="7300686" cy="4848112"/>
          </a:xfrm>
          <a:prstGeom prst="rect">
            <a:avLst/>
          </a:prstGeom>
        </p:spPr>
      </p:pic>
    </p:spTree>
    <p:extLst>
      <p:ext uri="{BB962C8B-B14F-4D97-AF65-F5344CB8AC3E}">
        <p14:creationId xmlns:p14="http://schemas.microsoft.com/office/powerpoint/2010/main" val="2468354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1527</TotalTime>
  <Words>1428</Words>
  <Application>Microsoft Office PowerPoint</Application>
  <PresentationFormat>Widescreen</PresentationFormat>
  <Paragraphs>226</Paragraphs>
  <Slides>24</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MEDIA &amp; COMMUNICATIONS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Roddie</dc:creator>
  <cp:lastModifiedBy>Kathleen Rankin</cp:lastModifiedBy>
  <cp:revision>22</cp:revision>
  <dcterms:created xsi:type="dcterms:W3CDTF">2020-11-06T16:50:33Z</dcterms:created>
  <dcterms:modified xsi:type="dcterms:W3CDTF">2023-05-05T16:49:26Z</dcterms:modified>
</cp:coreProperties>
</file>