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826" r:id="rId5"/>
    <p:sldId id="828" r:id="rId6"/>
    <p:sldId id="261" r:id="rId7"/>
    <p:sldId id="827" r:id="rId8"/>
    <p:sldId id="430" r:id="rId9"/>
    <p:sldId id="298" r:id="rId10"/>
    <p:sldId id="829" r:id="rId11"/>
    <p:sldId id="431" r:id="rId12"/>
    <p:sldId id="419" r:id="rId13"/>
    <p:sldId id="427" r:id="rId14"/>
    <p:sldId id="433" r:id="rId15"/>
    <p:sldId id="440" r:id="rId16"/>
    <p:sldId id="823" r:id="rId17"/>
    <p:sldId id="830" r:id="rId18"/>
    <p:sldId id="83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67"/>
    <p:restoredTop sz="86720" autoAdjust="0"/>
  </p:normalViewPr>
  <p:slideViewPr>
    <p:cSldViewPr snapToGrid="0" snapToObjects="1" showGuides="1">
      <p:cViewPr varScale="1">
        <p:scale>
          <a:sx n="88" d="100"/>
          <a:sy n="88" d="100"/>
        </p:scale>
        <p:origin x="1352" y="18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ADAF6B-6A66-B542-9F60-5DB7359F431A}"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en-US"/>
        </a:p>
      </dgm:t>
    </dgm:pt>
    <dgm:pt modelId="{2E142650-EB04-6A43-B08F-A8943D851460}">
      <dgm:prSet phldrT="[Text]"/>
      <dgm:spPr>
        <a:solidFill>
          <a:srgbClr val="FF0204"/>
        </a:solidFill>
      </dgm:spPr>
      <dgm:t>
        <a:bodyPr/>
        <a:lstStyle/>
        <a:p>
          <a:r>
            <a:rPr lang="en-US" dirty="0"/>
            <a:t>Independent 3</a:t>
          </a:r>
          <a:r>
            <a:rPr lang="en-US" baseline="30000" dirty="0"/>
            <a:t>rd</a:t>
          </a:r>
          <a:r>
            <a:rPr lang="en-US" dirty="0"/>
            <a:t> Party</a:t>
          </a:r>
        </a:p>
      </dgm:t>
    </dgm:pt>
    <dgm:pt modelId="{EA243F6E-3845-064D-B492-1C6CA2C04736}" type="parTrans" cxnId="{0A2628C1-C905-4F40-B188-1E1C76AB000E}">
      <dgm:prSet/>
      <dgm:spPr/>
      <dgm:t>
        <a:bodyPr/>
        <a:lstStyle/>
        <a:p>
          <a:endParaRPr lang="en-US"/>
        </a:p>
      </dgm:t>
    </dgm:pt>
    <dgm:pt modelId="{E61FE0F2-C2E4-1E4C-8461-5DF146D7F016}" type="sibTrans" cxnId="{0A2628C1-C905-4F40-B188-1E1C76AB000E}">
      <dgm:prSet/>
      <dgm:spPr/>
      <dgm:t>
        <a:bodyPr/>
        <a:lstStyle/>
        <a:p>
          <a:endParaRPr lang="en-US"/>
        </a:p>
      </dgm:t>
    </dgm:pt>
    <dgm:pt modelId="{058AE70B-DB2C-764E-B9EE-454801C9658A}">
      <dgm:prSet phldrT="[Text]"/>
      <dgm:spPr>
        <a:solidFill>
          <a:srgbClr val="FF0204"/>
        </a:solidFill>
      </dgm:spPr>
      <dgm:t>
        <a:bodyPr/>
        <a:lstStyle/>
        <a:p>
          <a:r>
            <a:rPr lang="en-US" dirty="0"/>
            <a:t>National</a:t>
          </a:r>
        </a:p>
      </dgm:t>
    </dgm:pt>
    <dgm:pt modelId="{7D39A12D-A2CF-F34A-82DC-780E4074B56C}" type="parTrans" cxnId="{CF9017F8-1DE5-D14A-95BF-4D5DD71A4801}">
      <dgm:prSet/>
      <dgm:spPr/>
      <dgm:t>
        <a:bodyPr/>
        <a:lstStyle/>
        <a:p>
          <a:endParaRPr lang="en-US"/>
        </a:p>
      </dgm:t>
    </dgm:pt>
    <dgm:pt modelId="{CB539156-C16C-F84E-884B-AB91E1E110F1}" type="sibTrans" cxnId="{CF9017F8-1DE5-D14A-95BF-4D5DD71A4801}">
      <dgm:prSet/>
      <dgm:spPr/>
      <dgm:t>
        <a:bodyPr/>
        <a:lstStyle/>
        <a:p>
          <a:endParaRPr lang="en-US"/>
        </a:p>
      </dgm:t>
    </dgm:pt>
    <dgm:pt modelId="{9408E726-030F-6240-A2A9-1E2EA717E08D}">
      <dgm:prSet phldrT="[Text]"/>
      <dgm:spPr>
        <a:solidFill>
          <a:srgbClr val="FF0204"/>
        </a:solidFill>
      </dgm:spPr>
      <dgm:t>
        <a:bodyPr/>
        <a:lstStyle/>
        <a:p>
          <a:r>
            <a:rPr lang="en-US" dirty="0"/>
            <a:t>Provincial</a:t>
          </a:r>
        </a:p>
      </dgm:t>
    </dgm:pt>
    <dgm:pt modelId="{32FF0444-F0E5-C744-9C07-30383640DE0B}" type="parTrans" cxnId="{2A3F699A-2028-134C-A754-CE480D42952D}">
      <dgm:prSet/>
      <dgm:spPr/>
      <dgm:t>
        <a:bodyPr/>
        <a:lstStyle/>
        <a:p>
          <a:endParaRPr lang="en-US"/>
        </a:p>
      </dgm:t>
    </dgm:pt>
    <dgm:pt modelId="{AF951A22-787C-9E46-A475-1816E8B9C85F}" type="sibTrans" cxnId="{2A3F699A-2028-134C-A754-CE480D42952D}">
      <dgm:prSet/>
      <dgm:spPr/>
      <dgm:t>
        <a:bodyPr/>
        <a:lstStyle/>
        <a:p>
          <a:endParaRPr lang="en-US"/>
        </a:p>
      </dgm:t>
    </dgm:pt>
    <dgm:pt modelId="{AE34992F-3840-C146-95E7-94C134B9C1A0}">
      <dgm:prSet phldrT="[Text]"/>
      <dgm:spPr>
        <a:solidFill>
          <a:srgbClr val="FF0204"/>
        </a:solidFill>
      </dgm:spPr>
      <dgm:t>
        <a:bodyPr/>
        <a:lstStyle/>
        <a:p>
          <a:r>
            <a:rPr lang="en-US" dirty="0"/>
            <a:t>Local Orgs</a:t>
          </a:r>
        </a:p>
      </dgm:t>
    </dgm:pt>
    <dgm:pt modelId="{A2DF8E5A-483A-F041-8B9C-A0C62F64429F}" type="parTrans" cxnId="{86E9FCAD-43F3-F04E-BF9A-796B38FF35ED}">
      <dgm:prSet/>
      <dgm:spPr/>
      <dgm:t>
        <a:bodyPr/>
        <a:lstStyle/>
        <a:p>
          <a:endParaRPr lang="en-US"/>
        </a:p>
      </dgm:t>
    </dgm:pt>
    <dgm:pt modelId="{2500727B-0DB7-2848-9F26-DB86E16DBFF2}" type="sibTrans" cxnId="{86E9FCAD-43F3-F04E-BF9A-796B38FF35ED}">
      <dgm:prSet/>
      <dgm:spPr/>
      <dgm:t>
        <a:bodyPr/>
        <a:lstStyle/>
        <a:p>
          <a:endParaRPr lang="en-US"/>
        </a:p>
      </dgm:t>
    </dgm:pt>
    <dgm:pt modelId="{E9BF778B-86F0-DD4A-B4DA-F87E5107FD28}" type="pres">
      <dgm:prSet presAssocID="{7BADAF6B-6A66-B542-9F60-5DB7359F431A}" presName="Name0" presStyleCnt="0">
        <dgm:presLayoutVars>
          <dgm:chPref val="1"/>
          <dgm:dir/>
          <dgm:animOne val="branch"/>
          <dgm:animLvl val="lvl"/>
          <dgm:resizeHandles val="exact"/>
        </dgm:presLayoutVars>
      </dgm:prSet>
      <dgm:spPr/>
    </dgm:pt>
    <dgm:pt modelId="{E324CC2B-706D-9242-B341-E0E7891620DD}" type="pres">
      <dgm:prSet presAssocID="{2E142650-EB04-6A43-B08F-A8943D851460}" presName="root1" presStyleCnt="0"/>
      <dgm:spPr/>
    </dgm:pt>
    <dgm:pt modelId="{77B0CEE2-D470-8642-8765-88D32C23BB83}" type="pres">
      <dgm:prSet presAssocID="{2E142650-EB04-6A43-B08F-A8943D851460}" presName="LevelOneTextNode" presStyleLbl="node0" presStyleIdx="0" presStyleCnt="1">
        <dgm:presLayoutVars>
          <dgm:chPref val="3"/>
        </dgm:presLayoutVars>
      </dgm:prSet>
      <dgm:spPr/>
    </dgm:pt>
    <dgm:pt modelId="{47D4EBCE-E8F8-B241-84CD-18B72EECFFF7}" type="pres">
      <dgm:prSet presAssocID="{2E142650-EB04-6A43-B08F-A8943D851460}" presName="level2hierChild" presStyleCnt="0"/>
      <dgm:spPr/>
    </dgm:pt>
    <dgm:pt modelId="{35A086A8-863B-5D44-B307-B19446078F2F}" type="pres">
      <dgm:prSet presAssocID="{7D39A12D-A2CF-F34A-82DC-780E4074B56C}" presName="conn2-1" presStyleLbl="parChTrans1D2" presStyleIdx="0" presStyleCnt="3"/>
      <dgm:spPr/>
    </dgm:pt>
    <dgm:pt modelId="{B6860FDA-60DB-7946-A503-206086AA9C1A}" type="pres">
      <dgm:prSet presAssocID="{7D39A12D-A2CF-F34A-82DC-780E4074B56C}" presName="connTx" presStyleLbl="parChTrans1D2" presStyleIdx="0" presStyleCnt="3"/>
      <dgm:spPr/>
    </dgm:pt>
    <dgm:pt modelId="{242E3A51-3ED4-6845-A2A5-D6238786CBE3}" type="pres">
      <dgm:prSet presAssocID="{058AE70B-DB2C-764E-B9EE-454801C9658A}" presName="root2" presStyleCnt="0"/>
      <dgm:spPr/>
    </dgm:pt>
    <dgm:pt modelId="{8AA818A7-5F48-674F-804A-5F20314BCF75}" type="pres">
      <dgm:prSet presAssocID="{058AE70B-DB2C-764E-B9EE-454801C9658A}" presName="LevelTwoTextNode" presStyleLbl="node2" presStyleIdx="0" presStyleCnt="3">
        <dgm:presLayoutVars>
          <dgm:chPref val="3"/>
        </dgm:presLayoutVars>
      </dgm:prSet>
      <dgm:spPr/>
    </dgm:pt>
    <dgm:pt modelId="{F68A16E1-2343-B443-8EA5-F2CBC0FFD3F8}" type="pres">
      <dgm:prSet presAssocID="{058AE70B-DB2C-764E-B9EE-454801C9658A}" presName="level3hierChild" presStyleCnt="0"/>
      <dgm:spPr/>
    </dgm:pt>
    <dgm:pt modelId="{8FD0F6A9-93D5-1E42-8D02-597091C7D853}" type="pres">
      <dgm:prSet presAssocID="{32FF0444-F0E5-C744-9C07-30383640DE0B}" presName="conn2-1" presStyleLbl="parChTrans1D2" presStyleIdx="1" presStyleCnt="3"/>
      <dgm:spPr/>
    </dgm:pt>
    <dgm:pt modelId="{09E3AF95-7D52-3140-9304-102E5580AD10}" type="pres">
      <dgm:prSet presAssocID="{32FF0444-F0E5-C744-9C07-30383640DE0B}" presName="connTx" presStyleLbl="parChTrans1D2" presStyleIdx="1" presStyleCnt="3"/>
      <dgm:spPr/>
    </dgm:pt>
    <dgm:pt modelId="{694B57FE-B069-D748-9BB2-C4AFDF160BD9}" type="pres">
      <dgm:prSet presAssocID="{9408E726-030F-6240-A2A9-1E2EA717E08D}" presName="root2" presStyleCnt="0"/>
      <dgm:spPr/>
    </dgm:pt>
    <dgm:pt modelId="{2C3E0EF5-2B9D-804B-9B44-CB84D7A740EA}" type="pres">
      <dgm:prSet presAssocID="{9408E726-030F-6240-A2A9-1E2EA717E08D}" presName="LevelTwoTextNode" presStyleLbl="node2" presStyleIdx="1" presStyleCnt="3">
        <dgm:presLayoutVars>
          <dgm:chPref val="3"/>
        </dgm:presLayoutVars>
      </dgm:prSet>
      <dgm:spPr/>
    </dgm:pt>
    <dgm:pt modelId="{CFB8098F-7245-C946-86A0-E50EFC65607B}" type="pres">
      <dgm:prSet presAssocID="{9408E726-030F-6240-A2A9-1E2EA717E08D}" presName="level3hierChild" presStyleCnt="0"/>
      <dgm:spPr/>
    </dgm:pt>
    <dgm:pt modelId="{5DCF9AE4-250E-B445-B16E-AB79EFB23B56}" type="pres">
      <dgm:prSet presAssocID="{A2DF8E5A-483A-F041-8B9C-A0C62F64429F}" presName="conn2-1" presStyleLbl="parChTrans1D2" presStyleIdx="2" presStyleCnt="3"/>
      <dgm:spPr/>
    </dgm:pt>
    <dgm:pt modelId="{66986177-AB7C-C943-BD37-177BE1C969A1}" type="pres">
      <dgm:prSet presAssocID="{A2DF8E5A-483A-F041-8B9C-A0C62F64429F}" presName="connTx" presStyleLbl="parChTrans1D2" presStyleIdx="2" presStyleCnt="3"/>
      <dgm:spPr/>
    </dgm:pt>
    <dgm:pt modelId="{F7FE4943-BC52-EE4E-B507-5DC3C33ACA79}" type="pres">
      <dgm:prSet presAssocID="{AE34992F-3840-C146-95E7-94C134B9C1A0}" presName="root2" presStyleCnt="0"/>
      <dgm:spPr/>
    </dgm:pt>
    <dgm:pt modelId="{CB1E1D01-2D41-5C49-BB26-CA36922ECF4C}" type="pres">
      <dgm:prSet presAssocID="{AE34992F-3840-C146-95E7-94C134B9C1A0}" presName="LevelTwoTextNode" presStyleLbl="node2" presStyleIdx="2" presStyleCnt="3">
        <dgm:presLayoutVars>
          <dgm:chPref val="3"/>
        </dgm:presLayoutVars>
      </dgm:prSet>
      <dgm:spPr/>
    </dgm:pt>
    <dgm:pt modelId="{FC71F938-1569-154C-9550-7935A65F2898}" type="pres">
      <dgm:prSet presAssocID="{AE34992F-3840-C146-95E7-94C134B9C1A0}" presName="level3hierChild" presStyleCnt="0"/>
      <dgm:spPr/>
    </dgm:pt>
  </dgm:ptLst>
  <dgm:cxnLst>
    <dgm:cxn modelId="{1CD9EE01-4B76-7442-8411-B517F9DA7530}" type="presOf" srcId="{7D39A12D-A2CF-F34A-82DC-780E4074B56C}" destId="{35A086A8-863B-5D44-B307-B19446078F2F}" srcOrd="0" destOrd="0" presId="urn:microsoft.com/office/officeart/2008/layout/HorizontalMultiLevelHierarchy"/>
    <dgm:cxn modelId="{9F287103-E0BE-F443-B8BC-B305FE110EE4}" type="presOf" srcId="{7D39A12D-A2CF-F34A-82DC-780E4074B56C}" destId="{B6860FDA-60DB-7946-A503-206086AA9C1A}" srcOrd="1" destOrd="0" presId="urn:microsoft.com/office/officeart/2008/layout/HorizontalMultiLevelHierarchy"/>
    <dgm:cxn modelId="{6E4A3F25-8C07-4943-9C81-AA2730FB4004}" type="presOf" srcId="{A2DF8E5A-483A-F041-8B9C-A0C62F64429F}" destId="{66986177-AB7C-C943-BD37-177BE1C969A1}" srcOrd="1" destOrd="0" presId="urn:microsoft.com/office/officeart/2008/layout/HorizontalMultiLevelHierarchy"/>
    <dgm:cxn modelId="{B606732D-C104-B441-9EE0-3A97750114EF}" type="presOf" srcId="{058AE70B-DB2C-764E-B9EE-454801C9658A}" destId="{8AA818A7-5F48-674F-804A-5F20314BCF75}" srcOrd="0" destOrd="0" presId="urn:microsoft.com/office/officeart/2008/layout/HorizontalMultiLevelHierarchy"/>
    <dgm:cxn modelId="{3F5FF636-DAAA-154D-8F04-E616431828C2}" type="presOf" srcId="{7BADAF6B-6A66-B542-9F60-5DB7359F431A}" destId="{E9BF778B-86F0-DD4A-B4DA-F87E5107FD28}" srcOrd="0" destOrd="0" presId="urn:microsoft.com/office/officeart/2008/layout/HorizontalMultiLevelHierarchy"/>
    <dgm:cxn modelId="{EE213248-9455-4A47-AFA7-655D51EC3D24}" type="presOf" srcId="{9408E726-030F-6240-A2A9-1E2EA717E08D}" destId="{2C3E0EF5-2B9D-804B-9B44-CB84D7A740EA}" srcOrd="0" destOrd="0" presId="urn:microsoft.com/office/officeart/2008/layout/HorizontalMultiLevelHierarchy"/>
    <dgm:cxn modelId="{F3AC1075-9540-BF40-8190-7B267B3A6561}" type="presOf" srcId="{32FF0444-F0E5-C744-9C07-30383640DE0B}" destId="{09E3AF95-7D52-3140-9304-102E5580AD10}" srcOrd="1" destOrd="0" presId="urn:microsoft.com/office/officeart/2008/layout/HorizontalMultiLevelHierarchy"/>
    <dgm:cxn modelId="{8DE8A797-B9D6-084F-9ABA-BBD25562EDA8}" type="presOf" srcId="{AE34992F-3840-C146-95E7-94C134B9C1A0}" destId="{CB1E1D01-2D41-5C49-BB26-CA36922ECF4C}" srcOrd="0" destOrd="0" presId="urn:microsoft.com/office/officeart/2008/layout/HorizontalMultiLevelHierarchy"/>
    <dgm:cxn modelId="{2A3F699A-2028-134C-A754-CE480D42952D}" srcId="{2E142650-EB04-6A43-B08F-A8943D851460}" destId="{9408E726-030F-6240-A2A9-1E2EA717E08D}" srcOrd="1" destOrd="0" parTransId="{32FF0444-F0E5-C744-9C07-30383640DE0B}" sibTransId="{AF951A22-787C-9E46-A475-1816E8B9C85F}"/>
    <dgm:cxn modelId="{F3995AAA-E551-944B-9996-582F0EF66730}" type="presOf" srcId="{32FF0444-F0E5-C744-9C07-30383640DE0B}" destId="{8FD0F6A9-93D5-1E42-8D02-597091C7D853}" srcOrd="0" destOrd="0" presId="urn:microsoft.com/office/officeart/2008/layout/HorizontalMultiLevelHierarchy"/>
    <dgm:cxn modelId="{86E9FCAD-43F3-F04E-BF9A-796B38FF35ED}" srcId="{2E142650-EB04-6A43-B08F-A8943D851460}" destId="{AE34992F-3840-C146-95E7-94C134B9C1A0}" srcOrd="2" destOrd="0" parTransId="{A2DF8E5A-483A-F041-8B9C-A0C62F64429F}" sibTransId="{2500727B-0DB7-2848-9F26-DB86E16DBFF2}"/>
    <dgm:cxn modelId="{0F8F85BC-4E18-7E45-866E-DDE19CA2BB3F}" type="presOf" srcId="{2E142650-EB04-6A43-B08F-A8943D851460}" destId="{77B0CEE2-D470-8642-8765-88D32C23BB83}" srcOrd="0" destOrd="0" presId="urn:microsoft.com/office/officeart/2008/layout/HorizontalMultiLevelHierarchy"/>
    <dgm:cxn modelId="{0A2628C1-C905-4F40-B188-1E1C76AB000E}" srcId="{7BADAF6B-6A66-B542-9F60-5DB7359F431A}" destId="{2E142650-EB04-6A43-B08F-A8943D851460}" srcOrd="0" destOrd="0" parTransId="{EA243F6E-3845-064D-B492-1C6CA2C04736}" sibTransId="{E61FE0F2-C2E4-1E4C-8461-5DF146D7F016}"/>
    <dgm:cxn modelId="{5CAEA0DE-F6B2-4840-B66A-9EDFFFF28E08}" type="presOf" srcId="{A2DF8E5A-483A-F041-8B9C-A0C62F64429F}" destId="{5DCF9AE4-250E-B445-B16E-AB79EFB23B56}" srcOrd="0" destOrd="0" presId="urn:microsoft.com/office/officeart/2008/layout/HorizontalMultiLevelHierarchy"/>
    <dgm:cxn modelId="{CF9017F8-1DE5-D14A-95BF-4D5DD71A4801}" srcId="{2E142650-EB04-6A43-B08F-A8943D851460}" destId="{058AE70B-DB2C-764E-B9EE-454801C9658A}" srcOrd="0" destOrd="0" parTransId="{7D39A12D-A2CF-F34A-82DC-780E4074B56C}" sibTransId="{CB539156-C16C-F84E-884B-AB91E1E110F1}"/>
    <dgm:cxn modelId="{966097EB-F581-FC4B-BF3B-0D4B8AC31E0C}" type="presParOf" srcId="{E9BF778B-86F0-DD4A-B4DA-F87E5107FD28}" destId="{E324CC2B-706D-9242-B341-E0E7891620DD}" srcOrd="0" destOrd="0" presId="urn:microsoft.com/office/officeart/2008/layout/HorizontalMultiLevelHierarchy"/>
    <dgm:cxn modelId="{A1CE1DA2-EF53-7E49-9DC0-BB01EDA56E1C}" type="presParOf" srcId="{E324CC2B-706D-9242-B341-E0E7891620DD}" destId="{77B0CEE2-D470-8642-8765-88D32C23BB83}" srcOrd="0" destOrd="0" presId="urn:microsoft.com/office/officeart/2008/layout/HorizontalMultiLevelHierarchy"/>
    <dgm:cxn modelId="{4D3CC745-16C0-BD43-B0C9-D42E1096284E}" type="presParOf" srcId="{E324CC2B-706D-9242-B341-E0E7891620DD}" destId="{47D4EBCE-E8F8-B241-84CD-18B72EECFFF7}" srcOrd="1" destOrd="0" presId="urn:microsoft.com/office/officeart/2008/layout/HorizontalMultiLevelHierarchy"/>
    <dgm:cxn modelId="{38A4F2D1-DE5B-EB4F-812B-5A1C6E8D9C46}" type="presParOf" srcId="{47D4EBCE-E8F8-B241-84CD-18B72EECFFF7}" destId="{35A086A8-863B-5D44-B307-B19446078F2F}" srcOrd="0" destOrd="0" presId="urn:microsoft.com/office/officeart/2008/layout/HorizontalMultiLevelHierarchy"/>
    <dgm:cxn modelId="{679F3B70-C1C5-9343-8072-07D3D82CCD75}" type="presParOf" srcId="{35A086A8-863B-5D44-B307-B19446078F2F}" destId="{B6860FDA-60DB-7946-A503-206086AA9C1A}" srcOrd="0" destOrd="0" presId="urn:microsoft.com/office/officeart/2008/layout/HorizontalMultiLevelHierarchy"/>
    <dgm:cxn modelId="{8A944A51-83F5-5F41-9BFD-FA69931B1F7A}" type="presParOf" srcId="{47D4EBCE-E8F8-B241-84CD-18B72EECFFF7}" destId="{242E3A51-3ED4-6845-A2A5-D6238786CBE3}" srcOrd="1" destOrd="0" presId="urn:microsoft.com/office/officeart/2008/layout/HorizontalMultiLevelHierarchy"/>
    <dgm:cxn modelId="{C91230DB-DAE6-184B-9179-4B38897E8265}" type="presParOf" srcId="{242E3A51-3ED4-6845-A2A5-D6238786CBE3}" destId="{8AA818A7-5F48-674F-804A-5F20314BCF75}" srcOrd="0" destOrd="0" presId="urn:microsoft.com/office/officeart/2008/layout/HorizontalMultiLevelHierarchy"/>
    <dgm:cxn modelId="{753C9DF0-14BF-CC45-9F9C-3A260A78223C}" type="presParOf" srcId="{242E3A51-3ED4-6845-A2A5-D6238786CBE3}" destId="{F68A16E1-2343-B443-8EA5-F2CBC0FFD3F8}" srcOrd="1" destOrd="0" presId="urn:microsoft.com/office/officeart/2008/layout/HorizontalMultiLevelHierarchy"/>
    <dgm:cxn modelId="{929A6FA4-99B6-5E4C-A921-751014CE1059}" type="presParOf" srcId="{47D4EBCE-E8F8-B241-84CD-18B72EECFFF7}" destId="{8FD0F6A9-93D5-1E42-8D02-597091C7D853}" srcOrd="2" destOrd="0" presId="urn:microsoft.com/office/officeart/2008/layout/HorizontalMultiLevelHierarchy"/>
    <dgm:cxn modelId="{8637A3FF-DE3A-4847-A64B-B2CB9486EB83}" type="presParOf" srcId="{8FD0F6A9-93D5-1E42-8D02-597091C7D853}" destId="{09E3AF95-7D52-3140-9304-102E5580AD10}" srcOrd="0" destOrd="0" presId="urn:microsoft.com/office/officeart/2008/layout/HorizontalMultiLevelHierarchy"/>
    <dgm:cxn modelId="{257A6008-7FEF-8E48-8D10-583BD29F00C3}" type="presParOf" srcId="{47D4EBCE-E8F8-B241-84CD-18B72EECFFF7}" destId="{694B57FE-B069-D748-9BB2-C4AFDF160BD9}" srcOrd="3" destOrd="0" presId="urn:microsoft.com/office/officeart/2008/layout/HorizontalMultiLevelHierarchy"/>
    <dgm:cxn modelId="{B7F68F0B-BF9B-4142-981F-DCC1DF782F76}" type="presParOf" srcId="{694B57FE-B069-D748-9BB2-C4AFDF160BD9}" destId="{2C3E0EF5-2B9D-804B-9B44-CB84D7A740EA}" srcOrd="0" destOrd="0" presId="urn:microsoft.com/office/officeart/2008/layout/HorizontalMultiLevelHierarchy"/>
    <dgm:cxn modelId="{4D577731-2CF2-DC49-ACE1-861B1C2A05C6}" type="presParOf" srcId="{694B57FE-B069-D748-9BB2-C4AFDF160BD9}" destId="{CFB8098F-7245-C946-86A0-E50EFC65607B}" srcOrd="1" destOrd="0" presId="urn:microsoft.com/office/officeart/2008/layout/HorizontalMultiLevelHierarchy"/>
    <dgm:cxn modelId="{C570DF24-E855-0644-AFBD-A6D63EAED49A}" type="presParOf" srcId="{47D4EBCE-E8F8-B241-84CD-18B72EECFFF7}" destId="{5DCF9AE4-250E-B445-B16E-AB79EFB23B56}" srcOrd="4" destOrd="0" presId="urn:microsoft.com/office/officeart/2008/layout/HorizontalMultiLevelHierarchy"/>
    <dgm:cxn modelId="{AC3767AF-C934-684F-A4DF-C17FBB3213B4}" type="presParOf" srcId="{5DCF9AE4-250E-B445-B16E-AB79EFB23B56}" destId="{66986177-AB7C-C943-BD37-177BE1C969A1}" srcOrd="0" destOrd="0" presId="urn:microsoft.com/office/officeart/2008/layout/HorizontalMultiLevelHierarchy"/>
    <dgm:cxn modelId="{04610F00-209F-F348-A8F8-98EFB601E7BD}" type="presParOf" srcId="{47D4EBCE-E8F8-B241-84CD-18B72EECFFF7}" destId="{F7FE4943-BC52-EE4E-B507-5DC3C33ACA79}" srcOrd="5" destOrd="0" presId="urn:microsoft.com/office/officeart/2008/layout/HorizontalMultiLevelHierarchy"/>
    <dgm:cxn modelId="{3385D907-07E4-5944-B941-D0EA1EB76633}" type="presParOf" srcId="{F7FE4943-BC52-EE4E-B507-5DC3C33ACA79}" destId="{CB1E1D01-2D41-5C49-BB26-CA36922ECF4C}" srcOrd="0" destOrd="0" presId="urn:microsoft.com/office/officeart/2008/layout/HorizontalMultiLevelHierarchy"/>
    <dgm:cxn modelId="{C8388F82-0E49-D44A-8C6D-5BB2F6289E05}" type="presParOf" srcId="{F7FE4943-BC52-EE4E-B507-5DC3C33ACA79}" destId="{FC71F938-1569-154C-9550-7935A65F2898}"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F9AE4-250E-B445-B16E-AB79EFB23B56}">
      <dsp:nvSpPr>
        <dsp:cNvPr id="0" name=""/>
        <dsp:cNvSpPr/>
      </dsp:nvSpPr>
      <dsp:spPr>
        <a:xfrm>
          <a:off x="1793541" y="1954294"/>
          <a:ext cx="487166" cy="928289"/>
        </a:xfrm>
        <a:custGeom>
          <a:avLst/>
          <a:gdLst/>
          <a:ahLst/>
          <a:cxnLst/>
          <a:rect l="0" t="0" r="0" b="0"/>
          <a:pathLst>
            <a:path>
              <a:moveTo>
                <a:pt x="0" y="0"/>
              </a:moveTo>
              <a:lnTo>
                <a:pt x="243583" y="0"/>
              </a:lnTo>
              <a:lnTo>
                <a:pt x="243583" y="928289"/>
              </a:lnTo>
              <a:lnTo>
                <a:pt x="487166" y="9282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10915" y="2392230"/>
        <a:ext cx="52417" cy="52417"/>
      </dsp:txXfrm>
    </dsp:sp>
    <dsp:sp modelId="{8FD0F6A9-93D5-1E42-8D02-597091C7D853}">
      <dsp:nvSpPr>
        <dsp:cNvPr id="0" name=""/>
        <dsp:cNvSpPr/>
      </dsp:nvSpPr>
      <dsp:spPr>
        <a:xfrm>
          <a:off x="1793541" y="1908574"/>
          <a:ext cx="487166" cy="91440"/>
        </a:xfrm>
        <a:custGeom>
          <a:avLst/>
          <a:gdLst/>
          <a:ahLst/>
          <a:cxnLst/>
          <a:rect l="0" t="0" r="0" b="0"/>
          <a:pathLst>
            <a:path>
              <a:moveTo>
                <a:pt x="0" y="45720"/>
              </a:moveTo>
              <a:lnTo>
                <a:pt x="487166"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24945" y="1942115"/>
        <a:ext cx="24358" cy="24358"/>
      </dsp:txXfrm>
    </dsp:sp>
    <dsp:sp modelId="{35A086A8-863B-5D44-B307-B19446078F2F}">
      <dsp:nvSpPr>
        <dsp:cNvPr id="0" name=""/>
        <dsp:cNvSpPr/>
      </dsp:nvSpPr>
      <dsp:spPr>
        <a:xfrm>
          <a:off x="1793541" y="1026004"/>
          <a:ext cx="487166" cy="928289"/>
        </a:xfrm>
        <a:custGeom>
          <a:avLst/>
          <a:gdLst/>
          <a:ahLst/>
          <a:cxnLst/>
          <a:rect l="0" t="0" r="0" b="0"/>
          <a:pathLst>
            <a:path>
              <a:moveTo>
                <a:pt x="0" y="928289"/>
              </a:moveTo>
              <a:lnTo>
                <a:pt x="243583" y="928289"/>
              </a:lnTo>
              <a:lnTo>
                <a:pt x="243583" y="0"/>
              </a:lnTo>
              <a:lnTo>
                <a:pt x="48716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10915" y="1463940"/>
        <a:ext cx="52417" cy="52417"/>
      </dsp:txXfrm>
    </dsp:sp>
    <dsp:sp modelId="{77B0CEE2-D470-8642-8765-88D32C23BB83}">
      <dsp:nvSpPr>
        <dsp:cNvPr id="0" name=""/>
        <dsp:cNvSpPr/>
      </dsp:nvSpPr>
      <dsp:spPr>
        <a:xfrm rot="16200000">
          <a:off x="-532069" y="1582978"/>
          <a:ext cx="3908589" cy="742631"/>
        </a:xfrm>
        <a:prstGeom prst="rect">
          <a:avLst/>
        </a:prstGeom>
        <a:solidFill>
          <a:srgbClr val="FF02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Independent 3</a:t>
          </a:r>
          <a:r>
            <a:rPr lang="en-US" sz="3400" kern="1200" baseline="30000" dirty="0"/>
            <a:t>rd</a:t>
          </a:r>
          <a:r>
            <a:rPr lang="en-US" sz="3400" kern="1200" dirty="0"/>
            <a:t> Party</a:t>
          </a:r>
        </a:p>
      </dsp:txBody>
      <dsp:txXfrm>
        <a:off x="-532069" y="1582978"/>
        <a:ext cx="3908589" cy="742631"/>
      </dsp:txXfrm>
    </dsp:sp>
    <dsp:sp modelId="{8AA818A7-5F48-674F-804A-5F20314BCF75}">
      <dsp:nvSpPr>
        <dsp:cNvPr id="0" name=""/>
        <dsp:cNvSpPr/>
      </dsp:nvSpPr>
      <dsp:spPr>
        <a:xfrm>
          <a:off x="2280707" y="654688"/>
          <a:ext cx="2435832" cy="742631"/>
        </a:xfrm>
        <a:prstGeom prst="rect">
          <a:avLst/>
        </a:prstGeom>
        <a:solidFill>
          <a:srgbClr val="FF02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National</a:t>
          </a:r>
        </a:p>
      </dsp:txBody>
      <dsp:txXfrm>
        <a:off x="2280707" y="654688"/>
        <a:ext cx="2435832" cy="742631"/>
      </dsp:txXfrm>
    </dsp:sp>
    <dsp:sp modelId="{2C3E0EF5-2B9D-804B-9B44-CB84D7A740EA}">
      <dsp:nvSpPr>
        <dsp:cNvPr id="0" name=""/>
        <dsp:cNvSpPr/>
      </dsp:nvSpPr>
      <dsp:spPr>
        <a:xfrm>
          <a:off x="2280707" y="1582978"/>
          <a:ext cx="2435832" cy="742631"/>
        </a:xfrm>
        <a:prstGeom prst="rect">
          <a:avLst/>
        </a:prstGeom>
        <a:solidFill>
          <a:srgbClr val="FF02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Provincial</a:t>
          </a:r>
        </a:p>
      </dsp:txBody>
      <dsp:txXfrm>
        <a:off x="2280707" y="1582978"/>
        <a:ext cx="2435832" cy="742631"/>
      </dsp:txXfrm>
    </dsp:sp>
    <dsp:sp modelId="{CB1E1D01-2D41-5C49-BB26-CA36922ECF4C}">
      <dsp:nvSpPr>
        <dsp:cNvPr id="0" name=""/>
        <dsp:cNvSpPr/>
      </dsp:nvSpPr>
      <dsp:spPr>
        <a:xfrm>
          <a:off x="2280707" y="2511268"/>
          <a:ext cx="2435832" cy="742631"/>
        </a:xfrm>
        <a:prstGeom prst="rect">
          <a:avLst/>
        </a:prstGeom>
        <a:solidFill>
          <a:srgbClr val="FF02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t>Local Orgs</a:t>
          </a:r>
        </a:p>
      </dsp:txBody>
      <dsp:txXfrm>
        <a:off x="2280707" y="2511268"/>
        <a:ext cx="2435832" cy="742631"/>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E8CC9-CDE6-FF47-86CA-D6E5A103DD6D}" type="datetimeFigureOut">
              <a:rPr lang="en-CA" smtClean="0"/>
              <a:t>2022-04-01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67D95-88B8-454A-AC13-071A05E45B46}" type="slidenum">
              <a:rPr lang="en-CA" smtClean="0"/>
              <a:t>‹#›</a:t>
            </a:fld>
            <a:endParaRPr lang="en-CA"/>
          </a:p>
        </p:txBody>
      </p:sp>
    </p:spTree>
    <p:extLst>
      <p:ext uri="{BB962C8B-B14F-4D97-AF65-F5344CB8AC3E}">
        <p14:creationId xmlns:p14="http://schemas.microsoft.com/office/powerpoint/2010/main" val="1152237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Key expectation takeaways included on screen. </a:t>
            </a:r>
          </a:p>
        </p:txBody>
      </p:sp>
      <p:sp>
        <p:nvSpPr>
          <p:cNvPr id="4" name="Slide Number Placeholder 3"/>
          <p:cNvSpPr>
            <a:spLocks noGrp="1"/>
          </p:cNvSpPr>
          <p:nvPr>
            <p:ph type="sldNum" sz="quarter" idx="5"/>
          </p:nvPr>
        </p:nvSpPr>
        <p:spPr/>
        <p:txBody>
          <a:bodyPr/>
          <a:lstStyle/>
          <a:p>
            <a:fld id="{2CA67D95-88B8-454A-AC13-071A05E45B46}" type="slidenum">
              <a:rPr lang="en-CA" smtClean="0"/>
              <a:t>6</a:t>
            </a:fld>
            <a:endParaRPr lang="en-CA"/>
          </a:p>
        </p:txBody>
      </p:sp>
    </p:spTree>
    <p:extLst>
      <p:ext uri="{BB962C8B-B14F-4D97-AF65-F5344CB8AC3E}">
        <p14:creationId xmlns:p14="http://schemas.microsoft.com/office/powerpoint/2010/main" val="2177163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Falling short of the standard of behaviour required by the </a:t>
            </a:r>
            <a:r>
              <a:rPr lang="en-CA" i="1" dirty="0"/>
              <a:t>Social Media Policy </a:t>
            </a:r>
            <a:r>
              <a:rPr lang="en-CA" dirty="0"/>
              <a:t>and the </a:t>
            </a:r>
            <a:r>
              <a:rPr lang="en-CA" i="1" dirty="0"/>
              <a:t>Code of Conduct and Ethics </a:t>
            </a:r>
            <a:r>
              <a:rPr lang="en-CA" dirty="0"/>
              <a:t>may be subject to the disciplinary sanctions identified in the </a:t>
            </a:r>
            <a:r>
              <a:rPr lang="en-CA" i="1" dirty="0"/>
              <a:t>Harassment, Discipline, and Complaints Policy</a:t>
            </a:r>
            <a:r>
              <a:rPr lang="en-CA" dirty="0"/>
              <a:t>. </a:t>
            </a:r>
          </a:p>
          <a:p>
            <a:endParaRPr lang="en-CA" dirty="0"/>
          </a:p>
        </p:txBody>
      </p:sp>
      <p:sp>
        <p:nvSpPr>
          <p:cNvPr id="4" name="Slide Number Placeholder 3"/>
          <p:cNvSpPr>
            <a:spLocks noGrp="1"/>
          </p:cNvSpPr>
          <p:nvPr>
            <p:ph type="sldNum" sz="quarter" idx="5"/>
          </p:nvPr>
        </p:nvSpPr>
        <p:spPr/>
        <p:txBody>
          <a:bodyPr/>
          <a:lstStyle/>
          <a:p>
            <a:fld id="{2CA67D95-88B8-454A-AC13-071A05E45B46}" type="slidenum">
              <a:rPr lang="en-CA" smtClean="0"/>
              <a:t>7</a:t>
            </a:fld>
            <a:endParaRPr lang="en-CA"/>
          </a:p>
        </p:txBody>
      </p:sp>
    </p:spTree>
    <p:extLst>
      <p:ext uri="{BB962C8B-B14F-4D97-AF65-F5344CB8AC3E}">
        <p14:creationId xmlns:p14="http://schemas.microsoft.com/office/powerpoint/2010/main" val="2635200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Athlete Protection Policy applies to coaches and athletes. </a:t>
            </a:r>
          </a:p>
        </p:txBody>
      </p:sp>
      <p:sp>
        <p:nvSpPr>
          <p:cNvPr id="4" name="Slide Number Placeholder 3"/>
          <p:cNvSpPr>
            <a:spLocks noGrp="1"/>
          </p:cNvSpPr>
          <p:nvPr>
            <p:ph type="sldNum" sz="quarter" idx="5"/>
          </p:nvPr>
        </p:nvSpPr>
        <p:spPr/>
        <p:txBody>
          <a:bodyPr/>
          <a:lstStyle/>
          <a:p>
            <a:fld id="{2CA67D95-88B8-454A-AC13-071A05E45B46}" type="slidenum">
              <a:rPr lang="en-CA" smtClean="0"/>
              <a:t>8</a:t>
            </a:fld>
            <a:endParaRPr lang="en-CA"/>
          </a:p>
        </p:txBody>
      </p:sp>
    </p:spTree>
    <p:extLst>
      <p:ext uri="{BB962C8B-B14F-4D97-AF65-F5344CB8AC3E}">
        <p14:creationId xmlns:p14="http://schemas.microsoft.com/office/powerpoint/2010/main" val="1110288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Adherence to the Rule of Two is strongly recommended in any situation that involves athlete/coach interaction, and must be implemented with practical considerations in mind. This includes athlete meetings, coaching on and off the water, in electronic communication, etc. Minimum requirements are set out in Section 3 of the Athlete Protection Policy if full adherence can’t be achieved. </a:t>
            </a:r>
          </a:p>
          <a:p>
            <a:r>
              <a:rPr lang="en-CA" dirty="0"/>
              <a:t>Medical emergencies are an exception to the Rule of Two. </a:t>
            </a:r>
          </a:p>
        </p:txBody>
      </p:sp>
      <p:sp>
        <p:nvSpPr>
          <p:cNvPr id="4" name="Slide Number Placeholder 3"/>
          <p:cNvSpPr>
            <a:spLocks noGrp="1"/>
          </p:cNvSpPr>
          <p:nvPr>
            <p:ph type="sldNum" sz="quarter" idx="5"/>
          </p:nvPr>
        </p:nvSpPr>
        <p:spPr/>
        <p:txBody>
          <a:bodyPr/>
          <a:lstStyle/>
          <a:p>
            <a:fld id="{2CA67D95-88B8-454A-AC13-071A05E45B46}" type="slidenum">
              <a:rPr lang="en-CA" smtClean="0"/>
              <a:t>10</a:t>
            </a:fld>
            <a:endParaRPr lang="en-CA"/>
          </a:p>
        </p:txBody>
      </p:sp>
    </p:spTree>
    <p:extLst>
      <p:ext uri="{BB962C8B-B14F-4D97-AF65-F5344CB8AC3E}">
        <p14:creationId xmlns:p14="http://schemas.microsoft.com/office/powerpoint/2010/main" val="2235538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Screenings are not just limited to criminal record checks! Screening should include resumes/applications, interviews, references, and training where appropriate. </a:t>
            </a:r>
          </a:p>
          <a:p>
            <a:r>
              <a:rPr lang="en-CA" dirty="0"/>
              <a:t>There is a Screening Disclosure Form template available [in the COAST library]; your club’s Safe Sport Lead should have a copy. </a:t>
            </a:r>
          </a:p>
        </p:txBody>
      </p:sp>
      <p:sp>
        <p:nvSpPr>
          <p:cNvPr id="4" name="Slide Number Placeholder 3"/>
          <p:cNvSpPr>
            <a:spLocks noGrp="1"/>
          </p:cNvSpPr>
          <p:nvPr>
            <p:ph type="sldNum" sz="quarter" idx="10"/>
          </p:nvPr>
        </p:nvSpPr>
        <p:spPr/>
        <p:txBody>
          <a:bodyPr/>
          <a:lstStyle/>
          <a:p>
            <a:fld id="{57D7DB0F-185E-4939-91D1-AA6A99DA53BE}" type="slidenum">
              <a:rPr lang="en-CA" smtClean="0"/>
              <a:t>11</a:t>
            </a:fld>
            <a:endParaRPr lang="en-CA"/>
          </a:p>
        </p:txBody>
      </p:sp>
    </p:spTree>
    <p:extLst>
      <p:ext uri="{BB962C8B-B14F-4D97-AF65-F5344CB8AC3E}">
        <p14:creationId xmlns:p14="http://schemas.microsoft.com/office/powerpoint/2010/main" val="2531856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Minor complaints are dealt with at the level that they occur. </a:t>
            </a:r>
          </a:p>
          <a:p>
            <a:r>
              <a:rPr lang="en-CA" dirty="0"/>
              <a:t>New: a systematic ladder to complaint management, including an Appeal process. </a:t>
            </a:r>
          </a:p>
          <a:p>
            <a:r>
              <a:rPr lang="en-CA" dirty="0"/>
              <a:t>More serious complaints are reported to RCA’s Independent Third Party (ITP), who determines when a Reported complaint is handled by either the Club’s Complaint Resolution Officer (CRO) or by the affiliated Provincial Rowing Association. </a:t>
            </a:r>
          </a:p>
          <a:p>
            <a:r>
              <a:rPr lang="en-CA" dirty="0"/>
              <a:t>The role of the Independent Third Party is to triage complaints for validity &amp; to determine who’s responsible for managing it</a:t>
            </a:r>
          </a:p>
          <a:p>
            <a:r>
              <a:rPr lang="en-CA" dirty="0"/>
              <a:t>provides support from PSO/NSO</a:t>
            </a:r>
          </a:p>
          <a:p>
            <a:pPr lvl="0"/>
            <a:endParaRPr lang="en-CA" dirty="0"/>
          </a:p>
          <a:p>
            <a:endParaRPr lang="en-CA" dirty="0"/>
          </a:p>
        </p:txBody>
      </p:sp>
      <p:sp>
        <p:nvSpPr>
          <p:cNvPr id="4" name="Slide Number Placeholder 3"/>
          <p:cNvSpPr>
            <a:spLocks noGrp="1"/>
          </p:cNvSpPr>
          <p:nvPr>
            <p:ph type="sldNum" sz="quarter" idx="10"/>
          </p:nvPr>
        </p:nvSpPr>
        <p:spPr/>
        <p:txBody>
          <a:bodyPr/>
          <a:lstStyle/>
          <a:p>
            <a:fld id="{57D7DB0F-185E-4939-91D1-AA6A99DA53BE}" type="slidenum">
              <a:rPr lang="en-CA" smtClean="0"/>
              <a:t>12</a:t>
            </a:fld>
            <a:endParaRPr lang="en-CA"/>
          </a:p>
        </p:txBody>
      </p:sp>
    </p:spTree>
    <p:extLst>
      <p:ext uri="{BB962C8B-B14F-4D97-AF65-F5344CB8AC3E}">
        <p14:creationId xmlns:p14="http://schemas.microsoft.com/office/powerpoint/2010/main" val="3566269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ITP information will be posted in areas in the boathouse that allows members to copy information confidentially. </a:t>
            </a:r>
          </a:p>
          <a:p>
            <a:r>
              <a:rPr lang="en-CA" dirty="0"/>
              <a:t>ITP information also available on RCA’s website. </a:t>
            </a:r>
          </a:p>
          <a:p>
            <a:r>
              <a:rPr lang="en-CA" dirty="0"/>
              <a:t>This process is important to know and respect – respect individual confidentiality. </a:t>
            </a:r>
          </a:p>
        </p:txBody>
      </p:sp>
      <p:sp>
        <p:nvSpPr>
          <p:cNvPr id="4" name="Slide Number Placeholder 3"/>
          <p:cNvSpPr>
            <a:spLocks noGrp="1"/>
          </p:cNvSpPr>
          <p:nvPr>
            <p:ph type="sldNum" sz="quarter" idx="5"/>
          </p:nvPr>
        </p:nvSpPr>
        <p:spPr/>
        <p:txBody>
          <a:bodyPr/>
          <a:lstStyle/>
          <a:p>
            <a:fld id="{2CA67D95-88B8-454A-AC13-071A05E45B46}" type="slidenum">
              <a:rPr lang="en-CA" smtClean="0"/>
              <a:t>13</a:t>
            </a:fld>
            <a:endParaRPr lang="en-CA"/>
          </a:p>
        </p:txBody>
      </p:sp>
    </p:spTree>
    <p:extLst>
      <p:ext uri="{BB962C8B-B14F-4D97-AF65-F5344CB8AC3E}">
        <p14:creationId xmlns:p14="http://schemas.microsoft.com/office/powerpoint/2010/main" val="407748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D7DB0F-185E-4939-91D1-AA6A99DA53BE}" type="slidenum">
              <a:rPr lang="en-CA" smtClean="0"/>
              <a:t>14</a:t>
            </a:fld>
            <a:endParaRPr lang="en-CA"/>
          </a:p>
        </p:txBody>
      </p:sp>
    </p:spTree>
    <p:extLst>
      <p:ext uri="{BB962C8B-B14F-4D97-AF65-F5344CB8AC3E}">
        <p14:creationId xmlns:p14="http://schemas.microsoft.com/office/powerpoint/2010/main" val="1418862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D7DB0F-185E-4939-91D1-AA6A99DA53BE}" type="slidenum">
              <a:rPr lang="en-CA" smtClean="0"/>
              <a:t>15</a:t>
            </a:fld>
            <a:endParaRPr lang="en-CA"/>
          </a:p>
        </p:txBody>
      </p:sp>
    </p:spTree>
    <p:extLst>
      <p:ext uri="{BB962C8B-B14F-4D97-AF65-F5344CB8AC3E}">
        <p14:creationId xmlns:p14="http://schemas.microsoft.com/office/powerpoint/2010/main" val="1879429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086D1-53F1-944C-BEDE-DA1C3760EC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0EB62FCB-F701-EE40-9F54-09EF308993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8DCCB3D-BDE4-FA46-AA9D-A5116C4C8467}"/>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5" name="Footer Placeholder 4">
            <a:extLst>
              <a:ext uri="{FF2B5EF4-FFF2-40B4-BE49-F238E27FC236}">
                <a16:creationId xmlns:a16="http://schemas.microsoft.com/office/drawing/2014/main" id="{0F4EBEB0-7B43-A24B-A657-94D6B1E4EE1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B179A7D-F1B5-F340-A05A-4351DD534E08}"/>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3408738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10858-7B35-344B-B1A7-05D3A3644A1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FDF141D-DA1D-3042-B460-49A3E0948D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13276B6-0CD6-4C4B-B6CA-D610F6ACA5D2}"/>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5" name="Footer Placeholder 4">
            <a:extLst>
              <a:ext uri="{FF2B5EF4-FFF2-40B4-BE49-F238E27FC236}">
                <a16:creationId xmlns:a16="http://schemas.microsoft.com/office/drawing/2014/main" id="{E75D71FE-23CA-9B44-BDAA-E22F612E910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D7DBFF9-DDF2-6243-8FF8-C3C9CA03A997}"/>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2809019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68839-19D4-9441-86DF-A988B108F9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4F2051B-3056-D741-B731-61BC1FAE14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9D9101-2EB4-E64E-A649-E71F1472D7F0}"/>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5" name="Footer Placeholder 4">
            <a:extLst>
              <a:ext uri="{FF2B5EF4-FFF2-40B4-BE49-F238E27FC236}">
                <a16:creationId xmlns:a16="http://schemas.microsoft.com/office/drawing/2014/main" id="{040A3BF0-5D7E-4F4A-A92F-D8AC3AF1619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26BE71C-9B8A-2C40-ACFF-8C4B2384F210}"/>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171467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F468C-CAB8-2841-A708-AB04A03B9AB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D373A1F-9226-7E45-BD57-ECEC9DE898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70D75EE-8B88-7C48-AD4D-9487565375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7B06D3B-BD74-C542-8BB4-F9D9604D3D40}"/>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6" name="Footer Placeholder 5">
            <a:extLst>
              <a:ext uri="{FF2B5EF4-FFF2-40B4-BE49-F238E27FC236}">
                <a16:creationId xmlns:a16="http://schemas.microsoft.com/office/drawing/2014/main" id="{0D2B7B83-626D-7848-B70E-531FE9D1B7D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6A31313-8574-AC47-8A87-E9927C21774A}"/>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2472122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E953F-B31C-C345-A027-236016D14384}"/>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388F40B-5275-B445-9053-779FDA340F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0AAEF4-0D58-284C-8D50-5EB442DADA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06683D2-65D8-D249-9742-D2C9850E3A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86BD80-E763-DC4E-B806-8B1FF43598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EEA1E68-F01E-E842-8591-B61EA2C1717F}"/>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8" name="Footer Placeholder 7">
            <a:extLst>
              <a:ext uri="{FF2B5EF4-FFF2-40B4-BE49-F238E27FC236}">
                <a16:creationId xmlns:a16="http://schemas.microsoft.com/office/drawing/2014/main" id="{AEF7AC60-1D83-BA4E-807D-14ECBFCA874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054F185-58E9-C742-9B3F-2A0E8DEE0CF8}"/>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1021042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727F-D146-BD49-A1DB-45A38D17DEE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647523B-BB07-854E-BBAA-A37254D9BCE3}"/>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4" name="Footer Placeholder 3">
            <a:extLst>
              <a:ext uri="{FF2B5EF4-FFF2-40B4-BE49-F238E27FC236}">
                <a16:creationId xmlns:a16="http://schemas.microsoft.com/office/drawing/2014/main" id="{9EE92BE0-5DB2-2C42-8371-08350487474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5D34F30-A18D-7F40-BC3B-3FDA92C72A63}"/>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776736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764452-2ECF-5043-B7B1-1B1C81083081}"/>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3" name="Footer Placeholder 2">
            <a:extLst>
              <a:ext uri="{FF2B5EF4-FFF2-40B4-BE49-F238E27FC236}">
                <a16:creationId xmlns:a16="http://schemas.microsoft.com/office/drawing/2014/main" id="{C7DC5918-E849-7F43-802D-73AF166526C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C496F34-9B9E-6D4B-8AD9-630D4232715A}"/>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592789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FAFB-3BDE-AD40-B42A-DE78D28CD9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FB1FECE-FDB6-8E4B-82B5-813522C1D8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545DA09D-B464-E548-99B8-215074BE95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88DE77-1267-364F-A7D1-F5CE4976A802}"/>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6" name="Footer Placeholder 5">
            <a:extLst>
              <a:ext uri="{FF2B5EF4-FFF2-40B4-BE49-F238E27FC236}">
                <a16:creationId xmlns:a16="http://schemas.microsoft.com/office/drawing/2014/main" id="{0A3FB866-2FCB-4C48-B5F5-1917805B4F3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6E01788-8601-1C46-9340-73833643BD4E}"/>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125385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0CC45-2DD8-2C4C-8D53-3DCDD37B38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C56366A7-90A7-6A46-A0EA-886F5CA520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AC619709-E316-D948-96CB-0A79C16DC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8D470-3B0A-7D42-89D9-E9E12BA37800}"/>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6" name="Footer Placeholder 5">
            <a:extLst>
              <a:ext uri="{FF2B5EF4-FFF2-40B4-BE49-F238E27FC236}">
                <a16:creationId xmlns:a16="http://schemas.microsoft.com/office/drawing/2014/main" id="{80C34B2D-DA11-8D41-BBD3-BD2A55354D8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977D5CD-DA9A-7945-8D96-5A7D9A43694F}"/>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828258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175FE-C57C-1148-B551-6C2EBEE69285}"/>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A2380E5-3CFF-1347-AF91-A953F6CAF9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806863B-B617-144A-A77A-24A2CE00CF64}"/>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5" name="Footer Placeholder 4">
            <a:extLst>
              <a:ext uri="{FF2B5EF4-FFF2-40B4-BE49-F238E27FC236}">
                <a16:creationId xmlns:a16="http://schemas.microsoft.com/office/drawing/2014/main" id="{5635A20D-AA04-A74F-8DC8-FA454672CCD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FDAF200-6A6B-E842-9514-CCDA61CAAAC9}"/>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1982482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2EBF4C-6A6E-D147-8A2C-A4A46776F7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0F24DC9-C2A3-A94B-981D-1D393B7C54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8345BA4-E372-4F41-ABB6-883E07A6B85F}"/>
              </a:ext>
            </a:extLst>
          </p:cNvPr>
          <p:cNvSpPr>
            <a:spLocks noGrp="1"/>
          </p:cNvSpPr>
          <p:nvPr>
            <p:ph type="dt" sz="half" idx="10"/>
          </p:nvPr>
        </p:nvSpPr>
        <p:spPr/>
        <p:txBody>
          <a:bodyPr/>
          <a:lstStyle/>
          <a:p>
            <a:fld id="{6A918A65-02AD-3C40-B0A2-CC86310C8B5D}" type="datetimeFigureOut">
              <a:rPr lang="en-CA" smtClean="0"/>
              <a:t>2022-04-01</a:t>
            </a:fld>
            <a:endParaRPr lang="en-CA"/>
          </a:p>
        </p:txBody>
      </p:sp>
      <p:sp>
        <p:nvSpPr>
          <p:cNvPr id="5" name="Footer Placeholder 4">
            <a:extLst>
              <a:ext uri="{FF2B5EF4-FFF2-40B4-BE49-F238E27FC236}">
                <a16:creationId xmlns:a16="http://schemas.microsoft.com/office/drawing/2014/main" id="{BC504962-E0AD-4449-84C9-67869EECE5C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ADEEC4D-121F-4142-966F-F856A5CB0C8D}"/>
              </a:ext>
            </a:extLst>
          </p:cNvPr>
          <p:cNvSpPr>
            <a:spLocks noGrp="1"/>
          </p:cNvSpPr>
          <p:nvPr>
            <p:ph type="sldNum" sz="quarter" idx="12"/>
          </p:nvPr>
        </p:nvSpPr>
        <p:spPr/>
        <p:txBody>
          <a:bodyPr/>
          <a:lstStyle/>
          <a:p>
            <a:fld id="{3965F04D-D5F1-8A44-B157-E221717F5686}" type="slidenum">
              <a:rPr lang="en-CA" smtClean="0"/>
              <a:t>‹#›</a:t>
            </a:fld>
            <a:endParaRPr lang="en-CA"/>
          </a:p>
        </p:txBody>
      </p:sp>
    </p:spTree>
    <p:extLst>
      <p:ext uri="{BB962C8B-B14F-4D97-AF65-F5344CB8AC3E}">
        <p14:creationId xmlns:p14="http://schemas.microsoft.com/office/powerpoint/2010/main" val="70540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833C93-DD66-BF4A-92F0-68A41EDFA4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D4E21EF-ED1E-8B4A-8AB0-D3F6C84A7D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365E977-6DE6-C24D-9012-DF18D14377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918A65-02AD-3C40-B0A2-CC86310C8B5D}" type="datetimeFigureOut">
              <a:rPr lang="en-CA" smtClean="0"/>
              <a:t>2022-04-01</a:t>
            </a:fld>
            <a:endParaRPr lang="en-CA"/>
          </a:p>
        </p:txBody>
      </p:sp>
      <p:sp>
        <p:nvSpPr>
          <p:cNvPr id="5" name="Footer Placeholder 4">
            <a:extLst>
              <a:ext uri="{FF2B5EF4-FFF2-40B4-BE49-F238E27FC236}">
                <a16:creationId xmlns:a16="http://schemas.microsoft.com/office/drawing/2014/main" id="{A753DA99-37D9-3B4C-A792-A662E8632D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BA477218-7AA7-3B4A-A89E-7A8DA3CDDF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65F04D-D5F1-8A44-B157-E221717F5686}" type="slidenum">
              <a:rPr lang="en-CA" smtClean="0"/>
              <a:t>‹#›</a:t>
            </a:fld>
            <a:endParaRPr lang="en-CA"/>
          </a:p>
        </p:txBody>
      </p:sp>
    </p:spTree>
    <p:extLst>
      <p:ext uri="{BB962C8B-B14F-4D97-AF65-F5344CB8AC3E}">
        <p14:creationId xmlns:p14="http://schemas.microsoft.com/office/powerpoint/2010/main" val="3285596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89FA-F96E-4BD6-AA92-7043C2B1C131}"/>
              </a:ext>
            </a:extLst>
          </p:cNvPr>
          <p:cNvSpPr>
            <a:spLocks noGrp="1"/>
          </p:cNvSpPr>
          <p:nvPr>
            <p:ph type="ctrTitle"/>
          </p:nvPr>
        </p:nvSpPr>
        <p:spPr/>
        <p:txBody>
          <a:bodyPr>
            <a:normAutofit/>
          </a:bodyPr>
          <a:lstStyle/>
          <a:p>
            <a:r>
              <a:rPr lang="en-CA" sz="6600" b="1" dirty="0">
                <a:solidFill>
                  <a:srgbClr val="FF0000"/>
                </a:solidFill>
                <a:latin typeface="+mn-lt"/>
              </a:rPr>
              <a:t>Safe Sport </a:t>
            </a:r>
            <a:br>
              <a:rPr lang="en-CA" sz="6600" b="1" dirty="0">
                <a:solidFill>
                  <a:srgbClr val="FF0000"/>
                </a:solidFill>
                <a:latin typeface="+mn-lt"/>
              </a:rPr>
            </a:br>
            <a:endParaRPr lang="en-CA" sz="6600" b="1" dirty="0">
              <a:solidFill>
                <a:srgbClr val="FF0000"/>
              </a:solidFill>
              <a:latin typeface="+mn-lt"/>
            </a:endParaRPr>
          </a:p>
        </p:txBody>
      </p:sp>
      <p:sp>
        <p:nvSpPr>
          <p:cNvPr id="3" name="Subtitle 2">
            <a:extLst>
              <a:ext uri="{FF2B5EF4-FFF2-40B4-BE49-F238E27FC236}">
                <a16:creationId xmlns:a16="http://schemas.microsoft.com/office/drawing/2014/main" id="{45D39F0E-5B61-4151-80EF-E669BEADF102}"/>
              </a:ext>
            </a:extLst>
          </p:cNvPr>
          <p:cNvSpPr>
            <a:spLocks noGrp="1"/>
          </p:cNvSpPr>
          <p:nvPr>
            <p:ph type="subTitle" idx="1"/>
          </p:nvPr>
        </p:nvSpPr>
        <p:spPr/>
        <p:txBody>
          <a:bodyPr/>
          <a:lstStyle/>
          <a:p>
            <a:r>
              <a:rPr lang="en-CA" sz="3600" b="1" dirty="0"/>
              <a:t>Club</a:t>
            </a:r>
            <a:r>
              <a:rPr lang="en-CA" sz="3600" dirty="0"/>
              <a:t> </a:t>
            </a:r>
            <a:r>
              <a:rPr lang="en-CA" sz="3600" b="1" dirty="0"/>
              <a:t>Orientation Slides</a:t>
            </a:r>
          </a:p>
          <a:p>
            <a:endParaRPr lang="en-CA" b="1" dirty="0"/>
          </a:p>
        </p:txBody>
      </p:sp>
    </p:spTree>
    <p:extLst>
      <p:ext uri="{BB962C8B-B14F-4D97-AF65-F5344CB8AC3E}">
        <p14:creationId xmlns:p14="http://schemas.microsoft.com/office/powerpoint/2010/main" val="2361505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89625-BBD3-411B-BA42-6961C42191D5}"/>
              </a:ext>
            </a:extLst>
          </p:cNvPr>
          <p:cNvSpPr>
            <a:spLocks noGrp="1"/>
          </p:cNvSpPr>
          <p:nvPr>
            <p:ph type="title"/>
          </p:nvPr>
        </p:nvSpPr>
        <p:spPr>
          <a:xfrm>
            <a:off x="838200" y="679226"/>
            <a:ext cx="10515600" cy="1019538"/>
          </a:xfrm>
        </p:spPr>
        <p:txBody>
          <a:bodyPr/>
          <a:lstStyle/>
          <a:p>
            <a:pPr algn="ctr"/>
            <a:r>
              <a:rPr lang="en-CA" b="1" dirty="0">
                <a:solidFill>
                  <a:srgbClr val="FF0000"/>
                </a:solidFill>
                <a:latin typeface="+mn-lt"/>
              </a:rPr>
              <a:t>WHAT IS SAFE SPORT?</a:t>
            </a:r>
          </a:p>
        </p:txBody>
      </p:sp>
      <p:sp>
        <p:nvSpPr>
          <p:cNvPr id="3" name="Content Placeholder 2">
            <a:extLst>
              <a:ext uri="{FF2B5EF4-FFF2-40B4-BE49-F238E27FC236}">
                <a16:creationId xmlns:a16="http://schemas.microsoft.com/office/drawing/2014/main" id="{9194A650-3AE8-44BE-86A9-8F3F10F50FBF}"/>
              </a:ext>
            </a:extLst>
          </p:cNvPr>
          <p:cNvSpPr>
            <a:spLocks noGrp="1"/>
          </p:cNvSpPr>
          <p:nvPr>
            <p:ph idx="1"/>
          </p:nvPr>
        </p:nvSpPr>
        <p:spPr>
          <a:xfrm>
            <a:off x="838200" y="1825625"/>
            <a:ext cx="10515600" cy="1325563"/>
          </a:xfrm>
        </p:spPr>
        <p:txBody>
          <a:bodyPr/>
          <a:lstStyle/>
          <a:p>
            <a:pPr marL="0" indent="0">
              <a:buNone/>
            </a:pPr>
            <a:r>
              <a:rPr lang="en-CA" dirty="0"/>
              <a:t>A commitment and initiative to prevent and address maltreatment in sport, ensuring sport environments are free from abuse and harassment. </a:t>
            </a:r>
          </a:p>
        </p:txBody>
      </p:sp>
      <p:sp>
        <p:nvSpPr>
          <p:cNvPr id="5" name="TextBox 4">
            <a:extLst>
              <a:ext uri="{FF2B5EF4-FFF2-40B4-BE49-F238E27FC236}">
                <a16:creationId xmlns:a16="http://schemas.microsoft.com/office/drawing/2014/main" id="{DEAC2163-FE4C-4268-9892-7749706F4237}"/>
              </a:ext>
            </a:extLst>
          </p:cNvPr>
          <p:cNvSpPr txBox="1"/>
          <p:nvPr/>
        </p:nvSpPr>
        <p:spPr>
          <a:xfrm>
            <a:off x="1171303" y="3429000"/>
            <a:ext cx="9849394" cy="707886"/>
          </a:xfrm>
          <a:prstGeom prst="rect">
            <a:avLst/>
          </a:prstGeom>
          <a:noFill/>
        </p:spPr>
        <p:txBody>
          <a:bodyPr wrap="square" rtlCol="0">
            <a:spAutoFit/>
          </a:bodyPr>
          <a:lstStyle/>
          <a:p>
            <a:pPr algn="ctr"/>
            <a:r>
              <a:rPr lang="en-CA" sz="4000" b="1" dirty="0">
                <a:solidFill>
                  <a:srgbClr val="FF0000"/>
                </a:solidFill>
                <a:latin typeface="+mn-lt"/>
              </a:rPr>
              <a:t>HOW CAN </a:t>
            </a:r>
            <a:r>
              <a:rPr lang="en-CA" sz="4000" b="1" dirty="0">
                <a:solidFill>
                  <a:srgbClr val="FF0000"/>
                </a:solidFill>
              </a:rPr>
              <a:t>OUR</a:t>
            </a:r>
            <a:r>
              <a:rPr lang="en-CA" sz="4000" b="1" dirty="0">
                <a:solidFill>
                  <a:srgbClr val="FF0000"/>
                </a:solidFill>
                <a:latin typeface="+mn-lt"/>
              </a:rPr>
              <a:t> CLUB SUPPORT SAFE SPORT?</a:t>
            </a:r>
            <a:endParaRPr lang="en-CA" sz="4000" dirty="0"/>
          </a:p>
        </p:txBody>
      </p:sp>
      <p:sp>
        <p:nvSpPr>
          <p:cNvPr id="6" name="TextBox 5">
            <a:extLst>
              <a:ext uri="{FF2B5EF4-FFF2-40B4-BE49-F238E27FC236}">
                <a16:creationId xmlns:a16="http://schemas.microsoft.com/office/drawing/2014/main" id="{F28EBA34-9CBA-4272-A0BB-2C4C2D9DC20D}"/>
              </a:ext>
            </a:extLst>
          </p:cNvPr>
          <p:cNvSpPr txBox="1"/>
          <p:nvPr/>
        </p:nvSpPr>
        <p:spPr>
          <a:xfrm>
            <a:off x="2061882" y="4284617"/>
            <a:ext cx="8319248" cy="1200329"/>
          </a:xfrm>
          <a:prstGeom prst="rect">
            <a:avLst/>
          </a:prstGeom>
          <a:noFill/>
        </p:spPr>
        <p:txBody>
          <a:bodyPr wrap="square" rtlCol="0">
            <a:spAutoFit/>
          </a:bodyPr>
          <a:lstStyle/>
          <a:p>
            <a:pPr marL="285750" indent="-285750">
              <a:buFont typeface="Wingdings" panose="05000000000000000000" pitchFamily="2" charset="2"/>
              <a:buChar char="ü"/>
            </a:pPr>
            <a:r>
              <a:rPr lang="en-CA" sz="2400" b="1" dirty="0"/>
              <a:t>Commit to the National Safe Sport program</a:t>
            </a:r>
          </a:p>
          <a:p>
            <a:pPr marL="285750" indent="-285750">
              <a:buFont typeface="Wingdings" panose="05000000000000000000" pitchFamily="2" charset="2"/>
              <a:buChar char="ü"/>
            </a:pPr>
            <a:r>
              <a:rPr lang="en-CA" sz="2400" b="1" dirty="0"/>
              <a:t>Build awareness amongst all club members</a:t>
            </a:r>
          </a:p>
          <a:p>
            <a:pPr marL="285750" indent="-285750">
              <a:buFont typeface="Wingdings" panose="05000000000000000000" pitchFamily="2" charset="2"/>
              <a:buChar char="ü"/>
            </a:pPr>
            <a:r>
              <a:rPr lang="en-CA" sz="2400" b="1" dirty="0"/>
              <a:t>Create an inclusive and safe culture within our organization</a:t>
            </a:r>
          </a:p>
        </p:txBody>
      </p:sp>
    </p:spTree>
    <p:extLst>
      <p:ext uri="{BB962C8B-B14F-4D97-AF65-F5344CB8AC3E}">
        <p14:creationId xmlns:p14="http://schemas.microsoft.com/office/powerpoint/2010/main" val="2046766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C5402F-1567-F447-86AE-8C28FB622BAD}"/>
              </a:ext>
            </a:extLst>
          </p:cNvPr>
          <p:cNvSpPr txBox="1"/>
          <p:nvPr/>
        </p:nvSpPr>
        <p:spPr>
          <a:xfrm>
            <a:off x="492852" y="662843"/>
            <a:ext cx="5402376" cy="707886"/>
          </a:xfrm>
          <a:prstGeom prst="rect">
            <a:avLst/>
          </a:prstGeom>
          <a:noFill/>
        </p:spPr>
        <p:txBody>
          <a:bodyPr wrap="none" rtlCol="0">
            <a:spAutoFit/>
          </a:bodyPr>
          <a:lstStyle/>
          <a:p>
            <a:pPr algn="ctr"/>
            <a:r>
              <a:rPr lang="en-US" sz="4000" b="1" dirty="0">
                <a:solidFill>
                  <a:srgbClr val="FF0000"/>
                </a:solidFill>
              </a:rPr>
              <a:t>THE RISE OF SAFE SPORT</a:t>
            </a:r>
            <a:endParaRPr lang="en-US" sz="4000" dirty="0">
              <a:solidFill>
                <a:srgbClr val="FF0000"/>
              </a:solidFill>
            </a:endParaRPr>
          </a:p>
        </p:txBody>
      </p:sp>
      <p:pic>
        <p:nvPicPr>
          <p:cNvPr id="7" name="Picture 6">
            <a:extLst>
              <a:ext uri="{FF2B5EF4-FFF2-40B4-BE49-F238E27FC236}">
                <a16:creationId xmlns:a16="http://schemas.microsoft.com/office/drawing/2014/main" id="{903E0DC7-A695-7D43-A206-8E97308C482C}"/>
              </a:ext>
            </a:extLst>
          </p:cNvPr>
          <p:cNvPicPr>
            <a:picLocks noChangeAspect="1"/>
          </p:cNvPicPr>
          <p:nvPr/>
        </p:nvPicPr>
        <p:blipFill rotWithShape="1">
          <a:blip r:embed="rId2"/>
          <a:srcRect l="11711" t="7484" b="12907"/>
          <a:stretch/>
        </p:blipFill>
        <p:spPr>
          <a:xfrm>
            <a:off x="6412122" y="250869"/>
            <a:ext cx="5287026" cy="6356261"/>
          </a:xfrm>
          <a:prstGeom prst="rect">
            <a:avLst/>
          </a:prstGeom>
          <a:ln>
            <a:solidFill>
              <a:schemeClr val="tx1"/>
            </a:solidFill>
          </a:ln>
        </p:spPr>
      </p:pic>
      <p:pic>
        <p:nvPicPr>
          <p:cNvPr id="9" name="Picture 8" descr="Graphical user interface, text, application&#10;&#10;Description automatically generated">
            <a:extLst>
              <a:ext uri="{FF2B5EF4-FFF2-40B4-BE49-F238E27FC236}">
                <a16:creationId xmlns:a16="http://schemas.microsoft.com/office/drawing/2014/main" id="{1F75E2A9-E7BE-9F46-9ED4-22C1BCD4441E}"/>
              </a:ext>
            </a:extLst>
          </p:cNvPr>
          <p:cNvPicPr>
            <a:picLocks noChangeAspect="1"/>
          </p:cNvPicPr>
          <p:nvPr/>
        </p:nvPicPr>
        <p:blipFill rotWithShape="1">
          <a:blip r:embed="rId3"/>
          <a:srcRect l="11711" t="5506" b="60489"/>
          <a:stretch/>
        </p:blipFill>
        <p:spPr>
          <a:xfrm>
            <a:off x="350581" y="1475232"/>
            <a:ext cx="5745419" cy="2950464"/>
          </a:xfrm>
          <a:prstGeom prst="rect">
            <a:avLst/>
          </a:prstGeom>
          <a:ln>
            <a:solidFill>
              <a:schemeClr val="tx1"/>
            </a:solidFill>
          </a:ln>
        </p:spPr>
      </p:pic>
      <p:sp>
        <p:nvSpPr>
          <p:cNvPr id="10" name="TextBox 9">
            <a:extLst>
              <a:ext uri="{FF2B5EF4-FFF2-40B4-BE49-F238E27FC236}">
                <a16:creationId xmlns:a16="http://schemas.microsoft.com/office/drawing/2014/main" id="{8CED070D-B576-6844-822D-5EC07B92A7A5}"/>
              </a:ext>
            </a:extLst>
          </p:cNvPr>
          <p:cNvSpPr txBox="1"/>
          <p:nvPr/>
        </p:nvSpPr>
        <p:spPr>
          <a:xfrm>
            <a:off x="0" y="4966398"/>
            <a:ext cx="6205729" cy="1477328"/>
          </a:xfrm>
          <a:prstGeom prst="rect">
            <a:avLst/>
          </a:prstGeom>
          <a:noFill/>
        </p:spPr>
        <p:txBody>
          <a:bodyPr wrap="square" rtlCol="0">
            <a:spAutoFit/>
          </a:bodyPr>
          <a:lstStyle/>
          <a:p>
            <a:pPr algn="ctr"/>
            <a:r>
              <a:rPr lang="en-CA" b="1" dirty="0"/>
              <a:t>CBC Investigation (Feb 2019)</a:t>
            </a:r>
            <a:endParaRPr lang="en-CA" dirty="0"/>
          </a:p>
          <a:p>
            <a:pPr algn="ctr"/>
            <a:r>
              <a:rPr lang="en-CA" dirty="0"/>
              <a:t>Over 20 years - 340 Coaches Charged with Sexual Offences against Minors</a:t>
            </a:r>
          </a:p>
          <a:p>
            <a:pPr algn="ctr"/>
            <a:r>
              <a:rPr lang="en-CA" dirty="0"/>
              <a:t>600 Victims, 222 Convictions, 34 ongoing cases </a:t>
            </a:r>
          </a:p>
          <a:p>
            <a:pPr algn="ctr"/>
            <a:r>
              <a:rPr lang="en-CA" dirty="0"/>
              <a:t>Spanned  36 sports</a:t>
            </a:r>
          </a:p>
        </p:txBody>
      </p:sp>
    </p:spTree>
    <p:extLst>
      <p:ext uri="{BB962C8B-B14F-4D97-AF65-F5344CB8AC3E}">
        <p14:creationId xmlns:p14="http://schemas.microsoft.com/office/powerpoint/2010/main" val="118306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B549A45-4BDC-0F4F-B701-C19D27CB5F1B}"/>
              </a:ext>
            </a:extLst>
          </p:cNvPr>
          <p:cNvSpPr txBox="1"/>
          <p:nvPr/>
        </p:nvSpPr>
        <p:spPr>
          <a:xfrm>
            <a:off x="2113216" y="581670"/>
            <a:ext cx="8325395" cy="830997"/>
          </a:xfrm>
          <a:prstGeom prst="rect">
            <a:avLst/>
          </a:prstGeom>
          <a:noFill/>
          <a:ln>
            <a:noFill/>
          </a:ln>
        </p:spPr>
        <p:txBody>
          <a:bodyPr wrap="square" rtlCol="0">
            <a:spAutoFit/>
          </a:bodyPr>
          <a:lstStyle/>
          <a:p>
            <a:pPr algn="ctr"/>
            <a:r>
              <a:rPr lang="en-US" sz="4800" b="1" dirty="0">
                <a:solidFill>
                  <a:srgbClr val="FF0000"/>
                </a:solidFill>
              </a:rPr>
              <a:t>PURPOSE OF THESE POLICIES</a:t>
            </a:r>
          </a:p>
        </p:txBody>
      </p:sp>
      <p:sp>
        <p:nvSpPr>
          <p:cNvPr id="2" name="Rectangle 1">
            <a:extLst>
              <a:ext uri="{FF2B5EF4-FFF2-40B4-BE49-F238E27FC236}">
                <a16:creationId xmlns:a16="http://schemas.microsoft.com/office/drawing/2014/main" id="{31882F90-4FB1-1435-8750-47B17300ADB1}"/>
              </a:ext>
            </a:extLst>
          </p:cNvPr>
          <p:cNvSpPr/>
          <p:nvPr/>
        </p:nvSpPr>
        <p:spPr>
          <a:xfrm>
            <a:off x="1198880" y="1706880"/>
            <a:ext cx="10129520" cy="346456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545A2CC-0184-5A46-AF51-6CFA1AF1B700}"/>
              </a:ext>
            </a:extLst>
          </p:cNvPr>
          <p:cNvSpPr txBox="1"/>
          <p:nvPr/>
        </p:nvSpPr>
        <p:spPr>
          <a:xfrm>
            <a:off x="1798320" y="2274838"/>
            <a:ext cx="9194800" cy="2308324"/>
          </a:xfrm>
          <a:prstGeom prst="rect">
            <a:avLst/>
          </a:prstGeom>
          <a:noFill/>
        </p:spPr>
        <p:txBody>
          <a:bodyPr wrap="square" lIns="91440" tIns="45720" rIns="91440" bIns="45720" rtlCol="0" anchor="t">
            <a:spAutoFit/>
          </a:bodyPr>
          <a:lstStyle/>
          <a:p>
            <a:pPr algn="ctr"/>
            <a:r>
              <a:rPr lang="en-US" sz="3600" b="1" dirty="0">
                <a:solidFill>
                  <a:schemeClr val="bg1"/>
                </a:solidFill>
                <a:ea typeface="Calibri"/>
                <a:cs typeface="Calibri"/>
              </a:rPr>
              <a:t>To create </a:t>
            </a:r>
            <a:endParaRPr lang="en-US" sz="3600" dirty="0">
              <a:solidFill>
                <a:schemeClr val="bg1"/>
              </a:solidFill>
              <a:ea typeface="Calibri"/>
              <a:cs typeface="Calibri"/>
            </a:endParaRPr>
          </a:p>
          <a:p>
            <a:pPr algn="ctr"/>
            <a:r>
              <a:rPr lang="en-US" sz="3600" b="1" dirty="0">
                <a:solidFill>
                  <a:schemeClr val="bg1"/>
                </a:solidFill>
              </a:rPr>
              <a:t>consistent expectations and implement a nationally aligned support system to respond to situations</a:t>
            </a:r>
            <a:endParaRPr lang="en-US" sz="3600" b="1" dirty="0">
              <a:solidFill>
                <a:schemeClr val="bg1"/>
              </a:solidFill>
              <a:ea typeface="Calibri"/>
              <a:cs typeface="Calibri"/>
            </a:endParaRPr>
          </a:p>
        </p:txBody>
      </p:sp>
      <p:sp>
        <p:nvSpPr>
          <p:cNvPr id="3" name="TextBox 2">
            <a:extLst>
              <a:ext uri="{FF2B5EF4-FFF2-40B4-BE49-F238E27FC236}">
                <a16:creationId xmlns:a16="http://schemas.microsoft.com/office/drawing/2014/main" id="{F9B7DE84-5B0B-40CA-A99F-37269B50AC05}"/>
              </a:ext>
            </a:extLst>
          </p:cNvPr>
          <p:cNvSpPr txBox="1"/>
          <p:nvPr/>
        </p:nvSpPr>
        <p:spPr>
          <a:xfrm>
            <a:off x="3479468" y="4009396"/>
            <a:ext cx="7088777" cy="646331"/>
          </a:xfrm>
          <a:prstGeom prst="rect">
            <a:avLst/>
          </a:prstGeom>
          <a:noFill/>
        </p:spPr>
        <p:txBody>
          <a:bodyPr wrap="square" rtlCol="0">
            <a:spAutoFit/>
          </a:bodyPr>
          <a:lstStyle/>
          <a:p>
            <a:pPr indent="-241200"/>
            <a:endParaRPr lang="en-CA" sz="1800" dirty="0"/>
          </a:p>
          <a:p>
            <a:endParaRPr lang="en-CA" dirty="0"/>
          </a:p>
        </p:txBody>
      </p:sp>
    </p:spTree>
    <p:extLst>
      <p:ext uri="{BB962C8B-B14F-4D97-AF65-F5344CB8AC3E}">
        <p14:creationId xmlns:p14="http://schemas.microsoft.com/office/powerpoint/2010/main" val="550042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B549A45-4BDC-0F4F-B701-C19D27CB5F1B}"/>
              </a:ext>
            </a:extLst>
          </p:cNvPr>
          <p:cNvSpPr txBox="1"/>
          <p:nvPr/>
        </p:nvSpPr>
        <p:spPr>
          <a:xfrm>
            <a:off x="296091" y="520020"/>
            <a:ext cx="8325395" cy="769441"/>
          </a:xfrm>
          <a:prstGeom prst="rect">
            <a:avLst/>
          </a:prstGeom>
          <a:noFill/>
        </p:spPr>
        <p:txBody>
          <a:bodyPr wrap="square" rtlCol="0">
            <a:spAutoFit/>
          </a:bodyPr>
          <a:lstStyle/>
          <a:p>
            <a:pPr algn="ctr"/>
            <a:r>
              <a:rPr lang="en-US" sz="4400" b="1" dirty="0">
                <a:solidFill>
                  <a:srgbClr val="FF0000"/>
                </a:solidFill>
              </a:rPr>
              <a:t>THE POLICY PACKAGE INCLUDES:</a:t>
            </a:r>
          </a:p>
        </p:txBody>
      </p:sp>
      <p:sp>
        <p:nvSpPr>
          <p:cNvPr id="8" name="TextBox 7">
            <a:extLst>
              <a:ext uri="{FF2B5EF4-FFF2-40B4-BE49-F238E27FC236}">
                <a16:creationId xmlns:a16="http://schemas.microsoft.com/office/drawing/2014/main" id="{4019E791-31F0-AB47-85F6-C3CBE297F6ED}"/>
              </a:ext>
            </a:extLst>
          </p:cNvPr>
          <p:cNvSpPr txBox="1"/>
          <p:nvPr/>
        </p:nvSpPr>
        <p:spPr>
          <a:xfrm>
            <a:off x="2719792" y="1645489"/>
            <a:ext cx="7470525" cy="3970318"/>
          </a:xfrm>
          <a:prstGeom prst="rect">
            <a:avLst/>
          </a:prstGeom>
          <a:noFill/>
        </p:spPr>
        <p:txBody>
          <a:bodyPr wrap="square" rtlCol="0">
            <a:spAutoFit/>
          </a:bodyPr>
          <a:lstStyle/>
          <a:p>
            <a:r>
              <a:rPr lang="en-US" sz="2800" b="1" dirty="0"/>
              <a:t>FOUR PREVENTION POLICIES:</a:t>
            </a:r>
          </a:p>
          <a:p>
            <a:pPr marL="571500" indent="-571500">
              <a:buFont typeface="Arial" panose="020B0604020202020204" pitchFamily="34" charset="0"/>
              <a:buChar char="•"/>
            </a:pPr>
            <a:r>
              <a:rPr lang="en-US" sz="2800" dirty="0"/>
              <a:t>Code of Conduct &amp; Ethics</a:t>
            </a:r>
          </a:p>
          <a:p>
            <a:pPr marL="571500" indent="-571500">
              <a:buFont typeface="Arial" panose="020B0604020202020204" pitchFamily="34" charset="0"/>
              <a:buChar char="•"/>
            </a:pPr>
            <a:r>
              <a:rPr lang="en-US" sz="2800" dirty="0"/>
              <a:t>Athlete Protection Policy</a:t>
            </a:r>
          </a:p>
          <a:p>
            <a:pPr marL="571500" indent="-571500">
              <a:buFont typeface="Arial" panose="020B0604020202020204" pitchFamily="34" charset="0"/>
              <a:buChar char="•"/>
            </a:pPr>
            <a:r>
              <a:rPr lang="en-US" sz="2800" dirty="0"/>
              <a:t>Social Media Policy</a:t>
            </a:r>
          </a:p>
          <a:p>
            <a:pPr marL="571500" indent="-571500">
              <a:buFont typeface="Arial" panose="020B0604020202020204" pitchFamily="34" charset="0"/>
              <a:buChar char="•"/>
            </a:pPr>
            <a:r>
              <a:rPr lang="en-US" sz="2800" dirty="0"/>
              <a:t>Screening Policy</a:t>
            </a:r>
          </a:p>
          <a:p>
            <a:endParaRPr lang="en-US" sz="2800" dirty="0"/>
          </a:p>
          <a:p>
            <a:r>
              <a:rPr lang="en-US" sz="2800" b="1" dirty="0"/>
              <a:t>TWO RESPONSE POLICIES:</a:t>
            </a:r>
          </a:p>
          <a:p>
            <a:pPr marL="572400" indent="-457200">
              <a:buFont typeface="Arial" panose="020B0604020202020204" pitchFamily="34" charset="0"/>
              <a:buChar char="•"/>
            </a:pPr>
            <a:r>
              <a:rPr lang="en-CA" sz="2800" dirty="0"/>
              <a:t>Harassment, Discipline &amp; Complaints Policy</a:t>
            </a:r>
          </a:p>
          <a:p>
            <a:pPr marL="572400" indent="-457200">
              <a:buFont typeface="Arial" panose="020B0604020202020204" pitchFamily="34" charset="0"/>
              <a:buChar char="•"/>
            </a:pPr>
            <a:r>
              <a:rPr lang="en-CA" sz="2800" dirty="0"/>
              <a:t>Appeal Policy</a:t>
            </a:r>
          </a:p>
        </p:txBody>
      </p:sp>
      <p:sp>
        <p:nvSpPr>
          <p:cNvPr id="9" name="TextBox 8">
            <a:extLst>
              <a:ext uri="{FF2B5EF4-FFF2-40B4-BE49-F238E27FC236}">
                <a16:creationId xmlns:a16="http://schemas.microsoft.com/office/drawing/2014/main" id="{C545A2CC-0184-5A46-AF51-6CFA1AF1B700}"/>
              </a:ext>
            </a:extLst>
          </p:cNvPr>
          <p:cNvSpPr txBox="1"/>
          <p:nvPr/>
        </p:nvSpPr>
        <p:spPr>
          <a:xfrm>
            <a:off x="6275914" y="2480819"/>
            <a:ext cx="5580834" cy="1754326"/>
          </a:xfrm>
          <a:prstGeom prst="rect">
            <a:avLst/>
          </a:prstGeom>
          <a:noFill/>
        </p:spPr>
        <p:txBody>
          <a:bodyPr wrap="square" lIns="91440" tIns="45720" rIns="91440" bIns="45720" rtlCol="0" anchor="t">
            <a:spAutoFit/>
          </a:bodyPr>
          <a:lstStyle/>
          <a:p>
            <a:pPr algn="ctr"/>
            <a:r>
              <a:rPr lang="en-US" sz="3600" b="1" dirty="0">
                <a:solidFill>
                  <a:schemeClr val="bg1"/>
                </a:solidFill>
              </a:rPr>
              <a:t>Purpose:</a:t>
            </a:r>
            <a:endParaRPr lang="en-US" sz="3600" dirty="0">
              <a:solidFill>
                <a:schemeClr val="bg1"/>
              </a:solidFill>
              <a:ea typeface="Calibri"/>
              <a:cs typeface="Calibri"/>
            </a:endParaRPr>
          </a:p>
          <a:p>
            <a:pPr algn="ctr"/>
            <a:r>
              <a:rPr lang="en-US" sz="3600" b="1" dirty="0">
                <a:solidFill>
                  <a:schemeClr val="bg1"/>
                </a:solidFill>
              </a:rPr>
              <a:t>Consistent Expectations &amp; </a:t>
            </a:r>
            <a:endParaRPr lang="en-US" sz="3600" dirty="0">
              <a:solidFill>
                <a:schemeClr val="bg1"/>
              </a:solidFill>
              <a:ea typeface="Calibri"/>
              <a:cs typeface="Calibri"/>
            </a:endParaRPr>
          </a:p>
          <a:p>
            <a:pPr algn="ctr"/>
            <a:r>
              <a:rPr lang="en-US" sz="3600" b="1" dirty="0">
                <a:solidFill>
                  <a:schemeClr val="bg1"/>
                </a:solidFill>
              </a:rPr>
              <a:t>Consistent Responses</a:t>
            </a:r>
            <a:endParaRPr lang="en-US" sz="3600" b="1" dirty="0">
              <a:solidFill>
                <a:schemeClr val="bg1"/>
              </a:solidFill>
              <a:ea typeface="Calibri"/>
              <a:cs typeface="Calibri"/>
            </a:endParaRPr>
          </a:p>
        </p:txBody>
      </p:sp>
    </p:spTree>
    <p:extLst>
      <p:ext uri="{BB962C8B-B14F-4D97-AF65-F5344CB8AC3E}">
        <p14:creationId xmlns:p14="http://schemas.microsoft.com/office/powerpoint/2010/main" val="3240689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358" y="110371"/>
            <a:ext cx="11035284" cy="1015663"/>
          </a:xfrm>
          <a:prstGeom prst="rect">
            <a:avLst/>
          </a:prstGeom>
        </p:spPr>
        <p:txBody>
          <a:bodyPr wrap="square">
            <a:spAutoFit/>
          </a:bodyPr>
          <a:lstStyle/>
          <a:p>
            <a:pPr algn="ctr">
              <a:spcAft>
                <a:spcPts val="0"/>
              </a:spcAft>
            </a:pPr>
            <a:r>
              <a:rPr lang="en-US" sz="6000" b="1" dirty="0">
                <a:solidFill>
                  <a:srgbClr val="FF0000"/>
                </a:solidFill>
                <a:latin typeface="+mj-lt"/>
                <a:ea typeface="Times New Roman" panose="02020603050405020304" pitchFamily="18" charset="0"/>
                <a:cs typeface="Times New Roman" panose="02020603050405020304" pitchFamily="18" charset="0"/>
              </a:rPr>
              <a:t>Code of Conduct</a:t>
            </a:r>
            <a:endParaRPr lang="en-CA" sz="6000" b="1" dirty="0">
              <a:solidFill>
                <a:srgbClr val="FF0000"/>
              </a:solidFill>
              <a:latin typeface="+mj-lt"/>
              <a:ea typeface="Times New Roman" panose="02020603050405020304" pitchFamily="18" charset="0"/>
              <a:cs typeface="Times New Roman" panose="02020603050405020304" pitchFamily="18" charset="0"/>
            </a:endParaRPr>
          </a:p>
        </p:txBody>
      </p:sp>
      <p:sp>
        <p:nvSpPr>
          <p:cNvPr id="3" name="Rectangle 2"/>
          <p:cNvSpPr/>
          <p:nvPr/>
        </p:nvSpPr>
        <p:spPr>
          <a:xfrm>
            <a:off x="470916" y="1561219"/>
            <a:ext cx="11035284" cy="707886"/>
          </a:xfrm>
          <a:prstGeom prst="rect">
            <a:avLst/>
          </a:prstGeom>
        </p:spPr>
        <p:txBody>
          <a:bodyPr wrap="square">
            <a:spAutoFit/>
          </a:bodyPr>
          <a:lstStyle/>
          <a:p>
            <a:pPr>
              <a:spcAft>
                <a:spcPts val="0"/>
              </a:spcAft>
            </a:pPr>
            <a:r>
              <a:rPr lang="en-US" sz="2000" b="1" dirty="0">
                <a:latin typeface="Arial" panose="020B0604020202020204" pitchFamily="34" charset="0"/>
                <a:ea typeface="Times New Roman" panose="02020603050405020304" pitchFamily="18" charset="0"/>
                <a:cs typeface="Times New Roman" panose="02020603050405020304" pitchFamily="18" charset="0"/>
              </a:rPr>
              <a:t> </a:t>
            </a: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a:p>
            <a:pPr>
              <a:spcAft>
                <a:spcPts val="0"/>
              </a:spcAft>
            </a:pP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p:txBody>
      </p:sp>
      <p:sp>
        <p:nvSpPr>
          <p:cNvPr id="4" name="TextBox 3"/>
          <p:cNvSpPr txBox="1"/>
          <p:nvPr/>
        </p:nvSpPr>
        <p:spPr>
          <a:xfrm>
            <a:off x="50292" y="939715"/>
            <a:ext cx="12091416" cy="1600438"/>
          </a:xfrm>
          <a:prstGeom prst="rect">
            <a:avLst/>
          </a:prstGeom>
          <a:noFill/>
        </p:spPr>
        <p:txBody>
          <a:bodyPr wrap="square" rtlCol="0">
            <a:spAutoFit/>
          </a:bodyPr>
          <a:lstStyle/>
          <a:p>
            <a:pPr algn="ctr"/>
            <a:endParaRPr lang="en-CA" sz="1400" dirty="0"/>
          </a:p>
          <a:p>
            <a:pPr algn="ctr"/>
            <a:r>
              <a:rPr lang="en-CA" sz="2800" b="1" i="1" dirty="0"/>
              <a:t>Provides the expectation of appropriate behaviour at all times for everyone and a commitment to follow all policies in place</a:t>
            </a:r>
          </a:p>
          <a:p>
            <a:pPr marL="457200" indent="-457200">
              <a:buFontTx/>
              <a:buChar char="-"/>
            </a:pPr>
            <a:endParaRPr lang="en-CA" sz="2800" dirty="0"/>
          </a:p>
        </p:txBody>
      </p:sp>
      <p:sp>
        <p:nvSpPr>
          <p:cNvPr id="6" name="TextBox 5">
            <a:extLst>
              <a:ext uri="{FF2B5EF4-FFF2-40B4-BE49-F238E27FC236}">
                <a16:creationId xmlns:a16="http://schemas.microsoft.com/office/drawing/2014/main" id="{82E4C1A0-175D-4E5C-9FC5-E6021817D68F}"/>
              </a:ext>
            </a:extLst>
          </p:cNvPr>
          <p:cNvSpPr txBox="1"/>
          <p:nvPr/>
        </p:nvSpPr>
        <p:spPr>
          <a:xfrm>
            <a:off x="1262743" y="2540153"/>
            <a:ext cx="4232366" cy="3785652"/>
          </a:xfrm>
          <a:prstGeom prst="rect">
            <a:avLst/>
          </a:prstGeom>
          <a:noFill/>
        </p:spPr>
        <p:txBody>
          <a:bodyPr wrap="square" rtlCol="0">
            <a:spAutoFit/>
          </a:bodyPr>
          <a:lstStyle/>
          <a:p>
            <a:r>
              <a:rPr lang="en-CA" sz="2400" b="1" dirty="0"/>
              <a:t>Everyone</a:t>
            </a:r>
            <a:endParaRPr lang="en-CA" sz="2400" dirty="0"/>
          </a:p>
          <a:p>
            <a:pPr marL="285750" indent="-285750">
              <a:buFont typeface="Arial" panose="020B0604020202020204" pitchFamily="34" charset="0"/>
              <a:buChar char="•"/>
            </a:pPr>
            <a:r>
              <a:rPr lang="en-CA" sz="2400" dirty="0"/>
              <a:t>Maintain and enhance the dignity of others</a:t>
            </a:r>
          </a:p>
          <a:p>
            <a:pPr marL="285750" indent="-285750">
              <a:buFont typeface="Arial" panose="020B0604020202020204" pitchFamily="34" charset="0"/>
              <a:buChar char="•"/>
            </a:pPr>
            <a:r>
              <a:rPr lang="en-CA" sz="2400" dirty="0"/>
              <a:t>Refrain from harassment, maltreatment, neglect</a:t>
            </a:r>
          </a:p>
          <a:p>
            <a:pPr marL="285750" indent="-285750">
              <a:buFont typeface="Arial" panose="020B0604020202020204" pitchFamily="34" charset="0"/>
              <a:buChar char="•"/>
            </a:pPr>
            <a:r>
              <a:rPr lang="en-CA" sz="2400" dirty="0"/>
              <a:t>Abide by all laws</a:t>
            </a:r>
          </a:p>
          <a:p>
            <a:pPr marL="285750" indent="-285750">
              <a:buFont typeface="Arial" panose="020B0604020202020204" pitchFamily="34" charset="0"/>
              <a:buChar char="•"/>
            </a:pPr>
            <a:r>
              <a:rPr lang="en-CA" sz="2400" dirty="0"/>
              <a:t>Adults cannot consume cannabis</a:t>
            </a:r>
          </a:p>
          <a:p>
            <a:pPr marL="285750" indent="-285750">
              <a:buFont typeface="Arial" panose="020B0604020202020204" pitchFamily="34" charset="0"/>
              <a:buChar char="•"/>
            </a:pPr>
            <a:r>
              <a:rPr lang="en-CA" sz="2400" dirty="0"/>
              <a:t>Alcohol can only be consumed by adults </a:t>
            </a:r>
          </a:p>
        </p:txBody>
      </p:sp>
      <p:sp>
        <p:nvSpPr>
          <p:cNvPr id="7" name="TextBox 6">
            <a:extLst>
              <a:ext uri="{FF2B5EF4-FFF2-40B4-BE49-F238E27FC236}">
                <a16:creationId xmlns:a16="http://schemas.microsoft.com/office/drawing/2014/main" id="{9C647ABD-E095-418F-B97A-49B7C7E6DA95}"/>
              </a:ext>
            </a:extLst>
          </p:cNvPr>
          <p:cNvSpPr txBox="1"/>
          <p:nvPr/>
        </p:nvSpPr>
        <p:spPr>
          <a:xfrm>
            <a:off x="6583680" y="2540153"/>
            <a:ext cx="3927566" cy="4154984"/>
          </a:xfrm>
          <a:prstGeom prst="rect">
            <a:avLst/>
          </a:prstGeom>
          <a:noFill/>
        </p:spPr>
        <p:txBody>
          <a:bodyPr wrap="square" rtlCol="0">
            <a:spAutoFit/>
          </a:bodyPr>
          <a:lstStyle/>
          <a:p>
            <a:r>
              <a:rPr lang="en-CA" sz="2400" b="1" dirty="0"/>
              <a:t>Volunteers &amp; Coaches</a:t>
            </a:r>
          </a:p>
          <a:p>
            <a:pPr marL="285750" indent="-285750">
              <a:buFont typeface="Arial" panose="020B0604020202020204" pitchFamily="34" charset="0"/>
              <a:buChar char="•"/>
            </a:pPr>
            <a:r>
              <a:rPr lang="en-CA" sz="2400" dirty="0"/>
              <a:t>Be loyal, honest, respectful</a:t>
            </a:r>
          </a:p>
          <a:p>
            <a:pPr marL="285750" indent="-285750">
              <a:buFont typeface="Arial" panose="020B0604020202020204" pitchFamily="34" charset="0"/>
              <a:buChar char="•"/>
            </a:pPr>
            <a:r>
              <a:rPr lang="en-CA" sz="2400" dirty="0"/>
              <a:t>Create a safe environment that allows athletes to meet their goals</a:t>
            </a:r>
          </a:p>
          <a:p>
            <a:pPr marL="285750" indent="-285750">
              <a:buFont typeface="Arial" panose="020B0604020202020204" pitchFamily="34" charset="0"/>
              <a:buChar char="•"/>
            </a:pPr>
            <a:r>
              <a:rPr lang="en-CA" sz="2400" dirty="0"/>
              <a:t>Recognize Athletes as a whole person</a:t>
            </a:r>
          </a:p>
          <a:p>
            <a:pPr marL="285750" indent="-285750">
              <a:buFont typeface="Arial" panose="020B0604020202020204" pitchFamily="34" charset="0"/>
              <a:buChar char="•"/>
            </a:pPr>
            <a:r>
              <a:rPr lang="en-CA" sz="2400" dirty="0"/>
              <a:t>Recognize the power imbalance between you and an athlete, and act accordingly </a:t>
            </a:r>
          </a:p>
        </p:txBody>
      </p:sp>
    </p:spTree>
    <p:extLst>
      <p:ext uri="{BB962C8B-B14F-4D97-AF65-F5344CB8AC3E}">
        <p14:creationId xmlns:p14="http://schemas.microsoft.com/office/powerpoint/2010/main" val="3719588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659A-5A47-489E-920D-4A906D9F7496}"/>
              </a:ext>
            </a:extLst>
          </p:cNvPr>
          <p:cNvSpPr>
            <a:spLocks noGrp="1"/>
          </p:cNvSpPr>
          <p:nvPr>
            <p:ph type="title"/>
          </p:nvPr>
        </p:nvSpPr>
        <p:spPr>
          <a:xfrm>
            <a:off x="999276" y="259261"/>
            <a:ext cx="10515600" cy="1325563"/>
          </a:xfrm>
        </p:spPr>
        <p:txBody>
          <a:bodyPr>
            <a:normAutofit/>
          </a:bodyPr>
          <a:lstStyle/>
          <a:p>
            <a:pPr algn="ctr"/>
            <a:r>
              <a:rPr lang="en-CA" sz="5400" b="1" dirty="0">
                <a:solidFill>
                  <a:srgbClr val="FF0000"/>
                </a:solidFill>
              </a:rPr>
              <a:t>Social Media Policy</a:t>
            </a:r>
          </a:p>
        </p:txBody>
      </p:sp>
      <p:sp>
        <p:nvSpPr>
          <p:cNvPr id="3" name="Text Placeholder 2">
            <a:extLst>
              <a:ext uri="{FF2B5EF4-FFF2-40B4-BE49-F238E27FC236}">
                <a16:creationId xmlns:a16="http://schemas.microsoft.com/office/drawing/2014/main" id="{3848432D-6CE4-485D-95E3-FDC3C4DB4612}"/>
              </a:ext>
            </a:extLst>
          </p:cNvPr>
          <p:cNvSpPr>
            <a:spLocks noGrp="1"/>
          </p:cNvSpPr>
          <p:nvPr>
            <p:ph type="body" idx="1"/>
          </p:nvPr>
        </p:nvSpPr>
        <p:spPr>
          <a:xfrm>
            <a:off x="880638" y="1473714"/>
            <a:ext cx="10430724" cy="934280"/>
          </a:xfrm>
        </p:spPr>
        <p:txBody>
          <a:bodyPr>
            <a:normAutofit/>
          </a:bodyPr>
          <a:lstStyle/>
          <a:p>
            <a:pPr algn="ctr"/>
            <a:r>
              <a:rPr lang="en-CA" i="1" dirty="0"/>
              <a:t>What is acceptable behaviour under the Code of Conduct and Athlete Protection Policy also applies to social media use</a:t>
            </a:r>
          </a:p>
        </p:txBody>
      </p:sp>
      <p:sp>
        <p:nvSpPr>
          <p:cNvPr id="5" name="TextBox 4">
            <a:extLst>
              <a:ext uri="{FF2B5EF4-FFF2-40B4-BE49-F238E27FC236}">
                <a16:creationId xmlns:a16="http://schemas.microsoft.com/office/drawing/2014/main" id="{79F52E39-E387-4F11-A63E-B02D46B2C4E4}"/>
              </a:ext>
            </a:extLst>
          </p:cNvPr>
          <p:cNvSpPr txBox="1"/>
          <p:nvPr/>
        </p:nvSpPr>
        <p:spPr>
          <a:xfrm>
            <a:off x="551041" y="2614243"/>
            <a:ext cx="7305675" cy="1815882"/>
          </a:xfrm>
          <a:prstGeom prst="rect">
            <a:avLst/>
          </a:prstGeom>
          <a:noFill/>
          <a:ln>
            <a:solidFill>
              <a:schemeClr val="bg1"/>
            </a:solidFill>
          </a:ln>
        </p:spPr>
        <p:txBody>
          <a:bodyPr wrap="square" rtlCol="0">
            <a:spAutoFit/>
          </a:bodyPr>
          <a:lstStyle/>
          <a:p>
            <a:pPr marL="285750" indent="-285750">
              <a:buFont typeface="Arial" panose="020B0604020202020204" pitchFamily="34" charset="0"/>
              <a:buChar char="•"/>
            </a:pPr>
            <a:r>
              <a:rPr lang="en-CA" sz="2800" dirty="0"/>
              <a:t>Always keep others information private</a:t>
            </a:r>
          </a:p>
          <a:p>
            <a:pPr marL="285750" indent="-285750">
              <a:buFont typeface="Arial" panose="020B0604020202020204" pitchFamily="34" charset="0"/>
              <a:buChar char="•"/>
            </a:pPr>
            <a:r>
              <a:rPr lang="en-CA" sz="2800" dirty="0"/>
              <a:t>Individuals always have the right to ask rowing organizations to disengage with them on social media</a:t>
            </a:r>
          </a:p>
        </p:txBody>
      </p:sp>
      <p:cxnSp>
        <p:nvCxnSpPr>
          <p:cNvPr id="6" name="Straight Arrow Connector 5">
            <a:extLst>
              <a:ext uri="{FF2B5EF4-FFF2-40B4-BE49-F238E27FC236}">
                <a16:creationId xmlns:a16="http://schemas.microsoft.com/office/drawing/2014/main" id="{FD77031E-63A7-4FF2-937F-2C466F36791D}"/>
              </a:ext>
            </a:extLst>
          </p:cNvPr>
          <p:cNvCxnSpPr>
            <a:cxnSpLocks/>
          </p:cNvCxnSpPr>
          <p:nvPr/>
        </p:nvCxnSpPr>
        <p:spPr>
          <a:xfrm>
            <a:off x="2212581" y="5576025"/>
            <a:ext cx="2411771"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96DA0C1-75AD-4BB5-AF33-F21361FA7635}"/>
              </a:ext>
            </a:extLst>
          </p:cNvPr>
          <p:cNvSpPr txBox="1"/>
          <p:nvPr/>
        </p:nvSpPr>
        <p:spPr>
          <a:xfrm>
            <a:off x="5253318" y="4450007"/>
            <a:ext cx="6606571" cy="1938992"/>
          </a:xfrm>
          <a:prstGeom prst="rect">
            <a:avLst/>
          </a:prstGeom>
          <a:noFill/>
        </p:spPr>
        <p:txBody>
          <a:bodyPr wrap="square" rtlCol="0">
            <a:spAutoFit/>
          </a:bodyPr>
          <a:lstStyle/>
          <a:p>
            <a:r>
              <a:rPr lang="en-CA" sz="2400" b="1" i="1" dirty="0"/>
              <a:t>Remember</a:t>
            </a:r>
            <a:r>
              <a:rPr lang="en-CA" sz="2400" i="1" dirty="0"/>
              <a:t>:</a:t>
            </a:r>
          </a:p>
          <a:p>
            <a:pPr marL="285750" indent="-285750">
              <a:buFont typeface="Arial" panose="020B0604020202020204" pitchFamily="34" charset="0"/>
              <a:buChar char="•"/>
            </a:pPr>
            <a:r>
              <a:rPr lang="en-CA" sz="2400" dirty="0"/>
              <a:t>Anything you post could be seen by anyone.</a:t>
            </a:r>
          </a:p>
          <a:p>
            <a:pPr marL="285750" indent="-285750">
              <a:buFont typeface="Arial" panose="020B0604020202020204" pitchFamily="34" charset="0"/>
              <a:buChar char="•"/>
            </a:pPr>
            <a:r>
              <a:rPr lang="en-CA" sz="2400" dirty="0"/>
              <a:t>Deleting media afterwards does </a:t>
            </a:r>
            <a:r>
              <a:rPr lang="en-CA" sz="2400" b="1" dirty="0"/>
              <a:t>not</a:t>
            </a:r>
            <a:r>
              <a:rPr lang="en-CA" sz="2400" dirty="0"/>
              <a:t> remove the possibility of sanctions.</a:t>
            </a:r>
          </a:p>
          <a:p>
            <a:pPr marL="285750" indent="-285750">
              <a:buFont typeface="Arial" panose="020B0604020202020204" pitchFamily="34" charset="0"/>
              <a:buChar char="•"/>
            </a:pPr>
            <a:r>
              <a:rPr lang="en-CA" sz="2400" dirty="0"/>
              <a:t>What you post represents you and the sport.</a:t>
            </a:r>
          </a:p>
        </p:txBody>
      </p:sp>
    </p:spTree>
    <p:extLst>
      <p:ext uri="{BB962C8B-B14F-4D97-AF65-F5344CB8AC3E}">
        <p14:creationId xmlns:p14="http://schemas.microsoft.com/office/powerpoint/2010/main" val="4199655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358" y="110371"/>
            <a:ext cx="11035284" cy="1015663"/>
          </a:xfrm>
          <a:prstGeom prst="rect">
            <a:avLst/>
          </a:prstGeom>
        </p:spPr>
        <p:txBody>
          <a:bodyPr wrap="square">
            <a:spAutoFit/>
          </a:bodyPr>
          <a:lstStyle/>
          <a:p>
            <a:pPr algn="ctr">
              <a:spcAft>
                <a:spcPts val="0"/>
              </a:spcAft>
            </a:pPr>
            <a:r>
              <a:rPr lang="en-US" sz="6000" b="1" dirty="0">
                <a:solidFill>
                  <a:srgbClr val="FF0000"/>
                </a:solidFill>
                <a:latin typeface="+mj-lt"/>
                <a:ea typeface="Times New Roman" panose="02020603050405020304" pitchFamily="18" charset="0"/>
                <a:cs typeface="Times New Roman" panose="02020603050405020304" pitchFamily="18" charset="0"/>
              </a:rPr>
              <a:t>Athlete Protection Policy </a:t>
            </a:r>
            <a:endParaRPr lang="en-CA" sz="6000" b="1" dirty="0">
              <a:solidFill>
                <a:srgbClr val="FF0000"/>
              </a:solidFill>
              <a:latin typeface="+mj-lt"/>
              <a:ea typeface="Times New Roman" panose="02020603050405020304" pitchFamily="18" charset="0"/>
              <a:cs typeface="Times New Roman" panose="02020603050405020304" pitchFamily="18" charset="0"/>
            </a:endParaRPr>
          </a:p>
        </p:txBody>
      </p:sp>
      <p:sp>
        <p:nvSpPr>
          <p:cNvPr id="3" name="Rectangle 2"/>
          <p:cNvSpPr/>
          <p:nvPr/>
        </p:nvSpPr>
        <p:spPr>
          <a:xfrm>
            <a:off x="470916" y="1561219"/>
            <a:ext cx="11035284" cy="707886"/>
          </a:xfrm>
          <a:prstGeom prst="rect">
            <a:avLst/>
          </a:prstGeom>
        </p:spPr>
        <p:txBody>
          <a:bodyPr wrap="square">
            <a:spAutoFit/>
          </a:bodyPr>
          <a:lstStyle/>
          <a:p>
            <a:pPr>
              <a:spcAft>
                <a:spcPts val="0"/>
              </a:spcAft>
            </a:pPr>
            <a:r>
              <a:rPr lang="en-US" sz="2000" b="1" dirty="0">
                <a:latin typeface="Arial" panose="020B0604020202020204" pitchFamily="34" charset="0"/>
                <a:ea typeface="Times New Roman" panose="02020603050405020304" pitchFamily="18" charset="0"/>
                <a:cs typeface="Times New Roman" panose="02020603050405020304" pitchFamily="18" charset="0"/>
              </a:rPr>
              <a:t> </a:t>
            </a: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a:p>
            <a:pPr>
              <a:spcAft>
                <a:spcPts val="0"/>
              </a:spcAft>
            </a:pP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p:txBody>
      </p:sp>
      <p:sp>
        <p:nvSpPr>
          <p:cNvPr id="4" name="TextBox 3"/>
          <p:cNvSpPr txBox="1"/>
          <p:nvPr/>
        </p:nvSpPr>
        <p:spPr>
          <a:xfrm>
            <a:off x="999437" y="932654"/>
            <a:ext cx="10193126" cy="5478423"/>
          </a:xfrm>
          <a:prstGeom prst="rect">
            <a:avLst/>
          </a:prstGeom>
          <a:noFill/>
        </p:spPr>
        <p:txBody>
          <a:bodyPr wrap="square" rtlCol="0">
            <a:spAutoFit/>
          </a:bodyPr>
          <a:lstStyle/>
          <a:p>
            <a:pPr algn="ctr"/>
            <a:endParaRPr lang="en-CA" sz="1400" dirty="0"/>
          </a:p>
          <a:p>
            <a:pPr algn="ctr"/>
            <a:r>
              <a:rPr lang="en-CA" sz="2800" b="1" i="1" dirty="0"/>
              <a:t>Provides what is an acceptable safe sport environment and associated safe sport actions between coaches and athletes</a:t>
            </a:r>
          </a:p>
          <a:p>
            <a:endParaRPr lang="en-US" sz="1400" dirty="0"/>
          </a:p>
          <a:p>
            <a:endParaRPr lang="en-US" sz="1400" dirty="0"/>
          </a:p>
          <a:p>
            <a:r>
              <a:rPr lang="en-US" sz="2800" dirty="0"/>
              <a:t>The policy should be applied during:</a:t>
            </a:r>
          </a:p>
          <a:p>
            <a:pPr marL="1832400" indent="-285750">
              <a:buFont typeface="Arial" panose="020B0604020202020204" pitchFamily="34" charset="0"/>
              <a:buChar char="•"/>
            </a:pPr>
            <a:r>
              <a:rPr lang="en-US" sz="2800" dirty="0"/>
              <a:t>Practices and Events</a:t>
            </a:r>
          </a:p>
          <a:p>
            <a:pPr marL="1832400" indent="-285750">
              <a:buFont typeface="Arial" panose="020B0604020202020204" pitchFamily="34" charset="0"/>
              <a:buChar char="•"/>
            </a:pPr>
            <a:r>
              <a:rPr lang="en-US" sz="2800" dirty="0"/>
              <a:t>Communications</a:t>
            </a:r>
          </a:p>
          <a:p>
            <a:pPr marL="1832400" indent="-285750">
              <a:buFont typeface="Arial" panose="020B0604020202020204" pitchFamily="34" charset="0"/>
              <a:buChar char="•"/>
            </a:pPr>
            <a:r>
              <a:rPr lang="en-US" sz="2800" dirty="0"/>
              <a:t>Virtual Settings</a:t>
            </a:r>
          </a:p>
          <a:p>
            <a:pPr marL="1832400" indent="-285750">
              <a:buFont typeface="Arial" panose="020B0604020202020204" pitchFamily="34" charset="0"/>
              <a:buChar char="•"/>
            </a:pPr>
            <a:r>
              <a:rPr lang="en-US" sz="2800" dirty="0"/>
              <a:t>Travel</a:t>
            </a:r>
          </a:p>
          <a:p>
            <a:pPr marL="1832400" indent="-285750">
              <a:buFont typeface="Arial" panose="020B0604020202020204" pitchFamily="34" charset="0"/>
              <a:buChar char="•"/>
            </a:pPr>
            <a:r>
              <a:rPr lang="en-US" sz="2800" dirty="0"/>
              <a:t>Locker Room/Changing Area</a:t>
            </a:r>
          </a:p>
          <a:p>
            <a:pPr marL="1832400" indent="-285750">
              <a:buFont typeface="Arial" panose="020B0604020202020204" pitchFamily="34" charset="0"/>
              <a:buChar char="•"/>
            </a:pPr>
            <a:r>
              <a:rPr lang="en-US" sz="2800" dirty="0"/>
              <a:t>Photography/video</a:t>
            </a:r>
          </a:p>
          <a:p>
            <a:pPr marL="1832400" indent="-285750">
              <a:buFont typeface="Arial" panose="020B0604020202020204" pitchFamily="34" charset="0"/>
              <a:buChar char="•"/>
            </a:pPr>
            <a:r>
              <a:rPr lang="en-US" sz="2800" dirty="0"/>
              <a:t>Physical Contact</a:t>
            </a:r>
          </a:p>
          <a:p>
            <a:endParaRPr lang="en-US" sz="2800" dirty="0"/>
          </a:p>
        </p:txBody>
      </p:sp>
    </p:spTree>
    <p:extLst>
      <p:ext uri="{BB962C8B-B14F-4D97-AF65-F5344CB8AC3E}">
        <p14:creationId xmlns:p14="http://schemas.microsoft.com/office/powerpoint/2010/main" val="414079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875FAD-BA64-4493-82B0-94922615F078}"/>
              </a:ext>
            </a:extLst>
          </p:cNvPr>
          <p:cNvSpPr/>
          <p:nvPr/>
        </p:nvSpPr>
        <p:spPr>
          <a:xfrm>
            <a:off x="8753474" y="4472131"/>
            <a:ext cx="3219450" cy="2133311"/>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551" y="344964"/>
            <a:ext cx="8046037" cy="4670873"/>
          </a:xfrm>
          <a:prstGeom prst="rect">
            <a:avLst/>
          </a:prstGeom>
          <a:ln>
            <a:solidFill>
              <a:schemeClr val="tx1"/>
            </a:solidFill>
          </a:ln>
        </p:spPr>
      </p:pic>
      <p:sp>
        <p:nvSpPr>
          <p:cNvPr id="4" name="TextBox 3">
            <a:extLst>
              <a:ext uri="{FF2B5EF4-FFF2-40B4-BE49-F238E27FC236}">
                <a16:creationId xmlns:a16="http://schemas.microsoft.com/office/drawing/2014/main" id="{F83DA08E-29CA-4CE1-B82D-711A2957B74B}"/>
              </a:ext>
            </a:extLst>
          </p:cNvPr>
          <p:cNvSpPr txBox="1"/>
          <p:nvPr/>
        </p:nvSpPr>
        <p:spPr>
          <a:xfrm>
            <a:off x="8534588" y="5007755"/>
            <a:ext cx="3641217" cy="1200329"/>
          </a:xfrm>
          <a:prstGeom prst="rect">
            <a:avLst/>
          </a:prstGeom>
          <a:noFill/>
        </p:spPr>
        <p:txBody>
          <a:bodyPr wrap="square" rtlCol="0">
            <a:spAutoFit/>
          </a:bodyPr>
          <a:lstStyle/>
          <a:p>
            <a:pPr algn="ctr"/>
            <a:r>
              <a:rPr lang="en-CA" sz="2400" i="1" dirty="0">
                <a:solidFill>
                  <a:schemeClr val="bg1"/>
                </a:solidFill>
              </a:rPr>
              <a:t>A Person in Authority should </a:t>
            </a:r>
            <a:r>
              <a:rPr lang="en-CA" sz="2400" b="1" i="1" dirty="0">
                <a:solidFill>
                  <a:schemeClr val="bg1"/>
                </a:solidFill>
              </a:rPr>
              <a:t>never</a:t>
            </a:r>
            <a:r>
              <a:rPr lang="en-CA" sz="2400" i="1" dirty="0">
                <a:solidFill>
                  <a:schemeClr val="bg1"/>
                </a:solidFill>
              </a:rPr>
              <a:t> be alone </a:t>
            </a:r>
          </a:p>
          <a:p>
            <a:pPr algn="ctr"/>
            <a:r>
              <a:rPr lang="en-CA" sz="2400" i="1" dirty="0">
                <a:solidFill>
                  <a:schemeClr val="bg1"/>
                </a:solidFill>
              </a:rPr>
              <a:t>with an athlete</a:t>
            </a:r>
            <a:endParaRPr lang="en-US" sz="2400" i="1" dirty="0">
              <a:solidFill>
                <a:schemeClr val="bg1"/>
              </a:solidFill>
            </a:endParaRPr>
          </a:p>
        </p:txBody>
      </p:sp>
      <p:cxnSp>
        <p:nvCxnSpPr>
          <p:cNvPr id="6" name="Connector: Elbow 5">
            <a:extLst>
              <a:ext uri="{FF2B5EF4-FFF2-40B4-BE49-F238E27FC236}">
                <a16:creationId xmlns:a16="http://schemas.microsoft.com/office/drawing/2014/main" id="{08BB5B6F-977F-409F-9E4C-627501AF824E}"/>
              </a:ext>
            </a:extLst>
          </p:cNvPr>
          <p:cNvCxnSpPr>
            <a:cxnSpLocks/>
          </p:cNvCxnSpPr>
          <p:nvPr/>
        </p:nvCxnSpPr>
        <p:spPr>
          <a:xfrm>
            <a:off x="1445133" y="5153025"/>
            <a:ext cx="7105650" cy="771525"/>
          </a:xfrm>
          <a:prstGeom prst="bentConnector3">
            <a:avLst>
              <a:gd name="adj1" fmla="val -268"/>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3774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D3065-BB4E-4C48-9D1D-A0A94B3FC49E}"/>
              </a:ext>
            </a:extLst>
          </p:cNvPr>
          <p:cNvSpPr/>
          <p:nvPr/>
        </p:nvSpPr>
        <p:spPr>
          <a:xfrm>
            <a:off x="2879786" y="635924"/>
            <a:ext cx="8696227"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400" b="1" dirty="0">
                <a:ln/>
                <a:solidFill>
                  <a:srgbClr val="FF0000"/>
                </a:solidFill>
                <a:effectLst>
                  <a:outerShdw blurRad="38100" dist="38100" dir="2700000" algn="tl">
                    <a:srgbClr val="000000">
                      <a:alpha val="43137"/>
                    </a:srgbClr>
                  </a:outerShdw>
                </a:effectLst>
              </a:rPr>
              <a:t>How do we make Rule of Two work?</a:t>
            </a:r>
          </a:p>
        </p:txBody>
      </p:sp>
      <p:sp>
        <p:nvSpPr>
          <p:cNvPr id="5" name="TextBox 4">
            <a:extLst>
              <a:ext uri="{FF2B5EF4-FFF2-40B4-BE49-F238E27FC236}">
                <a16:creationId xmlns:a16="http://schemas.microsoft.com/office/drawing/2014/main" id="{6B524370-5954-ED4A-AA15-64A1C2A49E95}"/>
              </a:ext>
            </a:extLst>
          </p:cNvPr>
          <p:cNvSpPr txBox="1"/>
          <p:nvPr/>
        </p:nvSpPr>
        <p:spPr>
          <a:xfrm>
            <a:off x="520266" y="1435443"/>
            <a:ext cx="11224518" cy="1261884"/>
          </a:xfrm>
          <a:prstGeom prst="rect">
            <a:avLst/>
          </a:prstGeom>
          <a:noFill/>
        </p:spPr>
        <p:txBody>
          <a:bodyPr wrap="square" rtlCol="0">
            <a:spAutoFit/>
          </a:bodyPr>
          <a:lstStyle/>
          <a:p>
            <a:pPr algn="ctr"/>
            <a:r>
              <a:rPr lang="en-CA" sz="3600" b="1" dirty="0"/>
              <a:t>For example: Before &amp; After Practice</a:t>
            </a:r>
          </a:p>
          <a:p>
            <a:pPr algn="ctr"/>
            <a:endParaRPr lang="en-CA" sz="1200" dirty="0"/>
          </a:p>
          <a:p>
            <a:pPr marL="457200" indent="-457200">
              <a:buFont typeface="Arial" panose="020B0604020202020204" pitchFamily="34" charset="0"/>
              <a:buChar char="•"/>
            </a:pPr>
            <a:r>
              <a:rPr lang="en-CA" sz="2800" dirty="0"/>
              <a:t>Pickup and drop off should be timed with practice start and end times.</a:t>
            </a:r>
          </a:p>
        </p:txBody>
      </p:sp>
      <p:sp>
        <p:nvSpPr>
          <p:cNvPr id="7" name="Rectangle 6">
            <a:extLst>
              <a:ext uri="{FF2B5EF4-FFF2-40B4-BE49-F238E27FC236}">
                <a16:creationId xmlns:a16="http://schemas.microsoft.com/office/drawing/2014/main" id="{D19332BF-EB9A-A64B-8A7B-2FFB633D6CC4}"/>
              </a:ext>
            </a:extLst>
          </p:cNvPr>
          <p:cNvSpPr/>
          <p:nvPr/>
        </p:nvSpPr>
        <p:spPr>
          <a:xfrm>
            <a:off x="2879786" y="3293707"/>
            <a:ext cx="9079473" cy="70788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000" b="1" dirty="0">
                <a:ln/>
                <a:solidFill>
                  <a:srgbClr val="FF0000"/>
                </a:solidFill>
                <a:effectLst>
                  <a:outerShdw blurRad="38100" dist="38100" dir="2700000" algn="tl">
                    <a:srgbClr val="000000">
                      <a:alpha val="43137"/>
                    </a:srgbClr>
                  </a:outerShdw>
                </a:effectLst>
              </a:rPr>
              <a:t>What does Open &amp; Observable look like?</a:t>
            </a:r>
          </a:p>
        </p:txBody>
      </p:sp>
      <p:sp>
        <p:nvSpPr>
          <p:cNvPr id="8" name="TextBox 7">
            <a:extLst>
              <a:ext uri="{FF2B5EF4-FFF2-40B4-BE49-F238E27FC236}">
                <a16:creationId xmlns:a16="http://schemas.microsoft.com/office/drawing/2014/main" id="{A93FD8AA-C703-3844-8A96-BC7F03C62BA2}"/>
              </a:ext>
            </a:extLst>
          </p:cNvPr>
          <p:cNvSpPr txBox="1"/>
          <p:nvPr/>
        </p:nvSpPr>
        <p:spPr>
          <a:xfrm>
            <a:off x="520266" y="4031671"/>
            <a:ext cx="11224518" cy="1692771"/>
          </a:xfrm>
          <a:prstGeom prst="rect">
            <a:avLst/>
          </a:prstGeom>
          <a:noFill/>
        </p:spPr>
        <p:txBody>
          <a:bodyPr wrap="square" rtlCol="0">
            <a:spAutoFit/>
          </a:bodyPr>
          <a:lstStyle/>
          <a:p>
            <a:pPr algn="ctr"/>
            <a:r>
              <a:rPr lang="en-CA" sz="3600" b="1" dirty="0"/>
              <a:t>For example: Athlete meetings or 1 on 1 Coaching</a:t>
            </a:r>
          </a:p>
          <a:p>
            <a:pPr algn="ctr"/>
            <a:endParaRPr lang="en-CA" sz="1200" dirty="0"/>
          </a:p>
          <a:p>
            <a:pPr marL="457200" indent="-457200">
              <a:buFont typeface="Arial" panose="020B0604020202020204" pitchFamily="34" charset="0"/>
              <a:buChar char="•"/>
            </a:pPr>
            <a:r>
              <a:rPr lang="en-CA" sz="2800" dirty="0"/>
              <a:t>Outside, visible and within earshot distance of another coach, screened volunteer, parent, or adult.</a:t>
            </a:r>
          </a:p>
        </p:txBody>
      </p:sp>
      <p:cxnSp>
        <p:nvCxnSpPr>
          <p:cNvPr id="3" name="Straight Arrow Connector 2">
            <a:extLst>
              <a:ext uri="{FF2B5EF4-FFF2-40B4-BE49-F238E27FC236}">
                <a16:creationId xmlns:a16="http://schemas.microsoft.com/office/drawing/2014/main" id="{7E85116B-65F6-4887-9805-F547D32B947E}"/>
              </a:ext>
            </a:extLst>
          </p:cNvPr>
          <p:cNvCxnSpPr/>
          <p:nvPr/>
        </p:nvCxnSpPr>
        <p:spPr>
          <a:xfrm>
            <a:off x="679052" y="1020644"/>
            <a:ext cx="220073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3875776-D408-4E0A-8B8F-1FD6ECA0899B}"/>
              </a:ext>
            </a:extLst>
          </p:cNvPr>
          <p:cNvCxnSpPr/>
          <p:nvPr/>
        </p:nvCxnSpPr>
        <p:spPr>
          <a:xfrm>
            <a:off x="679052" y="3658965"/>
            <a:ext cx="220073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0531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53216" y="97710"/>
            <a:ext cx="5667467" cy="1015663"/>
          </a:xfrm>
          <a:prstGeom prst="rect">
            <a:avLst/>
          </a:prstGeom>
          <a:noFill/>
        </p:spPr>
        <p:txBody>
          <a:bodyPr wrap="square" rtlCol="0">
            <a:spAutoFit/>
          </a:bodyPr>
          <a:lstStyle/>
          <a:p>
            <a:pPr algn="ctr"/>
            <a:r>
              <a:rPr lang="en-CA" sz="6000" b="1" dirty="0">
                <a:solidFill>
                  <a:srgbClr val="FF0000"/>
                </a:solidFill>
                <a:latin typeface="+mj-lt"/>
              </a:rPr>
              <a:t>Screening Policy</a:t>
            </a:r>
          </a:p>
        </p:txBody>
      </p:sp>
      <p:sp>
        <p:nvSpPr>
          <p:cNvPr id="3" name="TextBox 2"/>
          <p:cNvSpPr txBox="1"/>
          <p:nvPr/>
        </p:nvSpPr>
        <p:spPr>
          <a:xfrm>
            <a:off x="622906" y="2624910"/>
            <a:ext cx="10946188" cy="2954655"/>
          </a:xfrm>
          <a:prstGeom prst="rect">
            <a:avLst/>
          </a:prstGeom>
          <a:noFill/>
        </p:spPr>
        <p:txBody>
          <a:bodyPr wrap="square" rtlCol="0">
            <a:spAutoFit/>
          </a:bodyPr>
          <a:lstStyle/>
          <a:p>
            <a:pPr algn="ctr"/>
            <a:endParaRPr lang="en-CA" dirty="0"/>
          </a:p>
          <a:p>
            <a:pPr marL="342900" lvl="0" indent="-342900">
              <a:buFont typeface="Arial" panose="020B0604020202020204" pitchFamily="34" charset="0"/>
              <a:buChar char="•"/>
            </a:pPr>
            <a:r>
              <a:rPr lang="en-CA" sz="2800" dirty="0"/>
              <a:t>Club leaders will complete some level of screening</a:t>
            </a:r>
          </a:p>
          <a:p>
            <a:pPr marL="342900" lvl="0" indent="-342900">
              <a:buFont typeface="Arial" panose="020B0604020202020204" pitchFamily="34" charset="0"/>
              <a:buChar char="•"/>
            </a:pPr>
            <a:r>
              <a:rPr lang="en-CA" sz="2800" dirty="0"/>
              <a:t>Screening is </a:t>
            </a:r>
            <a:r>
              <a:rPr lang="en-CA" sz="2800" b="1" dirty="0"/>
              <a:t>not</a:t>
            </a:r>
            <a:r>
              <a:rPr lang="en-CA" sz="2800" dirty="0"/>
              <a:t> limited to just criminal record checks!</a:t>
            </a:r>
          </a:p>
          <a:p>
            <a:pPr marL="800100" lvl="1" indent="-342900">
              <a:buFont typeface="Arial" panose="020B0604020202020204" pitchFamily="34" charset="0"/>
              <a:buChar char="•"/>
            </a:pPr>
            <a:r>
              <a:rPr lang="en-CA" sz="2800" dirty="0"/>
              <a:t>Resumes/applications, interviews, references, training, etc.</a:t>
            </a:r>
          </a:p>
          <a:p>
            <a:pPr marL="342900" indent="-342900">
              <a:buFont typeface="Arial" panose="020B0604020202020204" pitchFamily="34" charset="0"/>
              <a:buChar char="•"/>
            </a:pPr>
            <a:r>
              <a:rPr lang="en-CA" sz="2800" dirty="0"/>
              <a:t>Different screening requirements for individuals will depend on the risk associated with their role</a:t>
            </a:r>
          </a:p>
          <a:p>
            <a:pPr marL="800100" lvl="1" indent="-342900">
              <a:buFont typeface="Arial" panose="020B0604020202020204" pitchFamily="34" charset="0"/>
              <a:buChar char="•"/>
            </a:pPr>
            <a:r>
              <a:rPr lang="en-CA" sz="2800" dirty="0"/>
              <a:t>The screening matrix determines what is required</a:t>
            </a:r>
          </a:p>
        </p:txBody>
      </p:sp>
      <p:sp>
        <p:nvSpPr>
          <p:cNvPr id="4" name="TextBox 3">
            <a:extLst>
              <a:ext uri="{FF2B5EF4-FFF2-40B4-BE49-F238E27FC236}">
                <a16:creationId xmlns:a16="http://schemas.microsoft.com/office/drawing/2014/main" id="{2CB9030D-DD01-4577-90A4-429FD21C8386}"/>
              </a:ext>
            </a:extLst>
          </p:cNvPr>
          <p:cNvSpPr txBox="1"/>
          <p:nvPr/>
        </p:nvSpPr>
        <p:spPr>
          <a:xfrm>
            <a:off x="1219200" y="1278435"/>
            <a:ext cx="9753600" cy="954107"/>
          </a:xfrm>
          <a:prstGeom prst="rect">
            <a:avLst/>
          </a:prstGeom>
          <a:noFill/>
        </p:spPr>
        <p:txBody>
          <a:bodyPr wrap="square" rtlCol="0">
            <a:spAutoFit/>
          </a:bodyPr>
          <a:lstStyle/>
          <a:p>
            <a:pPr algn="ctr"/>
            <a:r>
              <a:rPr lang="en-CA" sz="2800" b="1" i="1" dirty="0"/>
              <a:t>Outlines the expectations around Clubs or Special Associations to screen personnel and volunteers</a:t>
            </a:r>
          </a:p>
        </p:txBody>
      </p:sp>
    </p:spTree>
    <p:extLst>
      <p:ext uri="{BB962C8B-B14F-4D97-AF65-F5344CB8AC3E}">
        <p14:creationId xmlns:p14="http://schemas.microsoft.com/office/powerpoint/2010/main" val="3230507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839" y="121460"/>
            <a:ext cx="11780322" cy="1015663"/>
          </a:xfrm>
          <a:prstGeom prst="rect">
            <a:avLst/>
          </a:prstGeom>
          <a:noFill/>
        </p:spPr>
        <p:txBody>
          <a:bodyPr wrap="square" rtlCol="0">
            <a:spAutoFit/>
          </a:bodyPr>
          <a:lstStyle/>
          <a:p>
            <a:pPr algn="ctr"/>
            <a:r>
              <a:rPr lang="en-CA" sz="6000" b="1" dirty="0">
                <a:solidFill>
                  <a:srgbClr val="FF0000"/>
                </a:solidFill>
                <a:latin typeface="+mj-lt"/>
              </a:rPr>
              <a:t>Harassment, Discipline &amp; Complaints</a:t>
            </a:r>
          </a:p>
        </p:txBody>
      </p:sp>
      <p:sp>
        <p:nvSpPr>
          <p:cNvPr id="3" name="TextBox 2"/>
          <p:cNvSpPr txBox="1"/>
          <p:nvPr/>
        </p:nvSpPr>
        <p:spPr>
          <a:xfrm>
            <a:off x="6856586" y="2462480"/>
            <a:ext cx="4470131" cy="3477875"/>
          </a:xfrm>
          <a:prstGeom prst="rect">
            <a:avLst/>
          </a:prstGeom>
          <a:noFill/>
          <a:ln>
            <a:solidFill>
              <a:schemeClr val="tx1"/>
            </a:solidFill>
          </a:ln>
        </p:spPr>
        <p:txBody>
          <a:bodyPr wrap="square" rtlCol="0">
            <a:spAutoFit/>
          </a:bodyPr>
          <a:lstStyle/>
          <a:p>
            <a:pPr marL="457200" lvl="0" indent="-457200">
              <a:buFont typeface="Arial" panose="020B0604020202020204" pitchFamily="34" charset="0"/>
              <a:buChar char="•"/>
            </a:pPr>
            <a:r>
              <a:rPr lang="en-CA" sz="2000" dirty="0"/>
              <a:t>Minor issues dealt at level they occur (Complaint Resolution Officer)</a:t>
            </a:r>
          </a:p>
          <a:p>
            <a:pPr lvl="0"/>
            <a:endParaRPr lang="en-CA" sz="2000" dirty="0"/>
          </a:p>
          <a:p>
            <a:pPr lvl="0"/>
            <a:r>
              <a:rPr lang="en-CA" sz="2000" dirty="0">
                <a:solidFill>
                  <a:srgbClr val="FF0000"/>
                </a:solidFill>
              </a:rPr>
              <a:t>NEW</a:t>
            </a:r>
          </a:p>
          <a:p>
            <a:pPr marL="457200" lvl="0" indent="-457200">
              <a:buFont typeface="Arial" panose="020B0604020202020204" pitchFamily="34" charset="0"/>
              <a:buChar char="•"/>
            </a:pPr>
            <a:r>
              <a:rPr lang="en-CA" sz="2000" dirty="0"/>
              <a:t>Appeals of minor issues (after a request for reconsideration process) go up to Independent Third Party (ITP) for support</a:t>
            </a:r>
          </a:p>
          <a:p>
            <a:pPr marL="457200" lvl="0" indent="-457200">
              <a:buFont typeface="Arial" panose="020B0604020202020204" pitchFamily="34" charset="0"/>
              <a:buChar char="•"/>
            </a:pPr>
            <a:r>
              <a:rPr lang="en-CA" sz="2000" dirty="0"/>
              <a:t>More serious issues get triaged to the provincial/national sport organization (NSO/PSO) for support</a:t>
            </a:r>
          </a:p>
        </p:txBody>
      </p:sp>
      <p:graphicFrame>
        <p:nvGraphicFramePr>
          <p:cNvPr id="4" name="Diagram 3">
            <a:extLst>
              <a:ext uri="{FF2B5EF4-FFF2-40B4-BE49-F238E27FC236}">
                <a16:creationId xmlns:a16="http://schemas.microsoft.com/office/drawing/2014/main" id="{11CCFAD9-8C7D-384D-94D8-484760F8C848}"/>
              </a:ext>
            </a:extLst>
          </p:cNvPr>
          <p:cNvGraphicFramePr/>
          <p:nvPr>
            <p:extLst>
              <p:ext uri="{D42A27DB-BD31-4B8C-83A1-F6EECF244321}">
                <p14:modId xmlns:p14="http://schemas.microsoft.com/office/powerpoint/2010/main" val="322484012"/>
              </p:ext>
            </p:extLst>
          </p:nvPr>
        </p:nvGraphicFramePr>
        <p:xfrm>
          <a:off x="205839" y="2124075"/>
          <a:ext cx="5767450" cy="39085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rved Up Arrow 4">
            <a:extLst>
              <a:ext uri="{FF2B5EF4-FFF2-40B4-BE49-F238E27FC236}">
                <a16:creationId xmlns:a16="http://schemas.microsoft.com/office/drawing/2014/main" id="{4C3CD7A3-FF0B-1246-A8C4-EF3E47B1282A}"/>
              </a:ext>
            </a:extLst>
          </p:cNvPr>
          <p:cNvSpPr/>
          <p:nvPr/>
        </p:nvSpPr>
        <p:spPr>
          <a:xfrm rot="16200000">
            <a:off x="5014167" y="4144979"/>
            <a:ext cx="957945" cy="824725"/>
          </a:xfrm>
          <a:prstGeom prst="curvedUpArrow">
            <a:avLst/>
          </a:prstGeom>
          <a:solidFill>
            <a:srgbClr val="FF020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Curved Up Arrow 5">
            <a:extLst>
              <a:ext uri="{FF2B5EF4-FFF2-40B4-BE49-F238E27FC236}">
                <a16:creationId xmlns:a16="http://schemas.microsoft.com/office/drawing/2014/main" id="{08D08EED-3C79-FF4C-ADA0-FD2531615988}"/>
              </a:ext>
            </a:extLst>
          </p:cNvPr>
          <p:cNvSpPr/>
          <p:nvPr/>
        </p:nvSpPr>
        <p:spPr>
          <a:xfrm rot="16200000">
            <a:off x="5087904" y="3076043"/>
            <a:ext cx="816134" cy="819061"/>
          </a:xfrm>
          <a:prstGeom prst="curvedUpArrow">
            <a:avLst/>
          </a:prstGeom>
          <a:solidFill>
            <a:srgbClr val="FF020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TextBox 7">
            <a:extLst>
              <a:ext uri="{FF2B5EF4-FFF2-40B4-BE49-F238E27FC236}">
                <a16:creationId xmlns:a16="http://schemas.microsoft.com/office/drawing/2014/main" id="{C4A5D6B2-E0BA-46B5-8825-0B40D390918B}"/>
              </a:ext>
            </a:extLst>
          </p:cNvPr>
          <p:cNvSpPr txBox="1"/>
          <p:nvPr/>
        </p:nvSpPr>
        <p:spPr>
          <a:xfrm>
            <a:off x="990599" y="1137123"/>
            <a:ext cx="10239375" cy="461665"/>
          </a:xfrm>
          <a:prstGeom prst="rect">
            <a:avLst/>
          </a:prstGeom>
          <a:noFill/>
        </p:spPr>
        <p:txBody>
          <a:bodyPr wrap="square" rtlCol="0">
            <a:spAutoFit/>
          </a:bodyPr>
          <a:lstStyle/>
          <a:p>
            <a:pPr algn="ctr"/>
            <a:r>
              <a:rPr lang="en-CA" sz="2400" b="1" i="1" dirty="0"/>
              <a:t>The main policy to deal with breaches of preventative policies</a:t>
            </a:r>
          </a:p>
        </p:txBody>
      </p:sp>
    </p:spTree>
    <p:extLst>
      <p:ext uri="{BB962C8B-B14F-4D97-AF65-F5344CB8AC3E}">
        <p14:creationId xmlns:p14="http://schemas.microsoft.com/office/powerpoint/2010/main" val="728339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0B0AE5-77DB-468D-A0DA-06EA3EADD09B}"/>
              </a:ext>
            </a:extLst>
          </p:cNvPr>
          <p:cNvSpPr txBox="1"/>
          <p:nvPr/>
        </p:nvSpPr>
        <p:spPr>
          <a:xfrm>
            <a:off x="5920727" y="1520785"/>
            <a:ext cx="5810491" cy="3816429"/>
          </a:xfrm>
          <a:prstGeom prst="rect">
            <a:avLst/>
          </a:prstGeom>
          <a:noFill/>
        </p:spPr>
        <p:txBody>
          <a:bodyPr wrap="square" rtlCol="0">
            <a:spAutoFit/>
          </a:bodyPr>
          <a:lstStyle/>
          <a:p>
            <a:pPr marL="285750" indent="-285750">
              <a:buFont typeface="Arial" panose="020B0604020202020204" pitchFamily="34" charset="0"/>
              <a:buChar char="•"/>
            </a:pPr>
            <a:r>
              <a:rPr lang="en-CA" sz="2800" dirty="0"/>
              <a:t>Individuals have fourteen (14) days to report a complaint in writing to the ITP</a:t>
            </a:r>
          </a:p>
          <a:p>
            <a:pPr marL="285750" indent="-285750">
              <a:buFont typeface="Arial" panose="020B0604020202020204" pitchFamily="34" charset="0"/>
              <a:buChar char="•"/>
            </a:pPr>
            <a:r>
              <a:rPr lang="en-CA" sz="2800" dirty="0"/>
              <a:t>ITP triages the complaint, and determines who will manage it</a:t>
            </a:r>
          </a:p>
          <a:p>
            <a:pPr marL="285750" indent="-285750">
              <a:buFont typeface="Arial" panose="020B0604020202020204" pitchFamily="34" charset="0"/>
              <a:buChar char="•"/>
            </a:pPr>
            <a:r>
              <a:rPr lang="en-CA" sz="2800" dirty="0"/>
              <a:t>Your club’s CRO will walk you through the process of resolving the complaint </a:t>
            </a:r>
          </a:p>
          <a:p>
            <a:pPr marL="285750" indent="-285750">
              <a:buFont typeface="Arial" panose="020B0604020202020204" pitchFamily="34" charset="0"/>
              <a:buChar char="•"/>
            </a:pPr>
            <a:endParaRPr lang="en-CA" dirty="0"/>
          </a:p>
        </p:txBody>
      </p:sp>
      <p:pic>
        <p:nvPicPr>
          <p:cNvPr id="5" name="Picture 4">
            <a:extLst>
              <a:ext uri="{FF2B5EF4-FFF2-40B4-BE49-F238E27FC236}">
                <a16:creationId xmlns:a16="http://schemas.microsoft.com/office/drawing/2014/main" id="{F7BC64CF-5794-2748-8D8A-362E194DC4A1}"/>
              </a:ext>
            </a:extLst>
          </p:cNvPr>
          <p:cNvPicPr>
            <a:picLocks noChangeAspect="1"/>
          </p:cNvPicPr>
          <p:nvPr/>
        </p:nvPicPr>
        <p:blipFill>
          <a:blip r:embed="rId3"/>
          <a:stretch>
            <a:fillRect/>
          </a:stretch>
        </p:blipFill>
        <p:spPr>
          <a:xfrm>
            <a:off x="460782" y="146649"/>
            <a:ext cx="5072724" cy="6564702"/>
          </a:xfrm>
          <a:prstGeom prst="rect">
            <a:avLst/>
          </a:prstGeom>
          <a:ln>
            <a:solidFill>
              <a:schemeClr val="tx1"/>
            </a:solidFill>
          </a:ln>
        </p:spPr>
      </p:pic>
    </p:spTree>
    <p:extLst>
      <p:ext uri="{BB962C8B-B14F-4D97-AF65-F5344CB8AC3E}">
        <p14:creationId xmlns:p14="http://schemas.microsoft.com/office/powerpoint/2010/main" val="2857869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839" y="121460"/>
            <a:ext cx="11780322" cy="1015663"/>
          </a:xfrm>
          <a:prstGeom prst="rect">
            <a:avLst/>
          </a:prstGeom>
          <a:noFill/>
        </p:spPr>
        <p:txBody>
          <a:bodyPr wrap="square" rtlCol="0">
            <a:spAutoFit/>
          </a:bodyPr>
          <a:lstStyle/>
          <a:p>
            <a:pPr algn="ctr"/>
            <a:r>
              <a:rPr lang="en-CA" sz="6000" b="1" dirty="0">
                <a:solidFill>
                  <a:srgbClr val="FF0000"/>
                </a:solidFill>
                <a:latin typeface="+mj-lt"/>
              </a:rPr>
              <a:t>Appeal Policy</a:t>
            </a:r>
          </a:p>
        </p:txBody>
      </p:sp>
      <p:sp>
        <p:nvSpPr>
          <p:cNvPr id="8" name="TextBox 7">
            <a:extLst>
              <a:ext uri="{FF2B5EF4-FFF2-40B4-BE49-F238E27FC236}">
                <a16:creationId xmlns:a16="http://schemas.microsoft.com/office/drawing/2014/main" id="{C4A5D6B2-E0BA-46B5-8825-0B40D390918B}"/>
              </a:ext>
            </a:extLst>
          </p:cNvPr>
          <p:cNvSpPr txBox="1"/>
          <p:nvPr/>
        </p:nvSpPr>
        <p:spPr>
          <a:xfrm>
            <a:off x="976312" y="1137123"/>
            <a:ext cx="10239375" cy="461665"/>
          </a:xfrm>
          <a:prstGeom prst="rect">
            <a:avLst/>
          </a:prstGeom>
          <a:noFill/>
        </p:spPr>
        <p:txBody>
          <a:bodyPr wrap="square" rtlCol="0">
            <a:spAutoFit/>
          </a:bodyPr>
          <a:lstStyle/>
          <a:p>
            <a:pPr algn="ctr"/>
            <a:r>
              <a:rPr lang="en-CA" sz="2400" b="1" i="1" dirty="0"/>
              <a:t>The process to appeal decisions related to policies.</a:t>
            </a:r>
          </a:p>
        </p:txBody>
      </p:sp>
      <p:sp>
        <p:nvSpPr>
          <p:cNvPr id="7" name="TextBox 6">
            <a:extLst>
              <a:ext uri="{FF2B5EF4-FFF2-40B4-BE49-F238E27FC236}">
                <a16:creationId xmlns:a16="http://schemas.microsoft.com/office/drawing/2014/main" id="{2DBAA8A5-F57B-40A7-BAD0-04A05BEA724F}"/>
              </a:ext>
            </a:extLst>
          </p:cNvPr>
          <p:cNvSpPr txBox="1"/>
          <p:nvPr/>
        </p:nvSpPr>
        <p:spPr>
          <a:xfrm>
            <a:off x="1066934" y="1857829"/>
            <a:ext cx="10086704" cy="4031873"/>
          </a:xfrm>
          <a:prstGeom prst="rect">
            <a:avLst/>
          </a:prstGeom>
          <a:noFill/>
        </p:spPr>
        <p:txBody>
          <a:bodyPr wrap="square" rtlCol="0">
            <a:spAutoFit/>
          </a:bodyPr>
          <a:lstStyle/>
          <a:p>
            <a:pPr marL="285750" indent="-285750">
              <a:buFont typeface="Arial" panose="020B0604020202020204" pitchFamily="34" charset="0"/>
              <a:buChar char="•"/>
            </a:pPr>
            <a:r>
              <a:rPr lang="en-CA" sz="3200" dirty="0"/>
              <a:t>Provides individuals with a fair, affordable, and expedient appeal process for those who have been affected by a decision taken by your club that concerns:</a:t>
            </a:r>
          </a:p>
          <a:p>
            <a:pPr marL="742950" lvl="1" indent="-285750">
              <a:buFont typeface="Arial" panose="020B0604020202020204" pitchFamily="34" charset="0"/>
              <a:buChar char="•"/>
            </a:pPr>
            <a:r>
              <a:rPr lang="en-CA" sz="3200" dirty="0"/>
              <a:t>A conflict of interest</a:t>
            </a:r>
          </a:p>
          <a:p>
            <a:pPr marL="742950" lvl="1" indent="-285750">
              <a:buFont typeface="Arial" panose="020B0604020202020204" pitchFamily="34" charset="0"/>
              <a:buChar char="•"/>
            </a:pPr>
            <a:r>
              <a:rPr lang="en-CA" sz="3200" dirty="0"/>
              <a:t>Disciplinary decisions made pursuant to your club’s or (when applicable) Row Ontario’s relevant and applicable policies</a:t>
            </a:r>
          </a:p>
          <a:p>
            <a:pPr marL="742950" lvl="1" indent="-285750">
              <a:buFont typeface="Arial" panose="020B0604020202020204" pitchFamily="34" charset="0"/>
              <a:buChar char="•"/>
            </a:pPr>
            <a:r>
              <a:rPr lang="en-CA" sz="3200" dirty="0"/>
              <a:t>Membership</a:t>
            </a:r>
          </a:p>
        </p:txBody>
      </p:sp>
    </p:spTree>
    <p:extLst>
      <p:ext uri="{BB962C8B-B14F-4D97-AF65-F5344CB8AC3E}">
        <p14:creationId xmlns:p14="http://schemas.microsoft.com/office/powerpoint/2010/main" val="1088614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839" y="659379"/>
            <a:ext cx="11780322" cy="1015663"/>
          </a:xfrm>
          <a:prstGeom prst="rect">
            <a:avLst/>
          </a:prstGeom>
          <a:noFill/>
        </p:spPr>
        <p:txBody>
          <a:bodyPr wrap="square" rtlCol="0">
            <a:spAutoFit/>
          </a:bodyPr>
          <a:lstStyle/>
          <a:p>
            <a:pPr algn="ctr"/>
            <a:r>
              <a:rPr lang="en-CA" sz="6000" b="1" dirty="0">
                <a:solidFill>
                  <a:srgbClr val="FF0000"/>
                </a:solidFill>
                <a:latin typeface="+mj-lt"/>
              </a:rPr>
              <a:t>Questions?</a:t>
            </a:r>
          </a:p>
        </p:txBody>
      </p:sp>
      <p:sp>
        <p:nvSpPr>
          <p:cNvPr id="8" name="TextBox 7">
            <a:extLst>
              <a:ext uri="{FF2B5EF4-FFF2-40B4-BE49-F238E27FC236}">
                <a16:creationId xmlns:a16="http://schemas.microsoft.com/office/drawing/2014/main" id="{C4A5D6B2-E0BA-46B5-8825-0B40D390918B}"/>
              </a:ext>
            </a:extLst>
          </p:cNvPr>
          <p:cNvSpPr txBox="1"/>
          <p:nvPr/>
        </p:nvSpPr>
        <p:spPr>
          <a:xfrm>
            <a:off x="1088074" y="3045955"/>
            <a:ext cx="10239375" cy="2308324"/>
          </a:xfrm>
          <a:prstGeom prst="rect">
            <a:avLst/>
          </a:prstGeom>
          <a:solidFill>
            <a:srgbClr val="FF0000"/>
          </a:solidFill>
        </p:spPr>
        <p:txBody>
          <a:bodyPr wrap="square" rtlCol="0">
            <a:spAutoFit/>
          </a:bodyPr>
          <a:lstStyle/>
          <a:p>
            <a:pPr algn="ctr"/>
            <a:r>
              <a:rPr lang="en-CA" sz="3600" b="1" i="1" dirty="0"/>
              <a:t>Everyone has a role to play in making our club </a:t>
            </a:r>
          </a:p>
          <a:p>
            <a:pPr algn="ctr"/>
            <a:r>
              <a:rPr lang="en-CA" sz="3600" b="1" i="1" dirty="0"/>
              <a:t>a Safe Sport environment. </a:t>
            </a:r>
          </a:p>
          <a:p>
            <a:pPr algn="ctr"/>
            <a:endParaRPr lang="en-CA" sz="3600" b="1" i="1" dirty="0"/>
          </a:p>
          <a:p>
            <a:pPr algn="ctr"/>
            <a:r>
              <a:rPr lang="en-CA" sz="3600" b="1" i="1" dirty="0"/>
              <a:t>Thank you for your attention and commitment!</a:t>
            </a:r>
          </a:p>
        </p:txBody>
      </p:sp>
    </p:spTree>
    <p:extLst>
      <p:ext uri="{BB962C8B-B14F-4D97-AF65-F5344CB8AC3E}">
        <p14:creationId xmlns:p14="http://schemas.microsoft.com/office/powerpoint/2010/main" val="4229733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33928137D19994C9B02EE6EDE198ABD" ma:contentTypeVersion="10" ma:contentTypeDescription="Create a new document." ma:contentTypeScope="" ma:versionID="e8e3b3916d1bcfd12ef53733500c99ea">
  <xsd:schema xmlns:xsd="http://www.w3.org/2001/XMLSchema" xmlns:xs="http://www.w3.org/2001/XMLSchema" xmlns:p="http://schemas.microsoft.com/office/2006/metadata/properties" xmlns:ns2="331de3fa-963f-47d1-8661-dc01615cbd22" targetNamespace="http://schemas.microsoft.com/office/2006/metadata/properties" ma:root="true" ma:fieldsID="6fa1043c9c27cd270a3fa2172fc18852" ns2:_="">
    <xsd:import namespace="331de3fa-963f-47d1-8661-dc01615cbd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1de3fa-963f-47d1-8661-dc01615cbd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F0183C7-F527-4CC7-9EB5-983D5C974EDA}">
  <ds:schemaRefs>
    <ds:schemaRef ds:uri="http://schemas.microsoft.com/sharepoint/v3/contenttype/forms"/>
  </ds:schemaRefs>
</ds:datastoreItem>
</file>

<file path=customXml/itemProps2.xml><?xml version="1.0" encoding="utf-8"?>
<ds:datastoreItem xmlns:ds="http://schemas.openxmlformats.org/officeDocument/2006/customXml" ds:itemID="{4594BDE6-D368-4822-BD8E-553A8A3C2D61}">
  <ds:schemaRefs>
    <ds:schemaRef ds:uri="331de3fa-963f-47d1-8661-dc01615cbd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76033BD-BD3A-45F3-8611-584E4C7CE4B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6615</TotalTime>
  <Words>1040</Words>
  <Application>Microsoft Macintosh PowerPoint</Application>
  <PresentationFormat>Widescreen</PresentationFormat>
  <Paragraphs>133</Paragraphs>
  <Slides>15</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Garamond</vt:lpstr>
      <vt:lpstr>Wingdings</vt:lpstr>
      <vt:lpstr>Office Theme</vt:lpstr>
      <vt:lpstr>Safe Sport  </vt:lpstr>
      <vt:lpstr>WHAT IS SAFE SPORT?</vt:lpstr>
      <vt:lpstr>PowerPoint Presentation</vt:lpstr>
      <vt:lpstr>PowerPoint Presentation</vt:lpstr>
      <vt:lpstr>PowerPoint Presentation</vt:lpstr>
      <vt:lpstr>PowerPoint Presentation</vt:lpstr>
      <vt:lpstr>Social Media Policy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ROW ONTARIO</dc:title>
  <dc:creator>Lisa Roddie</dc:creator>
  <cp:lastModifiedBy>Lisa Roddie</cp:lastModifiedBy>
  <cp:revision>33</cp:revision>
  <cp:lastPrinted>2022-01-31T12:43:07Z</cp:lastPrinted>
  <dcterms:created xsi:type="dcterms:W3CDTF">2022-01-24T19:00:51Z</dcterms:created>
  <dcterms:modified xsi:type="dcterms:W3CDTF">2022-04-01T21:50:02Z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0x010100933928137D19994C9B02EE6EDE198ABD</vt:lpwstr>
  </property>
</Properties>
</file>