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4" r:id="rId2"/>
    <p:sldId id="257" r:id="rId3"/>
    <p:sldId id="265" r:id="rId4"/>
    <p:sldId id="266" r:id="rId5"/>
    <p:sldId id="267" r:id="rId6"/>
    <p:sldId id="268" r:id="rId7"/>
    <p:sldId id="269" r:id="rId8"/>
    <p:sldId id="270" r:id="rId9"/>
    <p:sldId id="271" r:id="rId10"/>
    <p:sldId id="272" r:id="rId11"/>
    <p:sldId id="260" r:id="rId12"/>
    <p:sldId id="273" r:id="rId13"/>
    <p:sldId id="274" r:id="rId14"/>
    <p:sldId id="275" r:id="rId15"/>
    <p:sldId id="261" r:id="rId16"/>
    <p:sldId id="295" r:id="rId17"/>
    <p:sldId id="263" r:id="rId18"/>
    <p:sldId id="297" r:id="rId19"/>
    <p:sldId id="282" r:id="rId20"/>
    <p:sldId id="283" r:id="rId21"/>
    <p:sldId id="284" r:id="rId22"/>
    <p:sldId id="264" r:id="rId23"/>
    <p:sldId id="285" r:id="rId24"/>
    <p:sldId id="288" r:id="rId25"/>
    <p:sldId id="258" r:id="rId26"/>
    <p:sldId id="259" r:id="rId27"/>
    <p:sldId id="289" r:id="rId28"/>
    <p:sldId id="290" r:id="rId29"/>
    <p:sldId id="291" r:id="rId30"/>
    <p:sldId id="29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536" y="76"/>
      </p:cViewPr>
      <p:guideLst/>
    </p:cSldViewPr>
  </p:slideViewPr>
  <p:notesTextViewPr>
    <p:cViewPr>
      <p:scale>
        <a:sx n="1" d="1"/>
        <a:sy n="1" d="1"/>
      </p:scale>
      <p:origin x="0" y="0"/>
    </p:cViewPr>
  </p:notesTextViewPr>
  <p:sorterViewPr>
    <p:cViewPr>
      <p:scale>
        <a:sx n="100" d="100"/>
        <a:sy n="100" d="100"/>
      </p:scale>
      <p:origin x="0" y="-107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C1E01F3-D14A-4586-9C77-F1CCA6A4D057}" type="datetimeFigureOut">
              <a:rPr lang="en-CA" smtClean="0"/>
              <a:t>2019-03-18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218281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1E01F3-D14A-4586-9C77-F1CCA6A4D057}" type="datetimeFigureOut">
              <a:rPr lang="en-CA" smtClean="0"/>
              <a:t>2019-03-18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21566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1E01F3-D14A-4586-9C77-F1CCA6A4D057}" type="datetimeFigureOut">
              <a:rPr lang="en-CA" smtClean="0"/>
              <a:t>2019-03-18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212781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C1E01F3-D14A-4586-9C77-F1CCA6A4D057}" type="datetimeFigureOut">
              <a:rPr lang="en-CA" smtClean="0"/>
              <a:t>2019-03-18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530449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C1E01F3-D14A-4586-9C77-F1CCA6A4D057}" type="datetimeFigureOut">
              <a:rPr lang="en-CA" smtClean="0"/>
              <a:t>2019-03-18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254713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C1E01F3-D14A-4586-9C77-F1CCA6A4D057}" type="datetimeFigureOut">
              <a:rPr lang="en-CA" smtClean="0"/>
              <a:t>2019-03-18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899586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1E01F3-D14A-4586-9C77-F1CCA6A4D057}" type="datetimeFigureOut">
              <a:rPr lang="en-CA" smtClean="0"/>
              <a:t>2019-03-18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1696094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1E01F3-D14A-4586-9C77-F1CCA6A4D057}" type="datetimeFigureOut">
              <a:rPr lang="en-CA" smtClean="0"/>
              <a:t>2019-03-18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05342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1E01F3-D14A-4586-9C77-F1CCA6A4D057}" type="datetimeFigureOut">
              <a:rPr lang="en-CA" smtClean="0"/>
              <a:t>2019-03-18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194955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1E01F3-D14A-4586-9C77-F1CCA6A4D057}" type="datetimeFigureOut">
              <a:rPr lang="en-CA" smtClean="0"/>
              <a:t>2019-03-18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2892234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1E01F3-D14A-4586-9C77-F1CCA6A4D057}" type="datetimeFigureOut">
              <a:rPr lang="en-CA" smtClean="0"/>
              <a:t>2019-03-18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011751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689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1E01F3-D14A-4586-9C77-F1CCA6A4D057}" type="datetimeFigureOut">
              <a:rPr lang="en-CA" smtClean="0"/>
              <a:t>2019-03-18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FBD73A-6CBA-48FE-B7DD-D5D6D0B31795}" type="slidenum">
              <a:rPr lang="en-CA" smtClean="0"/>
              <a:t>‹#›</a:t>
            </a:fld>
            <a:endParaRPr lang="en-CA"/>
          </a:p>
        </p:txBody>
      </p:sp>
    </p:spTree>
    <p:extLst>
      <p:ext uri="{BB962C8B-B14F-4D97-AF65-F5344CB8AC3E}">
        <p14:creationId xmlns:p14="http://schemas.microsoft.com/office/powerpoint/2010/main" val="1844122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www.sirc.ca/concussion" TargetMode="External"/><Relationship Id="rId2" Type="http://schemas.openxmlformats.org/officeDocument/2006/relationships/hyperlink" Target="http://www.parachutecanada.org/concussion" TargetMode="Externa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hyperlink" Target="Canadian%20Coaching%20Association%20Making%20Headway" TargetMode="External"/><Relationship Id="rId4" Type="http://schemas.openxmlformats.org/officeDocument/2006/relationships/hyperlink" Target="http://www.cattonline.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www.parachutecanada.org/concussion/whattodo"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9ED8C3EB-5FFD-4D42-B8A2-0C5BB39AFDAC}"/>
              </a:ext>
            </a:extLst>
          </p:cNvPr>
          <p:cNvSpPr>
            <a:spLocks noGrp="1"/>
          </p:cNvSpPr>
          <p:nvPr>
            <p:ph type="ctrTitle"/>
          </p:nvPr>
        </p:nvSpPr>
        <p:spPr>
          <a:xfrm>
            <a:off x="2947028" y="2693578"/>
            <a:ext cx="6932676" cy="1189224"/>
          </a:xfrm>
        </p:spPr>
        <p:txBody>
          <a:bodyPr wrap="square">
            <a:normAutofit fontScale="90000"/>
          </a:bodyPr>
          <a:lstStyle/>
          <a:p>
            <a:pPr>
              <a:spcBef>
                <a:spcPts val="0"/>
              </a:spcBef>
            </a:pPr>
            <a:r>
              <a:rPr lang="en-US" sz="7200" b="1" dirty="0" smtClean="0">
                <a:latin typeface="Arial"/>
                <a:cs typeface="Arial"/>
              </a:rPr>
              <a:t>CONCUSSIONS</a:t>
            </a:r>
            <a:endParaRPr lang="en-US" sz="7200" dirty="0">
              <a:latin typeface="Arial"/>
              <a:cs typeface="Arial"/>
            </a:endParaRPr>
          </a:p>
        </p:txBody>
      </p:sp>
      <p:pic>
        <p:nvPicPr>
          <p:cNvPr id="14" name="Picture 13">
            <a:extLst>
              <a:ext uri="{FF2B5EF4-FFF2-40B4-BE49-F238E27FC236}">
                <a16:creationId xmlns="" xmlns:a16="http://schemas.microsoft.com/office/drawing/2014/main" id="{75D1FCCF-479E-774E-A1EB-234747CA83A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1092" y="3614148"/>
            <a:ext cx="3108120" cy="3108120"/>
          </a:xfrm>
          <a:prstGeom prst="rect">
            <a:avLst/>
          </a:prstGeom>
        </p:spPr>
      </p:pic>
      <p:sp>
        <p:nvSpPr>
          <p:cNvPr id="6" name="TextBox 5"/>
          <p:cNvSpPr txBox="1"/>
          <p:nvPr/>
        </p:nvSpPr>
        <p:spPr>
          <a:xfrm>
            <a:off x="8608314" y="409601"/>
            <a:ext cx="2823210" cy="1200329"/>
          </a:xfrm>
          <a:prstGeom prst="rect">
            <a:avLst/>
          </a:prstGeom>
          <a:noFill/>
        </p:spPr>
        <p:txBody>
          <a:bodyPr wrap="square" rtlCol="0">
            <a:spAutoFit/>
          </a:bodyPr>
          <a:lstStyle/>
          <a:p>
            <a:pPr algn="ctr"/>
            <a:r>
              <a:rPr lang="en-CA" sz="3600" dirty="0"/>
              <a:t>Your Club Logo Here</a:t>
            </a:r>
          </a:p>
        </p:txBody>
      </p:sp>
      <p:sp>
        <p:nvSpPr>
          <p:cNvPr id="9" name="TextBox 8"/>
          <p:cNvSpPr txBox="1"/>
          <p:nvPr/>
        </p:nvSpPr>
        <p:spPr>
          <a:xfrm>
            <a:off x="3130677" y="5835622"/>
            <a:ext cx="4476750" cy="646331"/>
          </a:xfrm>
          <a:prstGeom prst="rect">
            <a:avLst/>
          </a:prstGeom>
          <a:noFill/>
        </p:spPr>
        <p:txBody>
          <a:bodyPr wrap="square" rtlCol="0">
            <a:spAutoFit/>
          </a:bodyPr>
          <a:lstStyle/>
          <a:p>
            <a:pPr algn="ctr"/>
            <a:r>
              <a:rPr lang="en-CA" sz="3600" i="1" dirty="0"/>
              <a:t>With Resources From:</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9664" y="5069885"/>
            <a:ext cx="2307526" cy="141206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7427" y="5123991"/>
            <a:ext cx="1629537" cy="162953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282" y="121729"/>
            <a:ext cx="3631502" cy="1748501"/>
          </a:xfrm>
          <a:prstGeom prst="rect">
            <a:avLst/>
          </a:prstGeom>
        </p:spPr>
      </p:pic>
    </p:spTree>
    <p:extLst>
      <p:ext uri="{BB962C8B-B14F-4D97-AF65-F5344CB8AC3E}">
        <p14:creationId xmlns:p14="http://schemas.microsoft.com/office/powerpoint/2010/main" val="4170367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AA6465-68D8-754D-8406-FCCEE8908A2B}"/>
              </a:ext>
            </a:extLst>
          </p:cNvPr>
          <p:cNvSpPr>
            <a:spLocks noGrp="1"/>
          </p:cNvSpPr>
          <p:nvPr>
            <p:ph type="title"/>
          </p:nvPr>
        </p:nvSpPr>
        <p:spPr>
          <a:xfrm>
            <a:off x="3035808" y="432796"/>
            <a:ext cx="6120384" cy="1143000"/>
          </a:xfrm>
        </p:spPr>
        <p:txBody>
          <a:bodyPr>
            <a:normAutofit fontScale="90000"/>
          </a:bodyPr>
          <a:lstStyle/>
          <a:p>
            <a:r>
              <a:rPr lang="en-US" b="1" dirty="0" smtClean="0">
                <a:solidFill>
                  <a:schemeClr val="accent6">
                    <a:lumMod val="75000"/>
                  </a:schemeClr>
                </a:solidFill>
                <a:latin typeface="+mn-lt"/>
              </a:rPr>
              <a:t>WHAT IS A CONCUSSION?</a:t>
            </a:r>
            <a:endParaRPr lang="en-US" b="1" dirty="0">
              <a:solidFill>
                <a:schemeClr val="accent6">
                  <a:lumMod val="75000"/>
                </a:schemeClr>
              </a:solidFill>
              <a:latin typeface="+mn-lt"/>
            </a:endParaRPr>
          </a:p>
        </p:txBody>
      </p:sp>
      <p:sp>
        <p:nvSpPr>
          <p:cNvPr id="5" name="Content Placeholder 2">
            <a:extLst>
              <a:ext uri="{FF2B5EF4-FFF2-40B4-BE49-F238E27FC236}">
                <a16:creationId xmlns:a16="http://schemas.microsoft.com/office/drawing/2014/main" xmlns="" id="{00871ACC-C72B-3649-B04D-C99BC9405B3A}"/>
              </a:ext>
            </a:extLst>
          </p:cNvPr>
          <p:cNvSpPr>
            <a:spLocks noGrp="1"/>
          </p:cNvSpPr>
          <p:nvPr>
            <p:ph idx="1"/>
          </p:nvPr>
        </p:nvSpPr>
        <p:spPr>
          <a:xfrm>
            <a:off x="551688" y="1941556"/>
            <a:ext cx="8229600" cy="3700292"/>
          </a:xfrm>
        </p:spPr>
        <p:txBody>
          <a:bodyPr>
            <a:normAutofit/>
          </a:bodyPr>
          <a:lstStyle/>
          <a:p>
            <a:r>
              <a:rPr lang="en-US" dirty="0">
                <a:latin typeface="Arial"/>
                <a:cs typeface="Arial"/>
              </a:rPr>
              <a:t>A concussion is a brain injury that can’t be seen on X-rays, CT or MRI scans. </a:t>
            </a:r>
          </a:p>
          <a:p>
            <a:endParaRPr lang="en-US" dirty="0" smtClean="0">
              <a:latin typeface="Arial"/>
              <a:cs typeface="Arial"/>
            </a:endParaRPr>
          </a:p>
          <a:p>
            <a:r>
              <a:rPr lang="en-US" dirty="0" smtClean="0">
                <a:latin typeface="Arial"/>
                <a:cs typeface="Arial"/>
              </a:rPr>
              <a:t>It </a:t>
            </a:r>
            <a:r>
              <a:rPr lang="en-US" dirty="0">
                <a:latin typeface="Arial"/>
                <a:cs typeface="Arial"/>
              </a:rPr>
              <a:t>affects the way an athlete thinks, and can cause a variety of symptoms. </a:t>
            </a:r>
            <a:endParaRPr lang="en-US" dirty="0" smtClean="0">
              <a:latin typeface="Arial"/>
              <a:cs typeface="Arial"/>
            </a:endParaRPr>
          </a:p>
          <a:p>
            <a:endParaRPr lang="en-US" dirty="0" smtClean="0">
              <a:latin typeface="Arial"/>
              <a:cs typeface="Arial"/>
            </a:endParaRPr>
          </a:p>
          <a:p>
            <a:r>
              <a:rPr lang="en-US" dirty="0" smtClean="0">
                <a:latin typeface="Arial"/>
                <a:cs typeface="Arial"/>
              </a:rPr>
              <a:t>No two concussions are exactly alike</a:t>
            </a:r>
            <a:endParaRPr lang="en-CA" dirty="0">
              <a:latin typeface="Arial"/>
              <a:cs typeface="Arial"/>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1919" t="4901" r="2985" b="4766"/>
          <a:stretch/>
        </p:blipFill>
        <p:spPr>
          <a:xfrm>
            <a:off x="7587062" y="3916076"/>
            <a:ext cx="4434348" cy="2644878"/>
          </a:xfrm>
          <a:prstGeom prst="rect">
            <a:avLst/>
          </a:prstGeom>
        </p:spPr>
      </p:pic>
    </p:spTree>
    <p:extLst>
      <p:ext uri="{BB962C8B-B14F-4D97-AF65-F5344CB8AC3E}">
        <p14:creationId xmlns:p14="http://schemas.microsoft.com/office/powerpoint/2010/main" val="722491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98D2E256-BB9C-D14E-9995-95DE2A4971E3}"/>
              </a:ext>
            </a:extLst>
          </p:cNvPr>
          <p:cNvPicPr>
            <a:picLocks noChangeAspect="1"/>
          </p:cNvPicPr>
          <p:nvPr/>
        </p:nvPicPr>
        <p:blipFill>
          <a:blip r:embed="rId2"/>
          <a:stretch>
            <a:fillRect/>
          </a:stretch>
        </p:blipFill>
        <p:spPr>
          <a:xfrm>
            <a:off x="1524000" y="0"/>
            <a:ext cx="9144000" cy="6858000"/>
          </a:xfrm>
          <a:prstGeom prst="rect">
            <a:avLst/>
          </a:prstGeom>
        </p:spPr>
      </p:pic>
      <p:sp>
        <p:nvSpPr>
          <p:cNvPr id="2" name="TextBox 1"/>
          <p:cNvSpPr txBox="1"/>
          <p:nvPr/>
        </p:nvSpPr>
        <p:spPr>
          <a:xfrm>
            <a:off x="2461260" y="2293622"/>
            <a:ext cx="7269480" cy="2092881"/>
          </a:xfrm>
          <a:prstGeom prst="rect">
            <a:avLst/>
          </a:prstGeom>
          <a:solidFill>
            <a:schemeClr val="bg1"/>
          </a:solidFill>
        </p:spPr>
        <p:txBody>
          <a:bodyPr wrap="square" rtlCol="0">
            <a:spAutoFit/>
          </a:bodyPr>
          <a:lstStyle/>
          <a:p>
            <a:pPr marL="457200" indent="-457200">
              <a:buFont typeface="Arial" panose="020B0604020202020204" pitchFamily="34" charset="0"/>
              <a:buChar char="•"/>
            </a:pPr>
            <a:r>
              <a:rPr lang="en-CA" sz="2600" dirty="0">
                <a:latin typeface="Arial" panose="020B0604020202020204" pitchFamily="34" charset="0"/>
                <a:ea typeface="Arial Unicode MS" panose="020B0604020202020204" pitchFamily="34" charset="-128"/>
                <a:cs typeface="Arial" panose="020B0604020202020204" pitchFamily="34" charset="0"/>
              </a:rPr>
              <a:t>Getting hit in the </a:t>
            </a:r>
            <a:r>
              <a:rPr lang="en-CA" sz="2600" dirty="0" smtClean="0">
                <a:latin typeface="Arial" panose="020B0604020202020204" pitchFamily="34" charset="0"/>
                <a:ea typeface="Arial Unicode MS" panose="020B0604020202020204" pitchFamily="34" charset="-128"/>
                <a:cs typeface="Arial" panose="020B0604020202020204" pitchFamily="34" charset="0"/>
              </a:rPr>
              <a:t>head, neck </a:t>
            </a:r>
            <a:r>
              <a:rPr lang="en-CA" sz="2600" dirty="0">
                <a:latin typeface="Arial" panose="020B0604020202020204" pitchFamily="34" charset="0"/>
                <a:ea typeface="Arial Unicode MS" panose="020B0604020202020204" pitchFamily="34" charset="-128"/>
                <a:cs typeface="Arial" panose="020B0604020202020204" pitchFamily="34" charset="0"/>
              </a:rPr>
              <a:t>or upper body with </a:t>
            </a:r>
            <a:r>
              <a:rPr lang="en-CA" sz="2600" dirty="0" smtClean="0">
                <a:latin typeface="Arial" panose="020B0604020202020204" pitchFamily="34" charset="0"/>
                <a:ea typeface="Arial Unicode MS" panose="020B0604020202020204" pitchFamily="34" charset="-128"/>
                <a:cs typeface="Arial" panose="020B0604020202020204" pitchFamily="34" charset="0"/>
              </a:rPr>
              <a:t>an oar or on the rigging  </a:t>
            </a:r>
          </a:p>
          <a:p>
            <a:pPr marL="457200" indent="-457200">
              <a:buFont typeface="Arial" panose="020B0604020202020204" pitchFamily="34" charset="0"/>
              <a:buChar char="•"/>
            </a:pPr>
            <a:r>
              <a:rPr lang="en-CA" sz="2600" dirty="0" smtClean="0">
                <a:latin typeface="Arial" panose="020B0604020202020204" pitchFamily="34" charset="0"/>
                <a:ea typeface="Arial Unicode MS" panose="020B0604020202020204" pitchFamily="34" charset="-128"/>
                <a:cs typeface="Arial" panose="020B0604020202020204" pitchFamily="34" charset="0"/>
              </a:rPr>
              <a:t>Falling </a:t>
            </a:r>
            <a:r>
              <a:rPr lang="en-CA" sz="2600" dirty="0">
                <a:latin typeface="Arial" panose="020B0604020202020204" pitchFamily="34" charset="0"/>
                <a:ea typeface="Arial Unicode MS" panose="020B0604020202020204" pitchFamily="34" charset="-128"/>
                <a:cs typeface="Arial" panose="020B0604020202020204" pitchFamily="34" charset="0"/>
              </a:rPr>
              <a:t>and hitting head on slippery dock</a:t>
            </a:r>
          </a:p>
          <a:p>
            <a:pPr marL="457200" indent="-457200">
              <a:buFont typeface="Arial" panose="020B0604020202020204" pitchFamily="34" charset="0"/>
              <a:buChar char="•"/>
            </a:pPr>
            <a:r>
              <a:rPr lang="en-CA" sz="2600" dirty="0">
                <a:latin typeface="Arial" panose="020B0604020202020204" pitchFamily="34" charset="0"/>
                <a:ea typeface="Arial Unicode MS" panose="020B0604020202020204" pitchFamily="34" charset="-128"/>
                <a:cs typeface="Arial" panose="020B0604020202020204" pitchFamily="34" charset="0"/>
              </a:rPr>
              <a:t>Hitting head while loading </a:t>
            </a:r>
            <a:r>
              <a:rPr lang="en-CA" sz="2600" dirty="0" smtClean="0">
                <a:latin typeface="Arial" panose="020B0604020202020204" pitchFamily="34" charset="0"/>
                <a:ea typeface="Arial Unicode MS" panose="020B0604020202020204" pitchFamily="34" charset="-128"/>
                <a:cs typeface="Arial" panose="020B0604020202020204" pitchFamily="34" charset="0"/>
              </a:rPr>
              <a:t>shells </a:t>
            </a:r>
            <a:r>
              <a:rPr lang="en-CA" sz="2600" dirty="0">
                <a:latin typeface="Arial" panose="020B0604020202020204" pitchFamily="34" charset="0"/>
                <a:ea typeface="Arial Unicode MS" panose="020B0604020202020204" pitchFamily="34" charset="-128"/>
                <a:cs typeface="Arial" panose="020B0604020202020204" pitchFamily="34" charset="0"/>
              </a:rPr>
              <a:t>/equipment on </a:t>
            </a:r>
            <a:r>
              <a:rPr lang="en-CA" sz="2600" dirty="0" smtClean="0">
                <a:latin typeface="Arial" panose="020B0604020202020204" pitchFamily="34" charset="0"/>
                <a:ea typeface="Arial Unicode MS" panose="020B0604020202020204" pitchFamily="34" charset="-128"/>
                <a:cs typeface="Arial" panose="020B0604020202020204" pitchFamily="34" charset="0"/>
              </a:rPr>
              <a:t>trailer or racks</a:t>
            </a:r>
            <a:endParaRPr lang="en-CA" dirty="0">
              <a:latin typeface="Arial" panose="020B0604020202020204" pitchFamily="34" charset="0"/>
              <a:ea typeface="Arial Unicode MS" panose="020B0604020202020204" pitchFamily="34" charset="-128"/>
              <a:cs typeface="Arial" panose="020B0604020202020204" pitchFamily="34" charset="0"/>
            </a:endParaRPr>
          </a:p>
        </p:txBody>
      </p:sp>
    </p:spTree>
    <p:extLst>
      <p:ext uri="{BB962C8B-B14F-4D97-AF65-F5344CB8AC3E}">
        <p14:creationId xmlns:p14="http://schemas.microsoft.com/office/powerpoint/2010/main" val="4129170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8D1FD92-5CE8-BE47-819E-B415162FAE74}"/>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543835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406C4B6B-4E2D-0E45-8339-6C5FCD947B56}"/>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608896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CA965DBB-B94A-1F4D-8B6A-FA62359EA53F}"/>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68673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BA56A33E-C760-1D48-BB47-A15476851DEB}"/>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243756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2C216339-6FFB-0D45-89E2-22964805A82F}"/>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262321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11EB556-290E-3445-8751-91F7222AC573}"/>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740560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4F33271-A7CE-5A48-866A-FF7AC2A7F69D}"/>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369457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1091" t="17617" r="29092" b="6262"/>
          <a:stretch/>
        </p:blipFill>
        <p:spPr>
          <a:xfrm>
            <a:off x="1261872" y="72020"/>
            <a:ext cx="9226296" cy="6604232"/>
          </a:xfrm>
          <a:prstGeom prst="rect">
            <a:avLst/>
          </a:prstGeom>
        </p:spPr>
      </p:pic>
    </p:spTree>
    <p:extLst>
      <p:ext uri="{BB962C8B-B14F-4D97-AF65-F5344CB8AC3E}">
        <p14:creationId xmlns:p14="http://schemas.microsoft.com/office/powerpoint/2010/main" val="3511506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0972AD5-5308-2246-878B-ED545A44B92D}"/>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260531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5E9392A-23E1-9448-B74E-0C4D414B6FA3}"/>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461509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1155ED1-AE21-7444-9561-D0348F72AD7B}"/>
              </a:ext>
            </a:extLst>
          </p:cNvPr>
          <p:cNvPicPr>
            <a:picLocks noChangeAspect="1"/>
          </p:cNvPicPr>
          <p:nvPr/>
        </p:nvPicPr>
        <p:blipFill>
          <a:blip r:embed="rId2"/>
          <a:stretch>
            <a:fillRect/>
          </a:stretch>
        </p:blipFill>
        <p:spPr>
          <a:xfrm>
            <a:off x="1524000" y="0"/>
            <a:ext cx="9144000" cy="6858000"/>
          </a:xfrm>
          <a:prstGeom prst="rect">
            <a:avLst/>
          </a:prstGeom>
        </p:spPr>
      </p:pic>
      <p:sp>
        <p:nvSpPr>
          <p:cNvPr id="2" name="TextBox 1"/>
          <p:cNvSpPr txBox="1"/>
          <p:nvPr/>
        </p:nvSpPr>
        <p:spPr>
          <a:xfrm>
            <a:off x="2340864" y="4626864"/>
            <a:ext cx="8156448" cy="892552"/>
          </a:xfrm>
          <a:prstGeom prst="rect">
            <a:avLst/>
          </a:prstGeom>
          <a:solidFill>
            <a:schemeClr val="bg1"/>
          </a:solidFill>
        </p:spPr>
        <p:txBody>
          <a:bodyPr wrap="square" rtlCol="0">
            <a:spAutoFit/>
          </a:bodyPr>
          <a:lstStyle/>
          <a:p>
            <a:r>
              <a:rPr lang="en-CA" sz="2600" dirty="0">
                <a:latin typeface="Arial" panose="020B0604020202020204" pitchFamily="34" charset="0"/>
                <a:cs typeface="Arial" panose="020B0604020202020204" pitchFamily="34" charset="0"/>
              </a:rPr>
              <a:t>w</a:t>
            </a:r>
            <a:r>
              <a:rPr lang="en-CA" sz="2600" dirty="0" smtClean="0">
                <a:latin typeface="Arial" panose="020B0604020202020204" pitchFamily="34" charset="0"/>
                <a:cs typeface="Arial" panose="020B0604020202020204" pitchFamily="34" charset="0"/>
              </a:rPr>
              <a:t>ithout written medical clearance – either that there is no concussion or that the concussion has healed.</a:t>
            </a:r>
            <a:endParaRPr lang="en-CA" sz="2600" dirty="0">
              <a:latin typeface="Arial" panose="020B0604020202020204" pitchFamily="34" charset="0"/>
              <a:cs typeface="Arial" panose="020B0604020202020204" pitchFamily="34" charset="0"/>
            </a:endParaRPr>
          </a:p>
        </p:txBody>
      </p:sp>
      <p:sp>
        <p:nvSpPr>
          <p:cNvPr id="4" name="Rectangle 3"/>
          <p:cNvSpPr/>
          <p:nvPr/>
        </p:nvSpPr>
        <p:spPr>
          <a:xfrm>
            <a:off x="8988552" y="4142232"/>
            <a:ext cx="1261872" cy="484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79100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78686" y="316897"/>
            <a:ext cx="5434628" cy="954107"/>
          </a:xfrm>
          <a:prstGeom prst="rect">
            <a:avLst/>
          </a:prstGeom>
        </p:spPr>
        <p:txBody>
          <a:bodyPr wrap="none">
            <a:spAutoFit/>
          </a:bodyPr>
          <a:lstStyle/>
          <a:p>
            <a:pPr algn="ctr">
              <a:spcAft>
                <a:spcPts val="0"/>
              </a:spcAft>
            </a:pPr>
            <a:r>
              <a:rPr lang="en-CA" sz="28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REMOVAL FROM SPORT </a:t>
            </a:r>
            <a:r>
              <a:rPr lang="en-CA" sz="2800"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PROTOCOL</a:t>
            </a:r>
          </a:p>
          <a:p>
            <a:pPr algn="ctr"/>
            <a:r>
              <a:rPr lang="en-CA" sz="2800"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Programs &amp; Practices</a:t>
            </a:r>
          </a:p>
        </p:txBody>
      </p:sp>
      <p:sp>
        <p:nvSpPr>
          <p:cNvPr id="4" name="Rectangle 3"/>
          <p:cNvSpPr/>
          <p:nvPr/>
        </p:nvSpPr>
        <p:spPr>
          <a:xfrm>
            <a:off x="929638" y="1768322"/>
            <a:ext cx="10332720" cy="2246769"/>
          </a:xfrm>
          <a:prstGeom prst="rect">
            <a:avLst/>
          </a:prstGeom>
        </p:spPr>
        <p:txBody>
          <a:bodyPr wrap="square">
            <a:spAutoFit/>
          </a:bodyPr>
          <a:lstStyle/>
          <a:p>
            <a:pPr algn="ctr"/>
            <a:r>
              <a:rPr lang="en-CA" sz="2800" dirty="0">
                <a:latin typeface="Calibri" panose="020F0502020204030204" pitchFamily="34" charset="0"/>
                <a:ea typeface="Calibri" panose="020F0502020204030204" pitchFamily="34" charset="0"/>
                <a:cs typeface="Times New Roman" panose="02020603050405020304" pitchFamily="18" charset="0"/>
              </a:rPr>
              <a:t>If any individual suffers any kind of injury where there has been direct or indirect force to the head, neck, face or body, </a:t>
            </a:r>
            <a:r>
              <a:rPr lang="en-CA" sz="2800" dirty="0" smtClean="0">
                <a:latin typeface="Calibri" panose="020F0502020204030204" pitchFamily="34" charset="0"/>
                <a:ea typeface="Calibri" panose="020F0502020204030204" pitchFamily="34" charset="0"/>
                <a:cs typeface="Times New Roman" panose="02020603050405020304" pitchFamily="18" charset="0"/>
              </a:rPr>
              <a:t>AND</a:t>
            </a:r>
          </a:p>
          <a:p>
            <a:pPr algn="ctr"/>
            <a:r>
              <a:rPr lang="en-CA" sz="2800" dirty="0" smtClean="0">
                <a:latin typeface="Calibri" panose="020F0502020204030204" pitchFamily="34" charset="0"/>
                <a:ea typeface="Calibri" panose="020F0502020204030204" pitchFamily="34" charset="0"/>
                <a:cs typeface="Times New Roman" panose="02020603050405020304" pitchFamily="18" charset="0"/>
              </a:rPr>
              <a:t> </a:t>
            </a:r>
            <a:r>
              <a:rPr lang="en-CA" sz="2800" dirty="0">
                <a:latin typeface="Calibri" panose="020F0502020204030204" pitchFamily="34" charset="0"/>
                <a:ea typeface="Calibri" panose="020F0502020204030204" pitchFamily="34" charset="0"/>
                <a:cs typeface="Times New Roman" panose="02020603050405020304" pitchFamily="18" charset="0"/>
              </a:rPr>
              <a:t>is </a:t>
            </a:r>
            <a:r>
              <a:rPr lang="en-CA" sz="2800" dirty="0" smtClean="0">
                <a:latin typeface="Calibri" panose="020F0502020204030204" pitchFamily="34" charset="0"/>
                <a:ea typeface="Calibri" panose="020F0502020204030204" pitchFamily="34" charset="0"/>
                <a:cs typeface="Times New Roman" panose="02020603050405020304" pitchFamily="18" charset="0"/>
              </a:rPr>
              <a:t>demonstrating or experiencing </a:t>
            </a:r>
            <a:r>
              <a:rPr lang="en-CA" sz="2800" dirty="0">
                <a:latin typeface="Calibri" panose="020F0502020204030204" pitchFamily="34" charset="0"/>
                <a:ea typeface="Calibri" panose="020F0502020204030204" pitchFamily="34" charset="0"/>
                <a:cs typeface="Times New Roman" panose="02020603050405020304" pitchFamily="18" charset="0"/>
              </a:rPr>
              <a:t>any concussion related signs or symptoms, the individual will be removed from activity immediately by their </a:t>
            </a:r>
            <a:r>
              <a:rPr lang="en-CA" sz="2800" dirty="0" smtClean="0">
                <a:latin typeface="Calibri" panose="020F0502020204030204" pitchFamily="34" charset="0"/>
                <a:ea typeface="Calibri" panose="020F0502020204030204" pitchFamily="34" charset="0"/>
                <a:cs typeface="Times New Roman" panose="02020603050405020304" pitchFamily="18" charset="0"/>
              </a:rPr>
              <a:t>coach.</a:t>
            </a:r>
            <a:endParaRPr lang="en-CA" sz="2800" dirty="0"/>
          </a:p>
        </p:txBody>
      </p:sp>
      <p:sp>
        <p:nvSpPr>
          <p:cNvPr id="5" name="Rectangle 4"/>
          <p:cNvSpPr/>
          <p:nvPr/>
        </p:nvSpPr>
        <p:spPr>
          <a:xfrm>
            <a:off x="1428558" y="4391672"/>
            <a:ext cx="9334881"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CA" sz="3200" dirty="0" smtClean="0"/>
              <a:t>Coach </a:t>
            </a:r>
            <a:r>
              <a:rPr lang="en-CA" sz="3200" dirty="0" smtClean="0"/>
              <a:t>is identified as the </a:t>
            </a:r>
          </a:p>
          <a:p>
            <a:pPr algn="ctr"/>
            <a:r>
              <a:rPr lang="en-CA" sz="3200" dirty="0" smtClean="0"/>
              <a:t>“Most Responsible Person” to make the decision </a:t>
            </a:r>
          </a:p>
          <a:p>
            <a:pPr algn="ctr"/>
            <a:r>
              <a:rPr lang="en-CA" sz="3200" dirty="0" smtClean="0"/>
              <a:t>to Remove from Sport </a:t>
            </a:r>
          </a:p>
        </p:txBody>
      </p:sp>
      <p:sp>
        <p:nvSpPr>
          <p:cNvPr id="3" name="TextBox 2"/>
          <p:cNvSpPr txBox="1"/>
          <p:nvPr/>
        </p:nvSpPr>
        <p:spPr>
          <a:xfrm rot="20998516">
            <a:off x="9301543" y="191758"/>
            <a:ext cx="2340864" cy="1569660"/>
          </a:xfrm>
          <a:prstGeom prst="rect">
            <a:avLst/>
          </a:prstGeom>
          <a:noFill/>
        </p:spPr>
        <p:txBody>
          <a:bodyPr wrap="square" rtlCol="0">
            <a:spAutoFit/>
          </a:bodyPr>
          <a:lstStyle/>
          <a:p>
            <a:pPr algn="ctr"/>
            <a:r>
              <a:rPr lang="en-CA" sz="3200" dirty="0" smtClean="0">
                <a:solidFill>
                  <a:srgbClr val="FF0000"/>
                </a:solidFill>
              </a:rPr>
              <a:t>Means</a:t>
            </a:r>
          </a:p>
          <a:p>
            <a:pPr algn="ctr"/>
            <a:r>
              <a:rPr lang="en-CA" sz="3200" dirty="0" smtClean="0">
                <a:solidFill>
                  <a:srgbClr val="FF0000"/>
                </a:solidFill>
              </a:rPr>
              <a:t>getting them off the water</a:t>
            </a:r>
            <a:endParaRPr lang="en-CA" sz="3200" dirty="0">
              <a:solidFill>
                <a:srgbClr val="FF0000"/>
              </a:solidFill>
            </a:endParaRPr>
          </a:p>
        </p:txBody>
      </p:sp>
    </p:spTree>
    <p:extLst>
      <p:ext uri="{BB962C8B-B14F-4D97-AF65-F5344CB8AC3E}">
        <p14:creationId xmlns:p14="http://schemas.microsoft.com/office/powerpoint/2010/main" val="27079390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0098" y="328273"/>
            <a:ext cx="10539260" cy="4278094"/>
          </a:xfrm>
          <a:prstGeom prst="rect">
            <a:avLst/>
          </a:prstGeom>
        </p:spPr>
        <p:txBody>
          <a:bodyPr wrap="square">
            <a:spAutoFit/>
          </a:bodyPr>
          <a:lstStyle/>
          <a:p>
            <a:pPr algn="ctr">
              <a:spcAft>
                <a:spcPts val="0"/>
              </a:spcAft>
            </a:pPr>
            <a:r>
              <a:rPr lang="en-CA" sz="2800" b="1"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REMOVAL FROM SPORT PROTOCOL</a:t>
            </a:r>
          </a:p>
          <a:p>
            <a:pPr>
              <a:spcAft>
                <a:spcPts val="0"/>
              </a:spcAft>
            </a:pPr>
            <a:endParaRPr lang="en-CA"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Procedure for immediate removal for anyone suspected of having a concussion.</a:t>
            </a: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The Coach/Instructor is responsible to:</a:t>
            </a:r>
          </a:p>
          <a:p>
            <a:pPr marL="900000" lvl="0" indent="-342900">
              <a:spcAft>
                <a:spcPts val="0"/>
              </a:spcAft>
              <a:buFont typeface="+mj-lt"/>
              <a:buAutoNum type="alphaLcParen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Remove individual</a:t>
            </a:r>
          </a:p>
          <a:p>
            <a:pPr marL="900000" lvl="0" indent="-342900">
              <a:spcAft>
                <a:spcPts val="0"/>
              </a:spcAft>
              <a:buFont typeface="+mj-lt"/>
              <a:buAutoNum type="alphaLcParen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Inform parent (if under 18)</a:t>
            </a:r>
          </a:p>
          <a:p>
            <a:pPr marL="900000" lvl="0" indent="-342900">
              <a:spcAft>
                <a:spcPts val="0"/>
              </a:spcAft>
              <a:buFont typeface="+mj-lt"/>
              <a:buAutoNum type="alphaLcParen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Complete Incident Report and let PERSON X AT YOUR CLUB know</a:t>
            </a:r>
          </a:p>
          <a:p>
            <a:pPr marL="900000" lvl="0" indent="-342900">
              <a:spcAft>
                <a:spcPts val="0"/>
              </a:spcAft>
              <a:buFont typeface="+mj-lt"/>
              <a:buAutoNum type="alphaLcParen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Ensures individual does not return to sport without following return to sport protocol.</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216045" y="5018073"/>
            <a:ext cx="11707367"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spcAft>
                <a:spcPts val="0"/>
              </a:spcAft>
            </a:pPr>
            <a:r>
              <a:rPr lang="en-CA" sz="2800" i="1" dirty="0" smtClean="0">
                <a:latin typeface="Calibri" panose="020F0502020204030204" pitchFamily="34" charset="0"/>
                <a:ea typeface="Calibri" panose="020F0502020204030204" pitchFamily="34" charset="0"/>
                <a:cs typeface="Times New Roman" panose="02020603050405020304" pitchFamily="18" charset="0"/>
              </a:rPr>
              <a:t>Only Medical Doctors &amp; Nurse Practitioners can diagnosis a concussion. </a:t>
            </a:r>
          </a:p>
          <a:p>
            <a:pPr lvl="0" algn="ctr">
              <a:spcAft>
                <a:spcPts val="0"/>
              </a:spcAft>
            </a:pPr>
            <a:r>
              <a:rPr lang="en-CA" sz="2800" i="1" dirty="0" smtClean="0">
                <a:latin typeface="Calibri" panose="020F0502020204030204" pitchFamily="34" charset="0"/>
                <a:ea typeface="Calibri" panose="020F0502020204030204" pitchFamily="34" charset="0"/>
                <a:cs typeface="Times New Roman" panose="02020603050405020304" pitchFamily="18" charset="0"/>
              </a:rPr>
              <a:t>As a coach/Instructor you are looking for signs and symptoms that may indicate they should be assessed for a concussion.</a:t>
            </a:r>
            <a:endParaRPr lang="en-CA" sz="2800"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25950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411" y="1342168"/>
            <a:ext cx="3652918" cy="2678435"/>
          </a:xfrm>
          <a:prstGeom prst="rect">
            <a:avLst/>
          </a:prstGeom>
        </p:spPr>
      </p:pic>
      <p:sp>
        <p:nvSpPr>
          <p:cNvPr id="4" name="Rectangle 3"/>
          <p:cNvSpPr/>
          <p:nvPr/>
        </p:nvSpPr>
        <p:spPr>
          <a:xfrm>
            <a:off x="4535424" y="1510332"/>
            <a:ext cx="6616682" cy="267765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CA" sz="2800" dirty="0" smtClean="0">
                <a:solidFill>
                  <a:srgbClr val="FF0000"/>
                </a:solidFill>
              </a:rPr>
              <a:t>IF ANYONE SEES ANYTHING, </a:t>
            </a:r>
          </a:p>
          <a:p>
            <a:pPr algn="ctr"/>
            <a:r>
              <a:rPr lang="en-CA" sz="2800" dirty="0" smtClean="0">
                <a:solidFill>
                  <a:srgbClr val="FF0000"/>
                </a:solidFill>
              </a:rPr>
              <a:t>THEY NEED TO SAY SOMETHING</a:t>
            </a:r>
          </a:p>
          <a:p>
            <a:pPr algn="ctr"/>
            <a:endParaRPr lang="en-CA" sz="2800" dirty="0" smtClean="0"/>
          </a:p>
          <a:p>
            <a:pPr algn="ctr"/>
            <a:r>
              <a:rPr lang="en-CA" sz="2800" dirty="0" smtClean="0"/>
              <a:t>Regattas - Inform Coach, Inform </a:t>
            </a:r>
            <a:r>
              <a:rPr lang="en-CA" sz="2800" dirty="0"/>
              <a:t>H</a:t>
            </a:r>
            <a:r>
              <a:rPr lang="en-CA" sz="2800" dirty="0" smtClean="0"/>
              <a:t>ost Organization</a:t>
            </a:r>
          </a:p>
          <a:p>
            <a:pPr algn="ctr"/>
            <a:r>
              <a:rPr lang="en-CA" sz="2800" dirty="0" smtClean="0"/>
              <a:t>Club Events – Inform Race Organizer or XXXX </a:t>
            </a:r>
          </a:p>
        </p:txBody>
      </p:sp>
      <p:sp>
        <p:nvSpPr>
          <p:cNvPr id="5" name="Rectangle 4"/>
          <p:cNvSpPr/>
          <p:nvPr/>
        </p:nvSpPr>
        <p:spPr>
          <a:xfrm>
            <a:off x="3232382" y="283248"/>
            <a:ext cx="5434628" cy="954107"/>
          </a:xfrm>
          <a:prstGeom prst="rect">
            <a:avLst/>
          </a:prstGeom>
        </p:spPr>
        <p:txBody>
          <a:bodyPr wrap="none">
            <a:spAutoFit/>
          </a:bodyPr>
          <a:lstStyle/>
          <a:p>
            <a:pPr algn="ctr">
              <a:spcAft>
                <a:spcPts val="0"/>
              </a:spcAft>
            </a:pPr>
            <a:r>
              <a:rPr lang="en-CA" sz="28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REMOVAL FROM SPORT </a:t>
            </a:r>
            <a:r>
              <a:rPr lang="en-CA" sz="2800"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PROTOCOL</a:t>
            </a:r>
          </a:p>
          <a:p>
            <a:pPr algn="ctr">
              <a:spcAft>
                <a:spcPts val="0"/>
              </a:spcAft>
            </a:pPr>
            <a:r>
              <a:rPr lang="en-CA" sz="2800"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Competition</a:t>
            </a:r>
          </a:p>
        </p:txBody>
      </p:sp>
      <p:sp>
        <p:nvSpPr>
          <p:cNvPr id="6" name="Rectangle 5"/>
          <p:cNvSpPr/>
          <p:nvPr/>
        </p:nvSpPr>
        <p:spPr>
          <a:xfrm>
            <a:off x="248411" y="4460965"/>
            <a:ext cx="11695177"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CA" sz="2800" dirty="0" smtClean="0"/>
              <a:t>If coach is there, they are responsible to:</a:t>
            </a:r>
            <a:endParaRPr lang="en-CA" sz="2800" dirty="0"/>
          </a:p>
          <a:p>
            <a:pPr marL="285750" indent="-285750">
              <a:buFont typeface="Arial" panose="020B0604020202020204" pitchFamily="34" charset="0"/>
              <a:buChar char="•"/>
            </a:pPr>
            <a:r>
              <a:rPr lang="en-CA" sz="2800" dirty="0"/>
              <a:t>Remove Individual</a:t>
            </a:r>
          </a:p>
          <a:p>
            <a:pPr marL="285750" indent="-285750">
              <a:buFont typeface="Arial" panose="020B0604020202020204" pitchFamily="34" charset="0"/>
              <a:buChar char="•"/>
            </a:pPr>
            <a:r>
              <a:rPr lang="en-CA" sz="2800" dirty="0"/>
              <a:t>Inform parent if under </a:t>
            </a:r>
            <a:r>
              <a:rPr lang="en-CA" sz="2800" dirty="0" smtClean="0"/>
              <a:t>18</a:t>
            </a:r>
          </a:p>
          <a:p>
            <a:pPr marL="285750" indent="-285750">
              <a:buFont typeface="Arial" panose="020B0604020202020204" pitchFamily="34" charset="0"/>
              <a:buChar char="•"/>
            </a:pPr>
            <a:r>
              <a:rPr lang="en-CA" sz="2800" dirty="0" smtClean="0"/>
              <a:t>Information Club and the Host </a:t>
            </a:r>
            <a:r>
              <a:rPr lang="en-CA" sz="2800" dirty="0"/>
              <a:t>O</a:t>
            </a:r>
            <a:r>
              <a:rPr lang="en-CA" sz="2800" dirty="0" smtClean="0"/>
              <a:t>rganization – Incident </a:t>
            </a:r>
            <a:r>
              <a:rPr lang="en-CA" sz="2800" dirty="0"/>
              <a:t>R</a:t>
            </a:r>
            <a:r>
              <a:rPr lang="en-CA" sz="2800" dirty="0" smtClean="0"/>
              <a:t>eport completed</a:t>
            </a:r>
          </a:p>
          <a:p>
            <a:pPr marL="285750" indent="-285750">
              <a:buFont typeface="Arial" panose="020B0604020202020204" pitchFamily="34" charset="0"/>
              <a:buChar char="•"/>
            </a:pPr>
            <a:r>
              <a:rPr lang="en-CA" sz="2800" dirty="0" smtClean="0"/>
              <a:t>Follow up including Return to </a:t>
            </a:r>
            <a:r>
              <a:rPr lang="en-CA" sz="2800" dirty="0"/>
              <a:t>S</a:t>
            </a:r>
            <a:r>
              <a:rPr lang="en-CA" sz="2800" dirty="0" smtClean="0"/>
              <a:t>port Protocol </a:t>
            </a:r>
            <a:endParaRPr lang="en-CA" sz="2800" dirty="0"/>
          </a:p>
        </p:txBody>
      </p:sp>
    </p:spTree>
    <p:extLst>
      <p:ext uri="{BB962C8B-B14F-4D97-AF65-F5344CB8AC3E}">
        <p14:creationId xmlns:p14="http://schemas.microsoft.com/office/powerpoint/2010/main" val="1262254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1458" y="666130"/>
            <a:ext cx="10859301" cy="5262979"/>
          </a:xfrm>
          <a:prstGeom prst="rect">
            <a:avLst/>
          </a:prstGeom>
        </p:spPr>
        <p:txBody>
          <a:bodyPr wrap="square">
            <a:spAutoFit/>
          </a:bodyPr>
          <a:lstStyle/>
          <a:p>
            <a:pPr algn="ctr">
              <a:spcAft>
                <a:spcPts val="0"/>
              </a:spcAft>
            </a:pPr>
            <a:r>
              <a:rPr lang="en-CA" sz="2800" b="1"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IF SOMEONE HAS BEEN REMOVED</a:t>
            </a:r>
          </a:p>
          <a:p>
            <a:pPr>
              <a:spcAft>
                <a:spcPts val="0"/>
              </a:spcAft>
            </a:pPr>
            <a:endParaRPr lang="en-CA"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ctr">
              <a:spcAft>
                <a:spcPts val="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They will go to a Doctor or Nurse </a:t>
            </a:r>
            <a:r>
              <a:rPr lang="en-CA" sz="3200" dirty="0">
                <a:latin typeface="Calibri" panose="020F0502020204030204" pitchFamily="34" charset="0"/>
                <a:ea typeface="Calibri" panose="020F0502020204030204" pitchFamily="34" charset="0"/>
                <a:cs typeface="Times New Roman" panose="02020603050405020304" pitchFamily="18" charset="0"/>
              </a:rPr>
              <a:t>P</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ractitioner to be assessed </a:t>
            </a:r>
          </a:p>
          <a:p>
            <a:pPr lvl="0" algn="ctr">
              <a:spcAft>
                <a:spcPts val="0"/>
              </a:spcAft>
            </a:pPr>
            <a:r>
              <a:rPr lang="en-CA" sz="3200" dirty="0" smtClean="0">
                <a:latin typeface="Calibri" panose="020F0502020204030204" pitchFamily="34" charset="0"/>
                <a:ea typeface="Calibri" panose="020F0502020204030204" pitchFamily="34" charset="0"/>
                <a:cs typeface="Times New Roman" panose="02020603050405020304" pitchFamily="18" charset="0"/>
              </a:rPr>
              <a:t>They need to get a medical assessment in writing</a:t>
            </a:r>
          </a:p>
          <a:p>
            <a:pPr lvl="0" algn="ctr">
              <a:spcAft>
                <a:spcPts val="0"/>
              </a:spcAft>
            </a:pPr>
            <a:r>
              <a:rPr lang="en-CA" sz="3200" dirty="0">
                <a:latin typeface="Calibri" panose="020F0502020204030204" pitchFamily="34" charset="0"/>
                <a:ea typeface="Calibri" panose="020F0502020204030204" pitchFamily="34" charset="0"/>
                <a:cs typeface="Times New Roman" panose="02020603050405020304" pitchFamily="18" charset="0"/>
              </a:rPr>
              <a:t>s</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aying they either have a concussion or do not have a concussion and if not that they are medically cleared to participate fully. </a:t>
            </a:r>
          </a:p>
          <a:p>
            <a:pPr lvl="0" algn="ctr">
              <a:spcAft>
                <a:spcPts val="0"/>
              </a:spcAft>
            </a:pPr>
            <a:endParaRPr lang="en-CA" sz="3200" dirty="0">
              <a:latin typeface="Calibri" panose="020F0502020204030204" pitchFamily="34" charset="0"/>
              <a:ea typeface="Calibri" panose="020F0502020204030204" pitchFamily="34" charset="0"/>
              <a:cs typeface="Times New Roman" panose="02020603050405020304" pitchFamily="18" charset="0"/>
            </a:endParaRPr>
          </a:p>
          <a:p>
            <a:pPr lvl="0" algn="ctr">
              <a:spcAft>
                <a:spcPts val="0"/>
              </a:spcAft>
            </a:pPr>
            <a:r>
              <a:rPr lang="en-CA" sz="3200" dirty="0">
                <a:latin typeface="Calibri" panose="020F0502020204030204" pitchFamily="34" charset="0"/>
                <a:ea typeface="Calibri" panose="020F0502020204030204" pitchFamily="34" charset="0"/>
                <a:cs typeface="Times New Roman" panose="02020603050405020304" pitchFamily="18" charset="0"/>
              </a:rPr>
              <a:t> </a:t>
            </a:r>
            <a:r>
              <a:rPr lang="en-CA" sz="3200" dirty="0" smtClean="0">
                <a:latin typeface="Calibri" panose="020F0502020204030204" pitchFamily="34" charset="0"/>
                <a:ea typeface="Calibri" panose="020F0502020204030204" pitchFamily="34" charset="0"/>
                <a:cs typeface="Times New Roman" panose="02020603050405020304" pitchFamily="18" charset="0"/>
              </a:rPr>
              <a:t>                                                        </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They cannot return without                                                						something in writing from 							Doctor/Nurs</a:t>
            </a:r>
            <a:r>
              <a:rPr lang="en-CA" sz="3200" dirty="0" smtClean="0">
                <a:latin typeface="Calibri" panose="020F0502020204030204" pitchFamily="34" charset="0"/>
                <a:ea typeface="Calibri" panose="020F0502020204030204" pitchFamily="34" charset="0"/>
                <a:cs typeface="Times New Roman" panose="02020603050405020304" pitchFamily="18" charset="0"/>
              </a:rPr>
              <a:t>e Practitioner.</a:t>
            </a:r>
            <a:endParaRPr lang="en-CA" sz="32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786" y="4092553"/>
            <a:ext cx="4416879" cy="2473452"/>
          </a:xfrm>
          <a:prstGeom prst="rect">
            <a:avLst/>
          </a:prstGeom>
        </p:spPr>
      </p:pic>
    </p:spTree>
    <p:extLst>
      <p:ext uri="{BB962C8B-B14F-4D97-AF65-F5344CB8AC3E}">
        <p14:creationId xmlns:p14="http://schemas.microsoft.com/office/powerpoint/2010/main" val="10943747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8562EEF-7360-3747-AD42-9C2BF80C5E1F}"/>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166598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24AFFB40-7270-8E43-B038-37FAF50B6F89}"/>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921999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801A24C3-FE48-FD4B-A734-07F296B4D0BC}"/>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576967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46186" y="199382"/>
            <a:ext cx="7150997" cy="523220"/>
          </a:xfrm>
          <a:prstGeom prst="rect">
            <a:avLst/>
          </a:prstGeom>
        </p:spPr>
        <p:txBody>
          <a:bodyPr wrap="none">
            <a:spAutoFit/>
          </a:bodyPr>
          <a:lstStyle/>
          <a:p>
            <a:pPr algn="ctr">
              <a:spcAft>
                <a:spcPts val="0"/>
              </a:spcAft>
            </a:pPr>
            <a:r>
              <a:rPr lang="en-CA" sz="28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RETURN TO SPORT </a:t>
            </a:r>
            <a:r>
              <a:rPr lang="en-CA" sz="2800"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PROTOCOL – </a:t>
            </a:r>
            <a:r>
              <a:rPr lang="en-CA" sz="2800"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ROWONTARIO</a:t>
            </a:r>
            <a:endParaRPr lang="en-CA" sz="28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flipH="1">
            <a:off x="4029455" y="4092940"/>
            <a:ext cx="4114802" cy="369332"/>
          </a:xfrm>
          <a:prstGeom prst="rect">
            <a:avLst/>
          </a:prstGeom>
          <a:noFill/>
        </p:spPr>
        <p:txBody>
          <a:bodyPr wrap="square" rtlCol="0">
            <a:spAutoFit/>
          </a:bodyPr>
          <a:lstStyle/>
          <a:p>
            <a:r>
              <a:rPr lang="en-CA" b="1" dirty="0" smtClean="0">
                <a:solidFill>
                  <a:srgbClr val="FF0000"/>
                </a:solidFill>
              </a:rPr>
              <a:t>MEDICAL CLEARANCE  = ON THE WATER</a:t>
            </a:r>
            <a:endParaRPr lang="en-CA" b="1" dirty="0">
              <a:solidFill>
                <a:srgbClr val="FF0000"/>
              </a:solidFill>
            </a:endParaRPr>
          </a:p>
        </p:txBody>
      </p:sp>
      <p:sp>
        <p:nvSpPr>
          <p:cNvPr id="6" name="Rectangle 5"/>
          <p:cNvSpPr/>
          <p:nvPr/>
        </p:nvSpPr>
        <p:spPr>
          <a:xfrm>
            <a:off x="182253" y="640306"/>
            <a:ext cx="12009747" cy="5886483"/>
          </a:xfrm>
          <a:prstGeom prst="rect">
            <a:avLst/>
          </a:prstGeom>
        </p:spPr>
        <p:txBody>
          <a:bodyPr wrap="square">
            <a:spAutoFit/>
          </a:bodyPr>
          <a:lstStyle/>
          <a:p>
            <a:pPr>
              <a:lnSpc>
                <a:spcPts val="2005"/>
              </a:lnSpc>
              <a:spcAft>
                <a:spcPts val="0"/>
              </a:spcAft>
            </a:pPr>
            <a:r>
              <a:rPr lang="en-CA" sz="1200" b="1" dirty="0">
                <a:solidFill>
                  <a:srgbClr val="000000"/>
                </a:solidFill>
                <a:latin typeface="Arial" panose="020B0604020202020204" pitchFamily="34" charset="0"/>
                <a:ea typeface="Calibri" panose="020F0502020204030204" pitchFamily="34" charset="0"/>
                <a:cs typeface="GarageGothic Regular"/>
              </a:rPr>
              <a:t>STAGE 1: Symptom limited activity – Goal: A gradual reintroduction of activity</a:t>
            </a:r>
            <a:endParaRPr lang="en-CA" sz="1200" dirty="0">
              <a:latin typeface="GarageGothic Regular"/>
              <a:ea typeface="Calibri" panose="020F0502020204030204" pitchFamily="34" charset="0"/>
              <a:cs typeface="Times New Roman" panose="02020603050405020304" pitchFamily="18" charset="0"/>
            </a:endParaRPr>
          </a:p>
          <a:p>
            <a:pPr marL="114300">
              <a:spcAft>
                <a:spcPts val="0"/>
              </a:spcAft>
            </a:pPr>
            <a:r>
              <a:rPr lang="en-CA"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After an initial short period of rest of 24-48 hours, light cognitive and physical activity can be initiated as long as they don’t worsen symptoms. A physician, preferably one with experience managing concussions, should be consulted before beginning the staged process to return. </a:t>
            </a:r>
            <a:endParaRPr lang="en-CA" sz="1200" dirty="0">
              <a:latin typeface="GarageGothic Regular"/>
              <a:ea typeface="Calibri" panose="020F0502020204030204" pitchFamily="34" charset="0"/>
              <a:cs typeface="Times New Roman" panose="02020603050405020304" pitchFamily="18" charset="0"/>
            </a:endParaRPr>
          </a:p>
          <a:p>
            <a:pPr>
              <a:lnSpc>
                <a:spcPts val="2005"/>
              </a:lnSpc>
              <a:spcAft>
                <a:spcPts val="0"/>
              </a:spcAft>
            </a:pPr>
            <a:r>
              <a:rPr lang="en-CA" sz="1200" b="1" dirty="0">
                <a:solidFill>
                  <a:srgbClr val="000000"/>
                </a:solidFill>
                <a:latin typeface="Arial" panose="020B0604020202020204" pitchFamily="34" charset="0"/>
                <a:ea typeface="Calibri" panose="020F0502020204030204" pitchFamily="34" charset="0"/>
                <a:cs typeface="GarageGothic Regular"/>
              </a:rPr>
              <a:t> </a:t>
            </a:r>
            <a:endParaRPr lang="en-CA" sz="1200" dirty="0">
              <a:latin typeface="GarageGothic Regular"/>
              <a:ea typeface="Calibri" panose="020F0502020204030204" pitchFamily="34" charset="0"/>
              <a:cs typeface="Times New Roman" panose="02020603050405020304" pitchFamily="18" charset="0"/>
            </a:endParaRPr>
          </a:p>
          <a:p>
            <a:pPr>
              <a:lnSpc>
                <a:spcPts val="2005"/>
              </a:lnSpc>
              <a:spcAft>
                <a:spcPts val="0"/>
              </a:spcAft>
            </a:pPr>
            <a:r>
              <a:rPr lang="en-CA" sz="1200" b="1" dirty="0">
                <a:solidFill>
                  <a:srgbClr val="000000"/>
                </a:solidFill>
                <a:latin typeface="Arial" panose="020B0604020202020204" pitchFamily="34" charset="0"/>
                <a:ea typeface="Calibri" panose="020F0502020204030204" pitchFamily="34" charset="0"/>
                <a:cs typeface="GarageGothic Regular"/>
              </a:rPr>
              <a:t>STAGE 2: Light aerobic exercise – Goal: Increased heart rate</a:t>
            </a:r>
            <a:endParaRPr lang="en-CA" sz="1200" dirty="0">
              <a:latin typeface="GarageGothic Regular"/>
              <a:ea typeface="Calibri" panose="020F0502020204030204" pitchFamily="34" charset="0"/>
              <a:cs typeface="Times New Roman" panose="02020603050405020304" pitchFamily="18" charset="0"/>
            </a:endParaRPr>
          </a:p>
          <a:p>
            <a:pPr marL="114300">
              <a:spcAft>
                <a:spcPts val="0"/>
              </a:spcAft>
            </a:pPr>
            <a:r>
              <a:rPr lang="en-CA"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Activities such as walking or stationary cycling. The athlete should be supervised by someone who can help monitor for symptoms and signs. No resistance training or weight lifting. The duration and intensity of the aerobic exercise can be gradually increased over time if no symptoms or signs return during the exercise or the next day.</a:t>
            </a:r>
            <a:endParaRPr lang="en-CA" sz="1200" dirty="0">
              <a:latin typeface="GarageGothic Regular"/>
              <a:ea typeface="Calibri" panose="020F0502020204030204" pitchFamily="34" charset="0"/>
              <a:cs typeface="Times New Roman" panose="02020603050405020304" pitchFamily="18" charset="0"/>
            </a:endParaRPr>
          </a:p>
          <a:p>
            <a:pPr>
              <a:lnSpc>
                <a:spcPts val="2005"/>
              </a:lnSpc>
              <a:spcAft>
                <a:spcPts val="0"/>
              </a:spcAft>
            </a:pPr>
            <a:endParaRPr lang="en-CA" sz="1200" b="1" dirty="0" smtClean="0">
              <a:solidFill>
                <a:srgbClr val="000000"/>
              </a:solidFill>
              <a:latin typeface="Arial" panose="020B0604020202020204" pitchFamily="34" charset="0"/>
              <a:ea typeface="Calibri" panose="020F0502020204030204" pitchFamily="34" charset="0"/>
              <a:cs typeface="GarageGothic Regular"/>
            </a:endParaRPr>
          </a:p>
          <a:p>
            <a:pPr>
              <a:lnSpc>
                <a:spcPts val="2005"/>
              </a:lnSpc>
              <a:spcAft>
                <a:spcPts val="0"/>
              </a:spcAft>
            </a:pPr>
            <a:r>
              <a:rPr lang="en-CA" sz="1200" b="1" dirty="0" smtClean="0">
                <a:solidFill>
                  <a:srgbClr val="000000"/>
                </a:solidFill>
                <a:latin typeface="Arial" panose="020B0604020202020204" pitchFamily="34" charset="0"/>
                <a:ea typeface="Calibri" panose="020F0502020204030204" pitchFamily="34" charset="0"/>
                <a:cs typeface="GarageGothic Regular"/>
              </a:rPr>
              <a:t>STAGE </a:t>
            </a:r>
            <a:r>
              <a:rPr lang="en-CA" sz="1200" b="1" dirty="0">
                <a:solidFill>
                  <a:srgbClr val="000000"/>
                </a:solidFill>
                <a:latin typeface="Arial" panose="020B0604020202020204" pitchFamily="34" charset="0"/>
                <a:ea typeface="Calibri" panose="020F0502020204030204" pitchFamily="34" charset="0"/>
                <a:cs typeface="GarageGothic Regular"/>
              </a:rPr>
              <a:t>3: Sport specific activities – Goal: Add movement</a:t>
            </a:r>
            <a:endParaRPr lang="en-CA" sz="1200" dirty="0">
              <a:latin typeface="GarageGothic Regular"/>
              <a:ea typeface="Calibri" panose="020F0502020204030204" pitchFamily="34" charset="0"/>
              <a:cs typeface="Times New Roman" panose="02020603050405020304" pitchFamily="18" charset="0"/>
            </a:endParaRPr>
          </a:p>
          <a:p>
            <a:pPr marL="114300">
              <a:spcAft>
                <a:spcPts val="0"/>
              </a:spcAft>
            </a:pPr>
            <a:r>
              <a:rPr lang="en-CA"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Activities such as light running or gentle body weight resistance exercises can begin at stage 3. There should be no body contact or other jarring motions such as high speed stops or hitting a baseball with a bat. </a:t>
            </a:r>
            <a:endParaRPr lang="en-CA" sz="1200" dirty="0">
              <a:latin typeface="GarageGothic Regular"/>
              <a:ea typeface="Calibri" panose="020F0502020204030204" pitchFamily="34" charset="0"/>
              <a:cs typeface="Times New Roman" panose="02020603050405020304" pitchFamily="18" charset="0"/>
            </a:endParaRPr>
          </a:p>
          <a:p>
            <a:pPr>
              <a:lnSpc>
                <a:spcPts val="2005"/>
              </a:lnSpc>
              <a:spcAft>
                <a:spcPts val="0"/>
              </a:spcAft>
            </a:pPr>
            <a:r>
              <a:rPr lang="en-CA" sz="1200" b="1" dirty="0">
                <a:solidFill>
                  <a:srgbClr val="000000"/>
                </a:solidFill>
                <a:latin typeface="Arial" panose="020B0604020202020204" pitchFamily="34" charset="0"/>
                <a:ea typeface="Calibri" panose="020F0502020204030204" pitchFamily="34" charset="0"/>
                <a:cs typeface="GarageGothic Regular"/>
              </a:rPr>
              <a:t> </a:t>
            </a:r>
            <a:endParaRPr lang="en-CA" sz="1200" dirty="0">
              <a:latin typeface="GarageGothic Regular"/>
              <a:ea typeface="Calibri" panose="020F0502020204030204" pitchFamily="34" charset="0"/>
              <a:cs typeface="Times New Roman" panose="02020603050405020304" pitchFamily="18" charset="0"/>
            </a:endParaRPr>
          </a:p>
          <a:p>
            <a:pPr>
              <a:lnSpc>
                <a:spcPts val="2005"/>
              </a:lnSpc>
              <a:spcAft>
                <a:spcPts val="0"/>
              </a:spcAft>
            </a:pPr>
            <a:r>
              <a:rPr lang="en-CA" sz="1200" b="1" dirty="0">
                <a:solidFill>
                  <a:srgbClr val="000000"/>
                </a:solidFill>
                <a:latin typeface="Arial" panose="020B0604020202020204" pitchFamily="34" charset="0"/>
                <a:ea typeface="Calibri" panose="020F0502020204030204" pitchFamily="34" charset="0"/>
                <a:cs typeface="GarageGothic Regular"/>
              </a:rPr>
              <a:t>STAGE 4: Begin Drills without body contact – Goal: Exercise, coordination, and increased thinking</a:t>
            </a:r>
            <a:endParaRPr lang="en-CA" sz="1200" dirty="0">
              <a:latin typeface="GarageGothic Regular"/>
              <a:ea typeface="Calibri" panose="020F0502020204030204" pitchFamily="34" charset="0"/>
              <a:cs typeface="Times New Roman" panose="02020603050405020304" pitchFamily="18" charset="0"/>
            </a:endParaRPr>
          </a:p>
          <a:p>
            <a:pPr marL="114935">
              <a:lnSpc>
                <a:spcPts val="2005"/>
              </a:lnSpc>
              <a:spcAft>
                <a:spcPts val="0"/>
              </a:spcAft>
            </a:pPr>
            <a:r>
              <a:rPr lang="en-CA" sz="1200" dirty="0">
                <a:solidFill>
                  <a:srgbClr val="000000"/>
                </a:solidFill>
                <a:latin typeface="Arial" panose="020B0604020202020204" pitchFamily="34" charset="0"/>
                <a:ea typeface="Calibri" panose="020F0502020204030204" pitchFamily="34" charset="0"/>
                <a:cs typeface="GarageGothic Regular"/>
              </a:rPr>
              <a:t>Activities such as indoor rowing and resistance training can be added to activities from previous stages.</a:t>
            </a:r>
            <a:endParaRPr lang="en-CA" sz="1200" dirty="0">
              <a:latin typeface="GarageGothic Regular"/>
              <a:ea typeface="Calibri" panose="020F0502020204030204" pitchFamily="34" charset="0"/>
              <a:cs typeface="Times New Roman" panose="02020603050405020304" pitchFamily="18" charset="0"/>
            </a:endParaRPr>
          </a:p>
          <a:p>
            <a:pPr marL="114300">
              <a:spcAft>
                <a:spcPts val="0"/>
              </a:spcAft>
            </a:pPr>
            <a:r>
              <a:rPr lang="en-CA" sz="1200" b="1"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No </a:t>
            </a:r>
            <a:r>
              <a:rPr lang="en-CA" sz="12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symptoms? </a:t>
            </a:r>
            <a:r>
              <a:rPr lang="en-CA"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The time needed to progress will vary with the severity of the concussion and with the athlete. Proceed to Stage 5 only after medical clearance.</a:t>
            </a:r>
            <a:endParaRPr lang="en-CA" sz="1200" dirty="0">
              <a:latin typeface="GarageGothic Regular"/>
              <a:ea typeface="Calibri" panose="020F0502020204030204" pitchFamily="34" charset="0"/>
              <a:cs typeface="Times New Roman" panose="02020603050405020304" pitchFamily="18" charset="0"/>
            </a:endParaRPr>
          </a:p>
          <a:p>
            <a:pPr>
              <a:lnSpc>
                <a:spcPts val="2005"/>
              </a:lnSpc>
              <a:spcAft>
                <a:spcPts val="0"/>
              </a:spcAft>
            </a:pPr>
            <a:r>
              <a:rPr lang="en-CA" sz="1400" b="1" dirty="0">
                <a:solidFill>
                  <a:srgbClr val="000000"/>
                </a:solidFill>
                <a:latin typeface="Arial" panose="020B0604020202020204" pitchFamily="34" charset="0"/>
                <a:ea typeface="Calibri" panose="020F0502020204030204" pitchFamily="34" charset="0"/>
                <a:cs typeface="GarageGothic Regular"/>
              </a:rPr>
              <a:t> </a:t>
            </a:r>
            <a:endParaRPr lang="en-CA" sz="1400" b="1" dirty="0" smtClean="0">
              <a:solidFill>
                <a:srgbClr val="000000"/>
              </a:solidFill>
              <a:latin typeface="Arial" panose="020B0604020202020204" pitchFamily="34" charset="0"/>
              <a:ea typeface="Calibri" panose="020F0502020204030204" pitchFamily="34" charset="0"/>
              <a:cs typeface="GarageGothic Regular"/>
            </a:endParaRPr>
          </a:p>
          <a:p>
            <a:pPr>
              <a:lnSpc>
                <a:spcPts val="2005"/>
              </a:lnSpc>
              <a:spcAft>
                <a:spcPts val="0"/>
              </a:spcAft>
            </a:pPr>
            <a:endParaRPr lang="en-CA" sz="1400" dirty="0">
              <a:latin typeface="GarageGothic Regular"/>
              <a:ea typeface="Calibri" panose="020F0502020204030204" pitchFamily="34" charset="0"/>
              <a:cs typeface="Times New Roman" panose="02020603050405020304" pitchFamily="18" charset="0"/>
            </a:endParaRPr>
          </a:p>
          <a:p>
            <a:pPr>
              <a:lnSpc>
                <a:spcPts val="2005"/>
              </a:lnSpc>
              <a:spcAft>
                <a:spcPts val="0"/>
              </a:spcAft>
            </a:pPr>
            <a:r>
              <a:rPr lang="en-CA" b="1" dirty="0">
                <a:solidFill>
                  <a:srgbClr val="000000"/>
                </a:solidFill>
                <a:latin typeface="Arial" panose="020B0604020202020204" pitchFamily="34" charset="0"/>
                <a:ea typeface="Calibri" panose="020F0502020204030204" pitchFamily="34" charset="0"/>
                <a:cs typeface="GarageGothic Regular"/>
              </a:rPr>
              <a:t>STAGE 5: On water practice, once cleared by a doctor – Goal: Restore confidence and assess functional skills by coaching staff</a:t>
            </a:r>
            <a:endParaRPr lang="en-CA" dirty="0">
              <a:latin typeface="GarageGothic Regular"/>
              <a:ea typeface="Calibri" panose="020F0502020204030204" pitchFamily="34" charset="0"/>
              <a:cs typeface="Times New Roman" panose="02020603050405020304" pitchFamily="18" charset="0"/>
            </a:endParaRPr>
          </a:p>
          <a:p>
            <a:pPr marL="114300">
              <a:spcAft>
                <a:spcPts val="0"/>
              </a:spcAft>
            </a:pPr>
            <a:r>
              <a:rPr lang="en-CA" dirty="0">
                <a:solidFill>
                  <a:srgbClr val="000000"/>
                </a:solidFill>
                <a:latin typeface="Arial" panose="020B0604020202020204" pitchFamily="34" charset="0"/>
                <a:ea typeface="Calibri" panose="020F0502020204030204" pitchFamily="34" charset="0"/>
                <a:cs typeface="Times New Roman" panose="02020603050405020304" pitchFamily="18" charset="0"/>
              </a:rPr>
              <a:t>Coaches and instructors will allow return to the water in gradually challenging conditions.</a:t>
            </a:r>
            <a:endParaRPr lang="en-CA" dirty="0">
              <a:latin typeface="GarageGothic Regular"/>
              <a:ea typeface="Calibri" panose="020F0502020204030204" pitchFamily="34" charset="0"/>
              <a:cs typeface="Times New Roman" panose="02020603050405020304" pitchFamily="18" charset="0"/>
            </a:endParaRPr>
          </a:p>
          <a:p>
            <a:pPr marL="114300">
              <a:spcAft>
                <a:spcPts val="0"/>
              </a:spcAft>
            </a:pPr>
            <a:r>
              <a:rPr lang="en-CA" b="1"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No </a:t>
            </a:r>
            <a:r>
              <a:rPr lang="en-CA" b="1" dirty="0">
                <a:solidFill>
                  <a:srgbClr val="000000"/>
                </a:solidFill>
                <a:latin typeface="Arial" panose="020B0604020202020204" pitchFamily="34" charset="0"/>
                <a:ea typeface="Calibri" panose="020F0502020204030204" pitchFamily="34" charset="0"/>
                <a:cs typeface="Times New Roman" panose="02020603050405020304" pitchFamily="18" charset="0"/>
              </a:rPr>
              <a:t>symptoms? </a:t>
            </a:r>
            <a:r>
              <a:rPr lang="en-CA" dirty="0">
                <a:solidFill>
                  <a:srgbClr val="000000"/>
                </a:solidFill>
                <a:latin typeface="Arial" panose="020B0604020202020204" pitchFamily="34" charset="0"/>
                <a:ea typeface="Calibri" panose="020F0502020204030204" pitchFamily="34" charset="0"/>
                <a:cs typeface="Times New Roman" panose="02020603050405020304" pitchFamily="18" charset="0"/>
              </a:rPr>
              <a:t>Proceed to Stage 6 after minimum of two on water situations without symptoms</a:t>
            </a:r>
            <a:r>
              <a:rPr lang="en-CA"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a:t>
            </a:r>
            <a:r>
              <a:rPr lang="en-CA" dirty="0" smtClean="0">
                <a:latin typeface="GarageGothic Regular"/>
                <a:ea typeface="Calibri" panose="020F0502020204030204" pitchFamily="34" charset="0"/>
                <a:cs typeface="Times New Roman" panose="02020603050405020304" pitchFamily="18" charset="0"/>
              </a:rPr>
              <a:t/>
            </a:r>
            <a:br>
              <a:rPr lang="en-CA" dirty="0" smtClean="0">
                <a:latin typeface="GarageGothic Regular"/>
                <a:ea typeface="Calibri" panose="020F0502020204030204" pitchFamily="34" charset="0"/>
                <a:cs typeface="Times New Roman" panose="02020603050405020304" pitchFamily="18" charset="0"/>
              </a:rPr>
            </a:br>
            <a:endParaRPr lang="en-CA" b="1" dirty="0" smtClean="0">
              <a:solidFill>
                <a:srgbClr val="000000"/>
              </a:solidFill>
              <a:latin typeface="Arial" panose="020B0604020202020204" pitchFamily="34" charset="0"/>
              <a:ea typeface="Calibri" panose="020F0502020204030204" pitchFamily="34" charset="0"/>
              <a:cs typeface="GarageGothic Regular"/>
            </a:endParaRPr>
          </a:p>
          <a:p>
            <a:pPr>
              <a:lnSpc>
                <a:spcPct val="107000"/>
              </a:lnSpc>
              <a:spcAft>
                <a:spcPts val="800"/>
              </a:spcAft>
            </a:pPr>
            <a:r>
              <a:rPr lang="en-CA" b="1" dirty="0" smtClean="0">
                <a:solidFill>
                  <a:srgbClr val="000000"/>
                </a:solidFill>
                <a:latin typeface="Arial" panose="020B0604020202020204" pitchFamily="34" charset="0"/>
                <a:ea typeface="Calibri" panose="020F0502020204030204" pitchFamily="34" charset="0"/>
                <a:cs typeface="GarageGothic Regular"/>
              </a:rPr>
              <a:t>STAGE </a:t>
            </a:r>
            <a:r>
              <a:rPr lang="en-CA" b="1" dirty="0">
                <a:solidFill>
                  <a:srgbClr val="000000"/>
                </a:solidFill>
                <a:latin typeface="Arial" panose="020B0604020202020204" pitchFamily="34" charset="0"/>
                <a:ea typeface="Calibri" panose="020F0502020204030204" pitchFamily="34" charset="0"/>
                <a:cs typeface="GarageGothic Regular"/>
              </a:rPr>
              <a:t>6: Competition  </a:t>
            </a:r>
            <a:r>
              <a:rPr lang="en-CA" dirty="0">
                <a:latin typeface="Calibri" panose="020F0502020204030204" pitchFamily="34" charset="0"/>
                <a:ea typeface="Calibri" panose="020F0502020204030204" pitchFamily="34" charset="0"/>
                <a:cs typeface="Times New Roman" panose="02020603050405020304" pitchFamily="18" charset="0"/>
              </a:rPr>
              <a:t/>
            </a:r>
            <a:br>
              <a:rPr lang="en-CA" dirty="0">
                <a:latin typeface="Calibri" panose="020F0502020204030204" pitchFamily="34" charset="0"/>
                <a:ea typeface="Calibri" panose="020F0502020204030204" pitchFamily="34" charset="0"/>
                <a:cs typeface="Times New Roman" panose="02020603050405020304" pitchFamily="18" charset="0"/>
              </a:rPr>
            </a:br>
            <a:r>
              <a:rPr lang="en-CA" dirty="0" smtClean="0">
                <a:latin typeface="Calibri" panose="020F0502020204030204" pitchFamily="34" charset="0"/>
                <a:ea typeface="Calibri" panose="020F0502020204030204" pitchFamily="34" charset="0"/>
                <a:cs typeface="Times New Roman" panose="02020603050405020304" pitchFamily="18" charset="0"/>
              </a:rPr>
              <a:t>	</a:t>
            </a:r>
            <a:r>
              <a:rPr lang="en-CA" dirty="0" smtClean="0">
                <a:solidFill>
                  <a:srgbClr val="000000"/>
                </a:solidFill>
                <a:latin typeface="Arial" panose="020B0604020202020204" pitchFamily="34" charset="0"/>
                <a:ea typeface="Calibri" panose="020F0502020204030204" pitchFamily="34" charset="0"/>
                <a:cs typeface="GarageGothic Regular"/>
              </a:rPr>
              <a:t>Return </a:t>
            </a:r>
            <a:r>
              <a:rPr lang="en-CA" dirty="0">
                <a:solidFill>
                  <a:srgbClr val="000000"/>
                </a:solidFill>
                <a:latin typeface="Arial" panose="020B0604020202020204" pitchFamily="34" charset="0"/>
                <a:ea typeface="Calibri" panose="020F0502020204030204" pitchFamily="34" charset="0"/>
                <a:cs typeface="GarageGothic Regular"/>
              </a:rPr>
              <a:t>to sport with normal activities</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11864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E6F8B93B-3101-D84F-8963-4195895D3375}"/>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9369234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3B6BC86-047B-7E44-97DD-07C2A7D4DF05}"/>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133944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3690" t="18485" r="21674" b="12667"/>
          <a:stretch/>
        </p:blipFill>
        <p:spPr>
          <a:xfrm>
            <a:off x="6510528" y="302359"/>
            <a:ext cx="5215128" cy="2706023"/>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6273" t="18586" r="23455" b="8041"/>
          <a:stretch/>
        </p:blipFill>
        <p:spPr>
          <a:xfrm>
            <a:off x="6676644" y="3580179"/>
            <a:ext cx="4882896" cy="2867834"/>
          </a:xfrm>
          <a:prstGeom prst="rect">
            <a:avLst/>
          </a:prstGeom>
        </p:spPr>
      </p:pic>
      <p:sp>
        <p:nvSpPr>
          <p:cNvPr id="5" name="Rectangle 4"/>
          <p:cNvSpPr/>
          <p:nvPr/>
        </p:nvSpPr>
        <p:spPr>
          <a:xfrm>
            <a:off x="210312" y="835615"/>
            <a:ext cx="6227064" cy="5324535"/>
          </a:xfrm>
          <a:prstGeom prst="rect">
            <a:avLst/>
          </a:prstGeom>
        </p:spPr>
        <p:txBody>
          <a:bodyPr wrap="square">
            <a:spAutoFit/>
          </a:bodyPr>
          <a:lstStyle/>
          <a:p>
            <a:pPr algn="ctr">
              <a:spcAft>
                <a:spcPts val="0"/>
              </a:spcAft>
            </a:pPr>
            <a:r>
              <a:rPr lang="en-CA" sz="3200" b="1"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EDUCATION &amp; PREVENTION</a:t>
            </a:r>
          </a:p>
          <a:p>
            <a:pPr>
              <a:spcAft>
                <a:spcPts val="0"/>
              </a:spcAft>
            </a:pPr>
            <a:endParaRPr lang="en-CA"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latin typeface="Calibri" panose="020F0502020204030204" pitchFamily="34" charset="0"/>
                <a:ea typeface="Calibri" panose="020F0502020204030204" pitchFamily="34" charset="0"/>
                <a:cs typeface="Times New Roman" panose="02020603050405020304" pitchFamily="18" charset="0"/>
              </a:rPr>
              <a:t>Annual training for Coaches/Instructors &amp; other club leaders – education resources, signs and symptoms, procedures</a:t>
            </a: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Education Resources available online and in hand out format when appropriate</a:t>
            </a:r>
            <a:r>
              <a:rPr lang="en-CA" sz="2800" dirty="0">
                <a:latin typeface="Calibri" panose="020F0502020204030204" pitchFamily="34" charset="0"/>
                <a:ea typeface="Calibri" panose="020F0502020204030204" pitchFamily="34" charset="0"/>
                <a:cs typeface="Times New Roman" panose="02020603050405020304" pitchFamily="18" charset="0"/>
              </a:rPr>
              <a:t> </a:t>
            </a:r>
            <a:r>
              <a:rPr lang="en-CA" sz="2800" dirty="0" smtClean="0">
                <a:latin typeface="Calibri" panose="020F0502020204030204" pitchFamily="34" charset="0"/>
                <a:ea typeface="Calibri" panose="020F0502020204030204" pitchFamily="34" charset="0"/>
                <a:cs typeface="Times New Roman" panose="02020603050405020304" pitchFamily="18" charset="0"/>
              </a:rPr>
              <a:t>for all participants</a:t>
            </a:r>
            <a:endParaRPr lang="en-CA"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Coaches to educate on how to avoid concussions and awareness of situations or potential situations.</a:t>
            </a:r>
          </a:p>
        </p:txBody>
      </p:sp>
    </p:spTree>
    <p:extLst>
      <p:ext uri="{BB962C8B-B14F-4D97-AF65-F5344CB8AC3E}">
        <p14:creationId xmlns:p14="http://schemas.microsoft.com/office/powerpoint/2010/main" val="21119649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8472" y="211175"/>
            <a:ext cx="10680192" cy="6555641"/>
          </a:xfrm>
          <a:prstGeom prst="rect">
            <a:avLst/>
          </a:prstGeom>
        </p:spPr>
        <p:txBody>
          <a:bodyPr wrap="square">
            <a:spAutoFit/>
          </a:bodyPr>
          <a:lstStyle/>
          <a:p>
            <a:pPr algn="ctr">
              <a:spcAft>
                <a:spcPts val="0"/>
              </a:spcAft>
            </a:pPr>
            <a:r>
              <a:rPr lang="en-CA" sz="2800" b="1"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CONCUSSION CODE OF CONDUCT</a:t>
            </a:r>
          </a:p>
          <a:p>
            <a:pPr>
              <a:spcAft>
                <a:spcPts val="0"/>
              </a:spcAft>
            </a:pPr>
            <a:endParaRPr lang="en-CA"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Participants (and if under 18, their parent/guardian) have to confirm they have reviewed the Concussion Code of Conduct. </a:t>
            </a:r>
          </a:p>
          <a:p>
            <a:pPr marL="342900" indent="-342900">
              <a:buFont typeface="Symbol" panose="05050102010706020507" pitchFamily="18" charset="2"/>
              <a:buChar char=""/>
            </a:pPr>
            <a:r>
              <a:rPr lang="en-CA" sz="2800" dirty="0" smtClean="0">
                <a:latin typeface="Calibri" panose="020F0502020204030204" pitchFamily="34" charset="0"/>
                <a:ea typeface="Calibri" panose="020F0502020204030204" pitchFamily="34" charset="0"/>
                <a:cs typeface="Times New Roman" panose="02020603050405020304" pitchFamily="18" charset="0"/>
              </a:rPr>
              <a:t>Athlete key </a:t>
            </a:r>
            <a:r>
              <a:rPr lang="en-CA" sz="2800" dirty="0">
                <a:latin typeface="Calibri" panose="020F0502020204030204" pitchFamily="34" charset="0"/>
                <a:ea typeface="Calibri" panose="020F0502020204030204" pitchFamily="34" charset="0"/>
                <a:cs typeface="Times New Roman" panose="02020603050405020304" pitchFamily="18" charset="0"/>
              </a:rPr>
              <a:t>piece is disclosure of concussion elsewhere and/or experiencing concussion symptoms</a:t>
            </a:r>
          </a:p>
          <a:p>
            <a:pPr marL="342900" lvl="0" indent="-342900">
              <a:spcAft>
                <a:spcPts val="0"/>
              </a:spcAft>
              <a:buFont typeface="Symbol" panose="05050102010706020507" pitchFamily="18" charset="2"/>
              <a:buChar char=""/>
            </a:pPr>
            <a:endParaRPr lang="en-CA"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Coaches need to provide confirmation that they have reviewed organization’s Concussion Code of Conduct and understand the policy and procedures.</a:t>
            </a:r>
          </a:p>
          <a:p>
            <a:pPr marL="342900" lvl="0" indent="-342900">
              <a:spcAft>
                <a:spcPts val="0"/>
              </a:spcAft>
              <a:buFont typeface="Symbol" panose="05050102010706020507" pitchFamily="18" charset="2"/>
              <a:buChar char=""/>
            </a:pPr>
            <a:r>
              <a:rPr lang="en-CA" sz="2800" dirty="0" smtClean="0">
                <a:latin typeface="Calibri" panose="020F0502020204030204" pitchFamily="34" charset="0"/>
                <a:ea typeface="Calibri" panose="020F0502020204030204" pitchFamily="34" charset="0"/>
                <a:cs typeface="Times New Roman" panose="02020603050405020304" pitchFamily="18" charset="0"/>
              </a:rPr>
              <a:t>This will be done annually.</a:t>
            </a:r>
          </a:p>
          <a:p>
            <a:pPr marL="342900" lvl="0" indent="-342900">
              <a:spcAft>
                <a:spcPts val="0"/>
              </a:spcAft>
              <a:buFont typeface="Symbol" panose="05050102010706020507" pitchFamily="18" charset="2"/>
              <a:buChar char=""/>
            </a:pP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latin typeface="Calibri" panose="020F0502020204030204" pitchFamily="34" charset="0"/>
                <a:ea typeface="Calibri" panose="020F0502020204030204" pitchFamily="34" charset="0"/>
                <a:cs typeface="Times New Roman" panose="02020603050405020304" pitchFamily="18" charset="0"/>
              </a:rPr>
              <a:t>This Code of Conduct is in addition to the Code of Conduct under </a:t>
            </a:r>
            <a:r>
              <a:rPr lang="en-CA" sz="2800" dirty="0" smtClean="0">
                <a:latin typeface="Calibri" panose="020F0502020204030204" pitchFamily="34" charset="0"/>
                <a:ea typeface="Calibri" panose="020F0502020204030204" pitchFamily="34" charset="0"/>
                <a:cs typeface="Times New Roman" panose="02020603050405020304" pitchFamily="18" charset="0"/>
              </a:rPr>
              <a:t>RCA </a:t>
            </a:r>
            <a:r>
              <a:rPr lang="en-CA" sz="2800" dirty="0" smtClean="0">
                <a:latin typeface="Calibri" panose="020F0502020204030204" pitchFamily="34" charset="0"/>
                <a:ea typeface="Calibri" panose="020F0502020204030204" pitchFamily="34" charset="0"/>
                <a:cs typeface="Times New Roman" panose="02020603050405020304" pitchFamily="18" charset="0"/>
              </a:rPr>
              <a:t>as this is provincial law, however your </a:t>
            </a:r>
            <a:r>
              <a:rPr lang="en-CA" sz="2800" dirty="0" smtClean="0">
                <a:latin typeface="Calibri" panose="020F0502020204030204" pitchFamily="34" charset="0"/>
                <a:ea typeface="Calibri" panose="020F0502020204030204" pitchFamily="34" charset="0"/>
                <a:cs typeface="Times New Roman" panose="02020603050405020304" pitchFamily="18" charset="0"/>
              </a:rPr>
              <a:t>RCA Code </a:t>
            </a:r>
            <a:r>
              <a:rPr lang="en-CA" sz="2800" dirty="0" smtClean="0">
                <a:latin typeface="Calibri" panose="020F0502020204030204" pitchFamily="34" charset="0"/>
                <a:ea typeface="Calibri" panose="020F0502020204030204" pitchFamily="34" charset="0"/>
                <a:cs typeface="Times New Roman" panose="02020603050405020304" pitchFamily="18" charset="0"/>
              </a:rPr>
              <a:t>includes looking after safety of </a:t>
            </a:r>
            <a:r>
              <a:rPr lang="en-CA" sz="2800" dirty="0" smtClean="0">
                <a:latin typeface="Calibri" panose="020F0502020204030204" pitchFamily="34" charset="0"/>
                <a:ea typeface="Calibri" panose="020F0502020204030204" pitchFamily="34" charset="0"/>
                <a:cs typeface="Times New Roman" panose="02020603050405020304" pitchFamily="18" charset="0"/>
              </a:rPr>
              <a:t>yourself </a:t>
            </a:r>
            <a:r>
              <a:rPr lang="en-CA" sz="2800" smtClean="0">
                <a:latin typeface="Calibri" panose="020F0502020204030204" pitchFamily="34" charset="0"/>
                <a:ea typeface="Calibri" panose="020F0502020204030204" pitchFamily="34" charset="0"/>
                <a:cs typeface="Times New Roman" panose="02020603050405020304" pitchFamily="18" charset="0"/>
              </a:rPr>
              <a:t>and others.</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134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15156008-0F15-564E-A026-08FDB154A6B8}"/>
              </a:ext>
            </a:extLst>
          </p:cNvPr>
          <p:cNvSpPr>
            <a:spLocks noGrp="1"/>
          </p:cNvSpPr>
          <p:nvPr>
            <p:ph type="title"/>
          </p:nvPr>
        </p:nvSpPr>
        <p:spPr>
          <a:xfrm>
            <a:off x="262128" y="128200"/>
            <a:ext cx="10515600" cy="1325563"/>
          </a:xfrm>
        </p:spPr>
        <p:txBody>
          <a:bodyPr>
            <a:normAutofit/>
          </a:bodyPr>
          <a:lstStyle/>
          <a:p>
            <a:pPr>
              <a:lnSpc>
                <a:spcPct val="80000"/>
              </a:lnSpc>
            </a:pPr>
            <a:r>
              <a:rPr lang="en-US" dirty="0"/>
              <a:t>How can I learn </a:t>
            </a:r>
            <a:r>
              <a:rPr lang="en-US" dirty="0" smtClean="0"/>
              <a:t>more about </a:t>
            </a:r>
            <a:r>
              <a:rPr lang="en-US" dirty="0"/>
              <a:t>concussions?</a:t>
            </a:r>
          </a:p>
        </p:txBody>
      </p:sp>
      <p:sp>
        <p:nvSpPr>
          <p:cNvPr id="6" name="Slide Number Placeholder 5">
            <a:extLst>
              <a:ext uri="{FF2B5EF4-FFF2-40B4-BE49-F238E27FC236}">
                <a16:creationId xmlns="" xmlns:a16="http://schemas.microsoft.com/office/drawing/2014/main" id="{2DA680AB-1209-8E4F-8857-2BA369E34BA1}"/>
              </a:ext>
            </a:extLst>
          </p:cNvPr>
          <p:cNvSpPr>
            <a:spLocks noGrp="1"/>
          </p:cNvSpPr>
          <p:nvPr>
            <p:ph type="sldNum" sz="quarter" idx="12"/>
          </p:nvPr>
        </p:nvSpPr>
        <p:spPr/>
        <p:txBody>
          <a:bodyPr/>
          <a:lstStyle/>
          <a:p>
            <a:fld id="{E14CCA11-A81D-5F43-974C-C3CFAC663444}" type="slidenum">
              <a:rPr lang="en-US" smtClean="0"/>
              <a:pPr/>
              <a:t>27</a:t>
            </a:fld>
            <a:endParaRPr lang="en-US" dirty="0"/>
          </a:p>
        </p:txBody>
      </p:sp>
      <p:sp>
        <p:nvSpPr>
          <p:cNvPr id="7" name="Content Placeholder 2">
            <a:extLst>
              <a:ext uri="{FF2B5EF4-FFF2-40B4-BE49-F238E27FC236}">
                <a16:creationId xmlns="" xmlns:a16="http://schemas.microsoft.com/office/drawing/2014/main" id="{75BB9141-6447-3446-ABDC-04AA876FF128}"/>
              </a:ext>
            </a:extLst>
          </p:cNvPr>
          <p:cNvSpPr txBox="1">
            <a:spLocks/>
          </p:cNvSpPr>
          <p:nvPr/>
        </p:nvSpPr>
        <p:spPr>
          <a:xfrm>
            <a:off x="4979092" y="1878587"/>
            <a:ext cx="5654233" cy="46489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spcAft>
                <a:spcPts val="600"/>
              </a:spcAft>
              <a:buFont typeface="Arial"/>
              <a:buChar char="•"/>
              <a:defRPr sz="3200" kern="1200">
                <a:solidFill>
                  <a:schemeClr val="tx1"/>
                </a:solidFill>
                <a:latin typeface="Arial" panose="020B0604020202020204" pitchFamily="34" charset="0"/>
                <a:ea typeface="Helvetica Neue" panose="02000503000000020004" pitchFamily="2" charset="0"/>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Helvetica Neue" panose="02000503000000020004" pitchFamily="2" charset="0"/>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Helvetica Neue" panose="02000503000000020004" pitchFamily="2" charset="0"/>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Helvetica Neue" panose="02000503000000020004" pitchFamily="2" charset="0"/>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Helvetica Neue" panose="02000503000000020004" pitchFamily="2"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a:solidFill>
                  <a:srgbClr val="000000"/>
                </a:solidFill>
                <a:latin typeface="Arial"/>
                <a:cs typeface="Arial"/>
                <a:hlinkClick r:id="rId2"/>
              </a:rPr>
              <a:t>www.parachutecanada.org/concussion</a:t>
            </a:r>
            <a:endParaRPr lang="en-US" sz="2400" dirty="0">
              <a:solidFill>
                <a:srgbClr val="000000"/>
              </a:solidFill>
              <a:latin typeface="Arial"/>
              <a:cs typeface="Arial"/>
            </a:endParaRPr>
          </a:p>
        </p:txBody>
      </p:sp>
      <p:sp>
        <p:nvSpPr>
          <p:cNvPr id="8" name="Content Placeholder 2">
            <a:extLst>
              <a:ext uri="{FF2B5EF4-FFF2-40B4-BE49-F238E27FC236}">
                <a16:creationId xmlns="" xmlns:a16="http://schemas.microsoft.com/office/drawing/2014/main" id="{3A5865E3-EEA9-B64D-B73C-50D3EAEF598D}"/>
              </a:ext>
            </a:extLst>
          </p:cNvPr>
          <p:cNvSpPr txBox="1">
            <a:spLocks/>
          </p:cNvSpPr>
          <p:nvPr/>
        </p:nvSpPr>
        <p:spPr>
          <a:xfrm>
            <a:off x="4979092" y="3074895"/>
            <a:ext cx="5654233" cy="46489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spcAft>
                <a:spcPts val="600"/>
              </a:spcAft>
              <a:buFont typeface="Arial"/>
              <a:buChar char="•"/>
              <a:defRPr sz="32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742950" indent="-285750" algn="l" defTabSz="457200" rtl="0" eaLnBrk="1" latinLnBrk="0" hangingPunct="1">
              <a:spcBef>
                <a:spcPct val="20000"/>
              </a:spcBef>
              <a:buFont typeface="Arial"/>
              <a:buChar char="–"/>
              <a:defRPr sz="28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457200" rtl="0" eaLnBrk="1" latinLnBrk="0" hangingPunct="1">
              <a:spcBef>
                <a:spcPct val="20000"/>
              </a:spcBef>
              <a:buFont typeface="Arial"/>
              <a:buChar char="•"/>
              <a:defRPr sz="24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457200" rtl="0" eaLnBrk="1" latinLnBrk="0" hangingPunct="1">
              <a:spcBef>
                <a:spcPct val="20000"/>
              </a:spcBef>
              <a:buFont typeface="Arial"/>
              <a:buChar char="–"/>
              <a:defRPr sz="20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457200" rtl="0" eaLnBrk="1" latinLnBrk="0" hangingPunct="1">
              <a:spcBef>
                <a:spcPct val="20000"/>
              </a:spcBef>
              <a:buFont typeface="Arial"/>
              <a:buChar char="»"/>
              <a:defRPr sz="20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CA" sz="2400" dirty="0">
                <a:latin typeface="Arial"/>
                <a:cs typeface="Arial"/>
                <a:hlinkClick r:id="rId3"/>
              </a:rPr>
              <a:t>www.sirc.ca/concussion</a:t>
            </a:r>
            <a:endParaRPr lang="en-CA" sz="2400" dirty="0">
              <a:latin typeface="Arial"/>
              <a:cs typeface="Arial"/>
            </a:endParaRPr>
          </a:p>
          <a:p>
            <a:endParaRPr lang="en-US" sz="2400" dirty="0">
              <a:latin typeface="Arial"/>
              <a:cs typeface="Arial"/>
            </a:endParaRPr>
          </a:p>
        </p:txBody>
      </p:sp>
      <p:sp>
        <p:nvSpPr>
          <p:cNvPr id="9" name="Content Placeholder 2">
            <a:extLst>
              <a:ext uri="{FF2B5EF4-FFF2-40B4-BE49-F238E27FC236}">
                <a16:creationId xmlns="" xmlns:a16="http://schemas.microsoft.com/office/drawing/2014/main" id="{0FEAE40E-92F2-0545-9CAB-C564DF1123F4}"/>
              </a:ext>
            </a:extLst>
          </p:cNvPr>
          <p:cNvSpPr txBox="1">
            <a:spLocks/>
          </p:cNvSpPr>
          <p:nvPr/>
        </p:nvSpPr>
        <p:spPr>
          <a:xfrm>
            <a:off x="4979092" y="4054362"/>
            <a:ext cx="5654233" cy="46489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spcAft>
                <a:spcPts val="600"/>
              </a:spcAft>
              <a:buFont typeface="Arial"/>
              <a:buChar char="•"/>
              <a:defRPr sz="32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742950" indent="-285750" algn="l" defTabSz="457200" rtl="0" eaLnBrk="1" latinLnBrk="0" hangingPunct="1">
              <a:spcBef>
                <a:spcPct val="20000"/>
              </a:spcBef>
              <a:buFont typeface="Arial"/>
              <a:buChar char="–"/>
              <a:defRPr sz="28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457200" rtl="0" eaLnBrk="1" latinLnBrk="0" hangingPunct="1">
              <a:spcBef>
                <a:spcPct val="20000"/>
              </a:spcBef>
              <a:buFont typeface="Arial"/>
              <a:buChar char="•"/>
              <a:defRPr sz="24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457200" rtl="0" eaLnBrk="1" latinLnBrk="0" hangingPunct="1">
              <a:spcBef>
                <a:spcPct val="20000"/>
              </a:spcBef>
              <a:buFont typeface="Arial"/>
              <a:buChar char="–"/>
              <a:defRPr sz="20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457200" rtl="0" eaLnBrk="1" latinLnBrk="0" hangingPunct="1">
              <a:spcBef>
                <a:spcPct val="20000"/>
              </a:spcBef>
              <a:buFont typeface="Arial"/>
              <a:buChar char="»"/>
              <a:defRPr sz="20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CA" sz="2400" dirty="0">
                <a:latin typeface="Arial"/>
                <a:cs typeface="Arial"/>
                <a:hlinkClick r:id="rId4"/>
              </a:rPr>
              <a:t>www.cattonline.com</a:t>
            </a:r>
            <a:r>
              <a:rPr lang="en-CA" sz="2400" dirty="0">
                <a:latin typeface="Arial"/>
                <a:cs typeface="Arial"/>
              </a:rPr>
              <a:t> </a:t>
            </a:r>
            <a:endParaRPr lang="en-US" sz="2400" dirty="0">
              <a:latin typeface="Arial"/>
              <a:cs typeface="Arial"/>
            </a:endParaRPr>
          </a:p>
        </p:txBody>
      </p:sp>
      <p:sp>
        <p:nvSpPr>
          <p:cNvPr id="10" name="TextBox 9">
            <a:extLst>
              <a:ext uri="{FF2B5EF4-FFF2-40B4-BE49-F238E27FC236}">
                <a16:creationId xmlns="" xmlns:a16="http://schemas.microsoft.com/office/drawing/2014/main" id="{A5C1320A-715C-ED44-BA6B-3BF01E24CE94}"/>
              </a:ext>
            </a:extLst>
          </p:cNvPr>
          <p:cNvSpPr txBox="1"/>
          <p:nvPr/>
        </p:nvSpPr>
        <p:spPr>
          <a:xfrm>
            <a:off x="4979092" y="5028634"/>
            <a:ext cx="5268331" cy="1200329"/>
          </a:xfrm>
          <a:prstGeom prst="rect">
            <a:avLst/>
          </a:prstGeom>
          <a:noFill/>
        </p:spPr>
        <p:txBody>
          <a:bodyPr wrap="square" rtlCol="0">
            <a:spAutoFit/>
          </a:bodyPr>
          <a:lstStyle/>
          <a:p>
            <a:r>
              <a:rPr lang="en-US" sz="2400" dirty="0">
                <a:latin typeface="Arial"/>
                <a:cs typeface="Arial"/>
                <a:hlinkClick r:id="rId5" action="ppaction://hlinkfile"/>
              </a:rPr>
              <a:t>https://</a:t>
            </a:r>
            <a:r>
              <a:rPr lang="en-US" sz="2400" dirty="0" err="1">
                <a:latin typeface="Arial"/>
                <a:cs typeface="Arial"/>
                <a:hlinkClick r:id="rId5" action="ppaction://hlinkfile"/>
              </a:rPr>
              <a:t>coach.ca</a:t>
            </a:r>
            <a:r>
              <a:rPr lang="en-US" sz="2400" dirty="0">
                <a:latin typeface="Arial"/>
                <a:cs typeface="Arial"/>
                <a:hlinkClick r:id="rId5" action="ppaction://hlinkfile"/>
              </a:rPr>
              <a:t>/making-head-way-concussion-elearning-series-p153487</a:t>
            </a:r>
            <a:endParaRPr lang="en-US" sz="2400" dirty="0">
              <a:latin typeface="Arial"/>
              <a:cs typeface="Arial"/>
            </a:endParaRPr>
          </a:p>
        </p:txBody>
      </p:sp>
      <p:pic>
        <p:nvPicPr>
          <p:cNvPr id="12" name="Picture 11">
            <a:extLst>
              <a:ext uri="{FF2B5EF4-FFF2-40B4-BE49-F238E27FC236}">
                <a16:creationId xmlns="" xmlns:a16="http://schemas.microsoft.com/office/drawing/2014/main" id="{00B4F313-958C-214D-8838-EEC174F1AF19}"/>
              </a:ext>
            </a:extLst>
          </p:cNvPr>
          <p:cNvPicPr>
            <a:picLocks noChangeAspect="1"/>
          </p:cNvPicPr>
          <p:nvPr/>
        </p:nvPicPr>
        <p:blipFill>
          <a:blip r:embed="rId6"/>
          <a:stretch>
            <a:fillRect/>
          </a:stretch>
        </p:blipFill>
        <p:spPr>
          <a:xfrm>
            <a:off x="1501831" y="1453763"/>
            <a:ext cx="3340100" cy="4775200"/>
          </a:xfrm>
          <a:prstGeom prst="rect">
            <a:avLst/>
          </a:prstGeom>
        </p:spPr>
      </p:pic>
    </p:spTree>
    <p:extLst>
      <p:ext uri="{BB962C8B-B14F-4D97-AF65-F5344CB8AC3E}">
        <p14:creationId xmlns:p14="http://schemas.microsoft.com/office/powerpoint/2010/main" val="1676873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15156008-0F15-564E-A026-08FDB154A6B8}"/>
              </a:ext>
            </a:extLst>
          </p:cNvPr>
          <p:cNvSpPr>
            <a:spLocks noGrp="1"/>
          </p:cNvSpPr>
          <p:nvPr>
            <p:ph type="title"/>
          </p:nvPr>
        </p:nvSpPr>
        <p:spPr>
          <a:xfrm>
            <a:off x="97536" y="149743"/>
            <a:ext cx="10515600" cy="1325563"/>
          </a:xfrm>
        </p:spPr>
        <p:txBody>
          <a:bodyPr>
            <a:normAutofit/>
          </a:bodyPr>
          <a:lstStyle/>
          <a:p>
            <a:pPr>
              <a:lnSpc>
                <a:spcPct val="80000"/>
              </a:lnSpc>
            </a:pPr>
            <a:r>
              <a:rPr lang="en-US" dirty="0"/>
              <a:t>How can I learn </a:t>
            </a:r>
            <a:r>
              <a:rPr lang="en-US" dirty="0" smtClean="0"/>
              <a:t>more about </a:t>
            </a:r>
            <a:r>
              <a:rPr lang="en-US" dirty="0"/>
              <a:t>concussions?</a:t>
            </a:r>
          </a:p>
        </p:txBody>
      </p:sp>
      <p:sp>
        <p:nvSpPr>
          <p:cNvPr id="6" name="Slide Number Placeholder 5">
            <a:extLst>
              <a:ext uri="{FF2B5EF4-FFF2-40B4-BE49-F238E27FC236}">
                <a16:creationId xmlns="" xmlns:a16="http://schemas.microsoft.com/office/drawing/2014/main" id="{2DA680AB-1209-8E4F-8857-2BA369E34BA1}"/>
              </a:ext>
            </a:extLst>
          </p:cNvPr>
          <p:cNvSpPr>
            <a:spLocks noGrp="1"/>
          </p:cNvSpPr>
          <p:nvPr>
            <p:ph type="sldNum" sz="quarter" idx="12"/>
          </p:nvPr>
        </p:nvSpPr>
        <p:spPr/>
        <p:txBody>
          <a:bodyPr/>
          <a:lstStyle/>
          <a:p>
            <a:fld id="{E14CCA11-A81D-5F43-974C-C3CFAC663444}" type="slidenum">
              <a:rPr lang="en-US" smtClean="0"/>
              <a:pPr/>
              <a:t>28</a:t>
            </a:fld>
            <a:endParaRPr lang="en-US" dirty="0"/>
          </a:p>
        </p:txBody>
      </p:sp>
      <p:sp>
        <p:nvSpPr>
          <p:cNvPr id="3" name="Content Placeholder 2">
            <a:extLst>
              <a:ext uri="{FF2B5EF4-FFF2-40B4-BE49-F238E27FC236}">
                <a16:creationId xmlns="" xmlns:a16="http://schemas.microsoft.com/office/drawing/2014/main" id="{E1B32F62-DBFC-2B46-AF94-ED2013E38911}"/>
              </a:ext>
            </a:extLst>
          </p:cNvPr>
          <p:cNvSpPr>
            <a:spLocks noGrp="1"/>
          </p:cNvSpPr>
          <p:nvPr>
            <p:ph idx="1"/>
          </p:nvPr>
        </p:nvSpPr>
        <p:spPr/>
        <p:txBody>
          <a:bodyPr/>
          <a:lstStyle/>
          <a:p>
            <a:pPr marL="0" indent="0">
              <a:buNone/>
            </a:pPr>
            <a:r>
              <a:rPr lang="en-US" dirty="0"/>
              <a:t>Download Parachute’s free </a:t>
            </a:r>
            <a:r>
              <a:rPr lang="en-US" b="1" dirty="0">
                <a:solidFill>
                  <a:srgbClr val="002060"/>
                </a:solidFill>
              </a:rPr>
              <a:t>Concussion Ed App: </a:t>
            </a:r>
            <a:r>
              <a:rPr lang="en-US" dirty="0">
                <a:hlinkClick r:id="rId2"/>
              </a:rPr>
              <a:t>www.parachutecanada.org/concussion/whattodo</a:t>
            </a:r>
            <a:endParaRPr lang="en-US" dirty="0"/>
          </a:p>
          <a:p>
            <a:pPr marL="0" indent="0">
              <a:buNone/>
            </a:pPr>
            <a:endParaRPr lang="en-US" dirty="0"/>
          </a:p>
        </p:txBody>
      </p:sp>
      <p:pic>
        <p:nvPicPr>
          <p:cNvPr id="8" name="Picture 7">
            <a:extLst>
              <a:ext uri="{FF2B5EF4-FFF2-40B4-BE49-F238E27FC236}">
                <a16:creationId xmlns="" xmlns:a16="http://schemas.microsoft.com/office/drawing/2014/main" id="{5E9750B1-0CA6-DC4C-BD3F-7795312DCDD5}"/>
              </a:ext>
            </a:extLst>
          </p:cNvPr>
          <p:cNvPicPr>
            <a:picLocks noChangeAspect="1"/>
          </p:cNvPicPr>
          <p:nvPr/>
        </p:nvPicPr>
        <p:blipFill rotWithShape="1">
          <a:blip r:embed="rId3"/>
          <a:srcRect l="1860" t="40930" r="2093" b="14419"/>
          <a:stretch/>
        </p:blipFill>
        <p:spPr>
          <a:xfrm>
            <a:off x="1704754" y="2764466"/>
            <a:ext cx="8782493" cy="3062178"/>
          </a:xfrm>
          <a:prstGeom prst="rect">
            <a:avLst/>
          </a:prstGeom>
        </p:spPr>
      </p:pic>
    </p:spTree>
    <p:extLst>
      <p:ext uri="{BB962C8B-B14F-4D97-AF65-F5344CB8AC3E}">
        <p14:creationId xmlns:p14="http://schemas.microsoft.com/office/powerpoint/2010/main" val="33926011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B215ACB3-4B81-474A-89E5-8D465C155BA8}"/>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7496536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C793EB08-582C-A140-8EC3-D123B13C4454}"/>
              </a:ext>
            </a:extLst>
          </p:cNvPr>
          <p:cNvSpPr>
            <a:spLocks noGrp="1"/>
          </p:cNvSpPr>
          <p:nvPr>
            <p:ph type="sldNum" sz="quarter" idx="12"/>
          </p:nvPr>
        </p:nvSpPr>
        <p:spPr/>
        <p:txBody>
          <a:bodyPr/>
          <a:lstStyle/>
          <a:p>
            <a:fld id="{E14CCA11-A81D-5F43-974C-C3CFAC663444}" type="slidenum">
              <a:rPr lang="en-US" smtClean="0"/>
              <a:pPr/>
              <a:t>30</a:t>
            </a:fld>
            <a:endParaRPr lang="en-US" dirty="0"/>
          </a:p>
        </p:txBody>
      </p:sp>
      <p:sp>
        <p:nvSpPr>
          <p:cNvPr id="4" name="TextBox 3">
            <a:extLst>
              <a:ext uri="{FF2B5EF4-FFF2-40B4-BE49-F238E27FC236}">
                <a16:creationId xmlns="" xmlns:a16="http://schemas.microsoft.com/office/drawing/2014/main" id="{EE820836-4106-3B43-905C-D64EC54B3F31}"/>
              </a:ext>
            </a:extLst>
          </p:cNvPr>
          <p:cNvSpPr txBox="1"/>
          <p:nvPr/>
        </p:nvSpPr>
        <p:spPr>
          <a:xfrm>
            <a:off x="4050792" y="1741585"/>
            <a:ext cx="4419600" cy="923330"/>
          </a:xfrm>
          <a:prstGeom prst="rect">
            <a:avLst/>
          </a:prstGeom>
          <a:noFill/>
        </p:spPr>
        <p:txBody>
          <a:bodyPr wrap="square" rtlCol="0">
            <a:spAutoFit/>
          </a:bodyPr>
          <a:lstStyle/>
          <a:p>
            <a:pPr algn="ctr"/>
            <a:r>
              <a:rPr lang="en-US" sz="5400" b="1" dirty="0">
                <a:solidFill>
                  <a:srgbClr val="002060"/>
                </a:solidFill>
                <a:latin typeface="Arial"/>
                <a:ea typeface="Helvetica Neue" panose="02000503000000020004" pitchFamily="2" charset="0"/>
                <a:cs typeface="Arial"/>
              </a:rPr>
              <a:t>Questions?</a:t>
            </a:r>
          </a:p>
        </p:txBody>
      </p:sp>
      <p:sp>
        <p:nvSpPr>
          <p:cNvPr id="5" name="TextBox 4">
            <a:extLst>
              <a:ext uri="{FF2B5EF4-FFF2-40B4-BE49-F238E27FC236}">
                <a16:creationId xmlns="" xmlns:a16="http://schemas.microsoft.com/office/drawing/2014/main" id="{EE820836-4106-3B43-905C-D64EC54B3F31}"/>
              </a:ext>
            </a:extLst>
          </p:cNvPr>
          <p:cNvSpPr txBox="1"/>
          <p:nvPr/>
        </p:nvSpPr>
        <p:spPr>
          <a:xfrm>
            <a:off x="3983736" y="4198273"/>
            <a:ext cx="4419600" cy="923330"/>
          </a:xfrm>
          <a:prstGeom prst="rect">
            <a:avLst/>
          </a:prstGeom>
          <a:noFill/>
        </p:spPr>
        <p:txBody>
          <a:bodyPr wrap="square" rtlCol="0">
            <a:spAutoFit/>
          </a:bodyPr>
          <a:lstStyle/>
          <a:p>
            <a:pPr algn="ctr"/>
            <a:r>
              <a:rPr lang="en-US" sz="5400" b="1" dirty="0">
                <a:solidFill>
                  <a:srgbClr val="002060"/>
                </a:solidFill>
                <a:latin typeface="Arial"/>
                <a:ea typeface="Helvetica Neue" panose="02000503000000020004" pitchFamily="2" charset="0"/>
                <a:cs typeface="Arial"/>
              </a:rPr>
              <a:t>Thank you</a:t>
            </a:r>
          </a:p>
        </p:txBody>
      </p:sp>
    </p:spTree>
    <p:extLst>
      <p:ext uri="{BB962C8B-B14F-4D97-AF65-F5344CB8AC3E}">
        <p14:creationId xmlns:p14="http://schemas.microsoft.com/office/powerpoint/2010/main" val="1269152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656</Words>
  <Application>Microsoft Office PowerPoint</Application>
  <PresentationFormat>Widescreen</PresentationFormat>
  <Paragraphs>97</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 Unicode MS</vt:lpstr>
      <vt:lpstr>Arial</vt:lpstr>
      <vt:lpstr>Calibri</vt:lpstr>
      <vt:lpstr>Calibri Light</vt:lpstr>
      <vt:lpstr>GarageGothic Regular</vt:lpstr>
      <vt:lpstr>Helvetica Neue</vt:lpstr>
      <vt:lpstr>Symbol</vt:lpstr>
      <vt:lpstr>Times New Roman</vt:lpstr>
      <vt:lpstr>Office Theme</vt:lpstr>
      <vt:lpstr>CONCUSSIONS</vt:lpstr>
      <vt:lpstr>WHAT IS A CONCUSSION?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I learn more about concussions?</vt:lpstr>
      <vt:lpstr>How can I learn more about concussions?</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Roddie</dc:creator>
  <cp:lastModifiedBy>Lisa Roddie</cp:lastModifiedBy>
  <cp:revision>10</cp:revision>
  <dcterms:created xsi:type="dcterms:W3CDTF">2019-03-11T20:07:26Z</dcterms:created>
  <dcterms:modified xsi:type="dcterms:W3CDTF">2019-03-18T20:19:50Z</dcterms:modified>
</cp:coreProperties>
</file>