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6858000" cy="9144000" type="letter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50" d="100"/>
          <a:sy n="50" d="100"/>
        </p:scale>
        <p:origin x="2052" y="4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18E6-95E8-4160-97EB-B20FB5FDC306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1B6BD-DA0B-41D5-B4CB-0292498F84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535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18E6-95E8-4160-97EB-B20FB5FDC306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1B6BD-DA0B-41D5-B4CB-0292498F84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4130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18E6-95E8-4160-97EB-B20FB5FDC306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1B6BD-DA0B-41D5-B4CB-0292498F84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8888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18E6-95E8-4160-97EB-B20FB5FDC306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1B6BD-DA0B-41D5-B4CB-0292498F84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7975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18E6-95E8-4160-97EB-B20FB5FDC306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1B6BD-DA0B-41D5-B4CB-0292498F84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7962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18E6-95E8-4160-97EB-B20FB5FDC306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1B6BD-DA0B-41D5-B4CB-0292498F84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7346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18E6-95E8-4160-97EB-B20FB5FDC306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1B6BD-DA0B-41D5-B4CB-0292498F84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3645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18E6-95E8-4160-97EB-B20FB5FDC306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1B6BD-DA0B-41D5-B4CB-0292498F84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010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18E6-95E8-4160-97EB-B20FB5FDC306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1B6BD-DA0B-41D5-B4CB-0292498F84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2865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18E6-95E8-4160-97EB-B20FB5FDC306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1B6BD-DA0B-41D5-B4CB-0292498F84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1680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18E6-95E8-4160-97EB-B20FB5FDC306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1B6BD-DA0B-41D5-B4CB-0292498F84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1759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818E6-95E8-4160-97EB-B20FB5FDC306}" type="datetimeFigureOut">
              <a:rPr lang="en-CA" smtClean="0"/>
              <a:t>2019-10-08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1B6BD-DA0B-41D5-B4CB-0292498F842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8754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2575" y="6732449"/>
            <a:ext cx="6292850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CA" sz="120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CONCUSSION is a serious event, but you can recover fully from such an injury if the brain is given enough time to rest and recuperate. Returning to normal activities, including sport participation, is a stage-wise process that requires patience, attention, and caution.</a:t>
            </a:r>
          </a:p>
          <a:p>
            <a:endParaRPr lang="en-CA" sz="1200" i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CA" sz="12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diagnosed with a concussion, please turn over for a sailing specific return to sport protocol. Remember that e</a:t>
            </a:r>
            <a:r>
              <a:rPr lang="en-CA" sz="120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ach stage of th</a:t>
            </a:r>
            <a:r>
              <a:rPr lang="en-CA" sz="1200" i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return protocol </a:t>
            </a:r>
            <a:r>
              <a:rPr lang="en-CA" sz="120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must take a </a:t>
            </a:r>
            <a:r>
              <a:rPr lang="en-CA" sz="1200" b="1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minimum of one day </a:t>
            </a:r>
            <a:r>
              <a:rPr lang="en-CA" sz="1200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but could last longer, depending on the athlete and their specific situation.</a:t>
            </a:r>
            <a:endParaRPr lang="en-CA" sz="1200" i="1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141" y="177800"/>
            <a:ext cx="2290992" cy="9712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6542" y="345948"/>
            <a:ext cx="6578266" cy="6138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6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Ontario Sailing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6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Concussions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6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Remova</a:t>
            </a:r>
            <a:r>
              <a:rPr lang="en-CA" sz="16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from Sport Procedures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CA" sz="1600" b="1" dirty="0" smtClean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are concerned about the long term health of all our participants. We have instituted a Concussion Management Policy to help protect their health and in compliance with Ontario’s Rowan’s Law.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4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policy is that i</a:t>
            </a:r>
            <a:r>
              <a:rPr lang="en-C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 </a:t>
            </a: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any individual suffers any kind of injury where there is potential for there to have been direct or indirect force to the head, </a:t>
            </a:r>
            <a:r>
              <a:rPr lang="en-C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neck, face</a:t>
            </a: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C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or upper body and </a:t>
            </a: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is experiencing or demonstrating any concussion related signs or symptoms, the individual will be removed from activity </a:t>
            </a:r>
            <a:r>
              <a:rPr lang="en-C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immediately.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designated person to make this decision will be the coach and/or regatta host. In the case of a suspected concussion, the individual may not be in a condition to assess themselves or make appropriate decisions. The decision will be made erring </a:t>
            </a: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on the side of caution </a:t>
            </a:r>
            <a:r>
              <a:rPr lang="en-C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 support of the long term health of the participant. </a:t>
            </a:r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individuals under 18, all suspected concussions or situations that occurred that potentially could result in a concussion will be reported to </a:t>
            </a:r>
            <a:r>
              <a:rPr lang="en-C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their </a:t>
            </a: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guardian. The guardian should monitor the individual for delayed signs and symptoms for the next 72 hours. </a:t>
            </a:r>
            <a:endParaRPr lang="en-CA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All individuals of any age with a suspected concussion </a:t>
            </a:r>
            <a:r>
              <a:rPr lang="en-C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should see </a:t>
            </a: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to a medical doctor (or nurse practitioner) for medical assessment and diagnosis</a:t>
            </a:r>
            <a:r>
              <a:rPr lang="en-C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CA" sz="14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3970" y="8365341"/>
            <a:ext cx="61500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1200" i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more information and </a:t>
            </a:r>
            <a:r>
              <a:rPr lang="en-CA" sz="1200" i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Ontario Sailing’s full </a:t>
            </a:r>
            <a:r>
              <a:rPr lang="en-CA" sz="1200" i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Concussion Policy please go to:</a:t>
            </a:r>
          </a:p>
          <a:p>
            <a:pPr algn="ctr"/>
            <a:r>
              <a:rPr lang="en-CA" sz="1200" i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www.ontariosailing.ca/concussion-information/</a:t>
            </a:r>
            <a:endParaRPr lang="en-CA" sz="1200" i="1" dirty="0" smtClean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516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867" y="114925"/>
            <a:ext cx="6578266" cy="9029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6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6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Ontario Sailing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6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Return to Sport Protocol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CA" sz="1000" i="1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you are diagnosed with a concussion, follow the stages to return under medical guidance</a:t>
            </a:r>
          </a:p>
          <a:p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STAGE 1: Symptom limited activity – Goal: A gradual reintroduction of activity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/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an initial short period of rest of 24-48 hours, light cognitive and physical activity can be initiated as long as they don’t worsen symptoms. A physician, preferably one with experience managing concussions, should be consulted before beginning a step-wise </a:t>
            </a:r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Univers 57 Condensed"/>
              </a:rPr>
              <a:t>return to learn </a:t>
            </a:r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return to sport strategy. 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 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STAGE 2: Light aerobic exercise – Goal: Increased heart rate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/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Activities such as walking or stationary cycling. The athlete should be supervised by someone who can help monitor for symptoms and signs. No resistance training or weight lifting. The duration &amp; intensity of the aerobic exercise can be gradually increased over time if no symptoms or signs return during the exercise or the next day.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/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Symptoms? </a:t>
            </a:r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 to previous stage and only engage in activities as tolerated. If symptoms persist consult a physician.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/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symptoms? </a:t>
            </a:r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Proceed to Step 3 after 24 hours.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 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STAGE 3: More diverse Cardio– Goal: Add movement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/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Activities such as light indoor rowing &amp; active yoga can begin at step 3. There should be no jarring motions such as high speed stops or hitting a baseball.   </a:t>
            </a:r>
          </a:p>
          <a:p>
            <a:pPr marL="114300"/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Symptoms? </a:t>
            </a:r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 to previous stage and only engage in activities as tolerated. If symptoms persist consult a physician.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/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symptoms? </a:t>
            </a:r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Proceed to Step 4 after 24 hours.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 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STAGE 4: Building upon cardio with increased </a:t>
            </a:r>
            <a:r>
              <a:rPr lang="en-CA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cognitive</a:t>
            </a:r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 </a:t>
            </a:r>
            <a:r>
              <a:rPr lang="en-CA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c</a:t>
            </a:r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hallenges</a:t>
            </a:r>
          </a:p>
          <a:p>
            <a:r>
              <a:rPr lang="en-CA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	</a:t>
            </a:r>
            <a:r>
              <a:rPr lang="en-CA" sz="12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	</a:t>
            </a:r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 Goal: Exercise, coordination, &amp; increased thinking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935"/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Activities such as knot tying, boat rigging and resistance training can be added to activities from previous stages.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/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Symptoms? </a:t>
            </a:r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 to previous stage and only engage in activities as tolerated. If symptoms persist consult a physician.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/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symptoms? </a:t>
            </a:r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time needed to progress will vary with the severity of the concussion and with the athlete. </a:t>
            </a:r>
            <a:r>
              <a:rPr lang="en-CA" sz="1200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Proceed to Step 5 only after medical clearance</a:t>
            </a:r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 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STAGE 5: On water practice, once cleared by a doctor – Goal: Restore confidence and assess functional skills by coaching staff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/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Coaches and instructors will allow return to the water in gradually challenging conditions.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/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Symptoms? </a:t>
            </a:r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 to previous stage and only engage in activities as tolerated. If symptoms persist consult a physician.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/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symptoms? </a:t>
            </a:r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Proceed to Step 6 after minimum of two on water situations without symptoms.</a:t>
            </a:r>
            <a:endParaRPr lang="en-CA" sz="1200" dirty="0" smtClean="0">
              <a:effectLst/>
              <a:latin typeface="GarageGothic Regular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CA" sz="1200" dirty="0" smtClean="0">
                <a:solidFill>
                  <a:srgbClr val="000000"/>
                </a:solidFill>
                <a:effectLst/>
                <a:latin typeface="GarageGothic Regular"/>
                <a:ea typeface="Calibri" panose="020F0502020204030204" pitchFamily="34" charset="0"/>
                <a:cs typeface="GarageGothic Regular"/>
              </a:rPr>
              <a:t> </a:t>
            </a:r>
          </a:p>
          <a:p>
            <a:r>
              <a:rPr lang="en-CA" sz="12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STAGE 6: Competition  </a:t>
            </a:r>
            <a:endParaRPr lang="en-CA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CA" sz="12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GarageGothic Regular"/>
              </a:rPr>
              <a:t>	Return to sport with normal activities</a:t>
            </a:r>
            <a:endParaRPr lang="en-C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141" y="114925"/>
            <a:ext cx="2290992" cy="97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611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307</TotalTime>
  <Words>433</Words>
  <Application>Microsoft Office PowerPoint</Application>
  <PresentationFormat>Letter Paper (8.5x11 in)</PresentationFormat>
  <Paragraphs>45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GarageGothic Regular</vt:lpstr>
      <vt:lpstr>Times New Roman</vt:lpstr>
      <vt:lpstr>Univers 57 Condensed</vt:lpstr>
      <vt:lpstr>Office Theme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Roddie</dc:creator>
  <cp:lastModifiedBy>Lisa Roddie</cp:lastModifiedBy>
  <cp:revision>13</cp:revision>
  <cp:lastPrinted>2019-05-06T14:43:56Z</cp:lastPrinted>
  <dcterms:created xsi:type="dcterms:W3CDTF">2019-05-06T12:47:27Z</dcterms:created>
  <dcterms:modified xsi:type="dcterms:W3CDTF">2019-10-08T14:54:02Z</dcterms:modified>
</cp:coreProperties>
</file>