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59" r:id="rId6"/>
    <p:sldId id="260" r:id="rId7"/>
    <p:sldId id="266" r:id="rId8"/>
    <p:sldId id="265" r:id="rId9"/>
    <p:sldId id="270" r:id="rId10"/>
    <p:sldId id="262" r:id="rId11"/>
    <p:sldId id="276" r:id="rId12"/>
    <p:sldId id="261" r:id="rId13"/>
    <p:sldId id="264" r:id="rId14"/>
    <p:sldId id="263" r:id="rId15"/>
    <p:sldId id="271" r:id="rId16"/>
    <p:sldId id="268" r:id="rId17"/>
    <p:sldId id="272" r:id="rId18"/>
    <p:sldId id="274" r:id="rId19"/>
    <p:sldId id="269"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0" d="100"/>
          <a:sy n="70" d="100"/>
        </p:scale>
        <p:origin x="536"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AE85FC0-83D9-49FD-A2FD-578AE5C610CC}" type="datetimeFigureOut">
              <a:rPr lang="en-CA" smtClean="0"/>
              <a:t>2016-11-10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2231857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AE85FC0-83D9-49FD-A2FD-578AE5C610CC}" type="datetimeFigureOut">
              <a:rPr lang="en-CA" smtClean="0"/>
              <a:t>2016-11-10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310304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E85FC0-83D9-49FD-A2FD-578AE5C610CC}" type="datetimeFigureOut">
              <a:rPr lang="en-CA" smtClean="0"/>
              <a:t>2016-11-10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260094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AE85FC0-83D9-49FD-A2FD-578AE5C610CC}" type="datetimeFigureOut">
              <a:rPr lang="en-CA" smtClean="0"/>
              <a:t>2016-11-10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4271683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AE85FC0-83D9-49FD-A2FD-578AE5C610CC}" type="datetimeFigureOut">
              <a:rPr lang="en-CA" smtClean="0"/>
              <a:t>2016-11-10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209936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AE85FC0-83D9-49FD-A2FD-578AE5C610CC}" type="datetimeFigureOut">
              <a:rPr lang="en-CA" smtClean="0"/>
              <a:t>2016-11-10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340573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E85FC0-83D9-49FD-A2FD-578AE5C610CC}" type="datetimeFigureOut">
              <a:rPr lang="en-CA" smtClean="0"/>
              <a:t>2016-11-10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2342426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E85FC0-83D9-49FD-A2FD-578AE5C610CC}" type="datetimeFigureOut">
              <a:rPr lang="en-CA" smtClean="0"/>
              <a:t>2016-11-10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97772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E85FC0-83D9-49FD-A2FD-578AE5C610CC}" type="datetimeFigureOut">
              <a:rPr lang="en-CA" smtClean="0"/>
              <a:t>2016-11-10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113956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AE85FC0-83D9-49FD-A2FD-578AE5C610CC}" type="datetimeFigureOut">
              <a:rPr lang="en-CA" smtClean="0"/>
              <a:t>2016-11-10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2346432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AE85FC0-83D9-49FD-A2FD-578AE5C610CC}" type="datetimeFigureOut">
              <a:rPr lang="en-CA" smtClean="0"/>
              <a:t>2016-11-10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626ECF-0F4F-49A0-AD87-E4819C1A6055}" type="slidenum">
              <a:rPr lang="en-CA" smtClean="0"/>
              <a:t>‹#›</a:t>
            </a:fld>
            <a:endParaRPr lang="en-CA"/>
          </a:p>
        </p:txBody>
      </p:sp>
    </p:spTree>
    <p:extLst>
      <p:ext uri="{BB962C8B-B14F-4D97-AF65-F5344CB8AC3E}">
        <p14:creationId xmlns:p14="http://schemas.microsoft.com/office/powerpoint/2010/main" val="526455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E85FC0-83D9-49FD-A2FD-578AE5C610CC}" type="datetimeFigureOut">
              <a:rPr lang="en-CA" smtClean="0"/>
              <a:t>2016-11-10</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26ECF-0F4F-49A0-AD87-E4819C1A6055}" type="slidenum">
              <a:rPr lang="en-CA" smtClean="0"/>
              <a:t>‹#›</a:t>
            </a:fld>
            <a:endParaRPr lang="en-CA"/>
          </a:p>
        </p:txBody>
      </p:sp>
    </p:spTree>
    <p:extLst>
      <p:ext uri="{BB962C8B-B14F-4D97-AF65-F5344CB8AC3E}">
        <p14:creationId xmlns:p14="http://schemas.microsoft.com/office/powerpoint/2010/main" val="884600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8653" y="324668"/>
            <a:ext cx="10114692" cy="4247317"/>
          </a:xfrm>
          <a:prstGeom prst="rect">
            <a:avLst/>
          </a:prstGeom>
          <a:solidFill>
            <a:schemeClr val="accent1">
              <a:lumMod val="40000"/>
              <a:lumOff val="60000"/>
            </a:schemeClr>
          </a:solidFill>
        </p:spPr>
        <p:txBody>
          <a:bodyPr wrap="none" lIns="91440" tIns="45720" rIns="91440" bIns="45720">
            <a:spAutoFit/>
          </a:bodyPr>
          <a:lstStyle/>
          <a:p>
            <a:pPr algn="ctr"/>
            <a:r>
              <a:rPr lang="en-US" sz="5400" b="1" cap="none" spc="0" dirty="0" smtClean="0">
                <a:ln w="13462">
                  <a:solidFill>
                    <a:schemeClr val="bg1"/>
                  </a:solidFill>
                  <a:prstDash val="solid"/>
                </a:ln>
                <a:solidFill>
                  <a:srgbClr val="002060"/>
                </a:solidFill>
                <a:effectLst>
                  <a:outerShdw dist="38100" dir="2700000" algn="bl" rotWithShape="0">
                    <a:schemeClr val="accent5"/>
                  </a:outerShdw>
                </a:effectLst>
              </a:rPr>
              <a:t>Workplace Violence &amp; Harassment</a:t>
            </a:r>
          </a:p>
          <a:p>
            <a:pPr algn="ctr"/>
            <a:endParaRPr lang="en-US" sz="5400" b="1" dirty="0">
              <a:ln w="13462">
                <a:solidFill>
                  <a:schemeClr val="bg1"/>
                </a:solidFill>
                <a:prstDash val="solid"/>
              </a:ln>
              <a:solidFill>
                <a:srgbClr val="002060"/>
              </a:solidFill>
              <a:effectLst>
                <a:outerShdw dist="38100" dir="2700000" algn="bl" rotWithShape="0">
                  <a:schemeClr val="accent5"/>
                </a:outerShdw>
              </a:effectLst>
            </a:endParaRPr>
          </a:p>
          <a:p>
            <a:pPr algn="ctr"/>
            <a:r>
              <a:rPr lang="en-US" sz="5400" b="1" cap="none" spc="0" dirty="0" smtClean="0">
                <a:ln w="13462">
                  <a:solidFill>
                    <a:schemeClr val="bg1"/>
                  </a:solidFill>
                  <a:prstDash val="solid"/>
                </a:ln>
                <a:solidFill>
                  <a:srgbClr val="002060"/>
                </a:solidFill>
                <a:effectLst>
                  <a:outerShdw dist="38100" dir="2700000" algn="bl" rotWithShape="0">
                    <a:schemeClr val="accent5"/>
                  </a:outerShdw>
                </a:effectLst>
              </a:rPr>
              <a:t>Policy &amp; Program</a:t>
            </a:r>
          </a:p>
          <a:p>
            <a:pPr algn="ctr"/>
            <a:endParaRPr lang="en-US" sz="5400" b="1" dirty="0">
              <a:ln w="13462">
                <a:solidFill>
                  <a:schemeClr val="bg1"/>
                </a:solidFill>
                <a:prstDash val="solid"/>
              </a:ln>
              <a:solidFill>
                <a:srgbClr val="002060"/>
              </a:solidFill>
              <a:effectLst>
                <a:outerShdw dist="38100" dir="2700000" algn="bl" rotWithShape="0">
                  <a:schemeClr val="accent5"/>
                </a:outerShdw>
              </a:effectLst>
            </a:endParaRPr>
          </a:p>
          <a:p>
            <a:pPr algn="ctr"/>
            <a:r>
              <a:rPr lang="en-US" sz="5400" b="1" cap="none" spc="0" dirty="0" smtClean="0">
                <a:ln w="13462">
                  <a:solidFill>
                    <a:schemeClr val="bg1"/>
                  </a:solidFill>
                  <a:prstDash val="solid"/>
                </a:ln>
                <a:solidFill>
                  <a:srgbClr val="002060"/>
                </a:solidFill>
                <a:effectLst>
                  <a:outerShdw dist="38100" dir="2700000" algn="bl" rotWithShape="0">
                    <a:schemeClr val="accent5"/>
                  </a:outerShdw>
                </a:effectLst>
              </a:rPr>
              <a:t>Training</a:t>
            </a:r>
            <a:endParaRPr lang="en-US" sz="5400" b="1" cap="none" spc="0" dirty="0">
              <a:ln w="13462">
                <a:solidFill>
                  <a:schemeClr val="bg1"/>
                </a:solidFill>
                <a:prstDash val="solid"/>
              </a:ln>
              <a:solidFill>
                <a:srgbClr val="002060"/>
              </a:solidFill>
              <a:effectLst>
                <a:outerShdw dist="38100" dir="2700000" algn="bl" rotWithShape="0">
                  <a:schemeClr val="accent5"/>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9689" y="4863102"/>
            <a:ext cx="3261741" cy="1748293"/>
          </a:xfrm>
          <a:prstGeom prst="rect">
            <a:avLst/>
          </a:prstGeom>
        </p:spPr>
      </p:pic>
    </p:spTree>
    <p:extLst>
      <p:ext uri="{BB962C8B-B14F-4D97-AF65-F5344CB8AC3E}">
        <p14:creationId xmlns:p14="http://schemas.microsoft.com/office/powerpoint/2010/main" val="301976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87005"/>
            <a:ext cx="6580252" cy="1015663"/>
          </a:xfrm>
          <a:prstGeom prst="rect">
            <a:avLst/>
          </a:prstGeom>
          <a:noFill/>
        </p:spPr>
        <p:txBody>
          <a:bodyPr wrap="square" rtlCol="0">
            <a:spAutoFit/>
          </a:bodyPr>
          <a:lstStyle/>
          <a:p>
            <a:r>
              <a:rPr lang="en-CA" sz="6000" dirty="0" smtClean="0">
                <a:solidFill>
                  <a:srgbClr val="FF0000"/>
                </a:solidFill>
              </a:rPr>
              <a:t>How Important </a:t>
            </a:r>
            <a:r>
              <a:rPr lang="en-CA" sz="6000" dirty="0">
                <a:solidFill>
                  <a:srgbClr val="FF0000"/>
                </a:solidFill>
              </a:rPr>
              <a:t>I</a:t>
            </a:r>
            <a:r>
              <a:rPr lang="en-CA" sz="6000" dirty="0" smtClean="0">
                <a:solidFill>
                  <a:srgbClr val="FF0000"/>
                </a:solidFill>
              </a:rPr>
              <a:t>s </a:t>
            </a:r>
            <a:r>
              <a:rPr lang="en-CA" sz="6000" dirty="0">
                <a:solidFill>
                  <a:srgbClr val="FF0000"/>
                </a:solidFill>
              </a:rPr>
              <a:t>I</a:t>
            </a:r>
            <a:r>
              <a:rPr lang="en-CA" sz="6000" dirty="0" smtClean="0">
                <a:solidFill>
                  <a:srgbClr val="FF0000"/>
                </a:solidFill>
              </a:rPr>
              <a:t>t?</a:t>
            </a:r>
            <a:endParaRPr lang="en-CA" sz="6000" dirty="0">
              <a:solidFill>
                <a:srgbClr val="FF0000"/>
              </a:solidFill>
            </a:endParaRPr>
          </a:p>
        </p:txBody>
      </p:sp>
      <p:sp>
        <p:nvSpPr>
          <p:cNvPr id="3" name="TextBox 2"/>
          <p:cNvSpPr txBox="1"/>
          <p:nvPr/>
        </p:nvSpPr>
        <p:spPr>
          <a:xfrm>
            <a:off x="347472" y="1351508"/>
            <a:ext cx="11311128" cy="5262979"/>
          </a:xfrm>
          <a:prstGeom prst="rect">
            <a:avLst/>
          </a:prstGeom>
          <a:noFill/>
        </p:spPr>
        <p:txBody>
          <a:bodyPr wrap="square" rtlCol="0">
            <a:spAutoFit/>
          </a:bodyPr>
          <a:lstStyle/>
          <a:p>
            <a:r>
              <a:rPr lang="en-CA" sz="2400" dirty="0" smtClean="0"/>
              <a:t>Workplace Violence and Harassment is found to be responsible for more lost productivity in the workplace than any other cause.</a:t>
            </a:r>
          </a:p>
          <a:p>
            <a:pPr algn="r"/>
            <a:r>
              <a:rPr lang="en-CA" sz="2400" dirty="0" smtClean="0"/>
              <a:t>									</a:t>
            </a:r>
            <a:r>
              <a:rPr lang="en-CA" sz="2400" i="1" dirty="0" smtClean="0"/>
              <a:t>Canada Statistics 2010</a:t>
            </a:r>
          </a:p>
          <a:p>
            <a:endParaRPr lang="en-CA" sz="2400" i="1" dirty="0"/>
          </a:p>
          <a:p>
            <a:r>
              <a:rPr lang="en-CA" sz="2400" dirty="0" smtClean="0"/>
              <a:t>50% of workplace harassment victims suffer mental health related problems</a:t>
            </a:r>
          </a:p>
          <a:p>
            <a:pPr algn="r"/>
            <a:r>
              <a:rPr lang="en-CA" sz="2400" dirty="0"/>
              <a:t>	</a:t>
            </a:r>
            <a:r>
              <a:rPr lang="en-CA" sz="2400" dirty="0" smtClean="0"/>
              <a:t>					</a:t>
            </a:r>
            <a:r>
              <a:rPr lang="en-CA" sz="2400" i="1" dirty="0" smtClean="0"/>
              <a:t>Canadian Mental Health Association 2014</a:t>
            </a:r>
          </a:p>
          <a:p>
            <a:endParaRPr lang="en-CA" sz="2400" dirty="0"/>
          </a:p>
          <a:p>
            <a:r>
              <a:rPr lang="en-CA" sz="2400" dirty="0" smtClean="0"/>
              <a:t>48% of targets suffer stress related health problems</a:t>
            </a:r>
          </a:p>
          <a:p>
            <a:pPr algn="r"/>
            <a:r>
              <a:rPr lang="en-CA" sz="2400" dirty="0"/>
              <a:t>	</a:t>
            </a:r>
            <a:r>
              <a:rPr lang="en-CA" sz="2400" dirty="0" smtClean="0"/>
              <a:t>		</a:t>
            </a:r>
            <a:r>
              <a:rPr lang="en-CA" sz="2400" i="1" dirty="0" smtClean="0"/>
              <a:t>Workplace Bullying Institute, Workplace Bullying Survey 2014</a:t>
            </a:r>
          </a:p>
          <a:p>
            <a:pPr algn="r"/>
            <a:endParaRPr lang="en-CA" sz="2400" i="1" dirty="0"/>
          </a:p>
          <a:p>
            <a:r>
              <a:rPr lang="en-CA" sz="2400" dirty="0" smtClean="0"/>
              <a:t>28% of Canadian say they have been on the receiving end of unwelcome sexual advances, requests for sexual favours or sexually charged talk while on the job.</a:t>
            </a:r>
          </a:p>
          <a:p>
            <a:pPr algn="r"/>
            <a:r>
              <a:rPr lang="en-CA" sz="2400" i="1" dirty="0" smtClean="0"/>
              <a:t>It is Never Okay: An </a:t>
            </a:r>
            <a:r>
              <a:rPr lang="en-CA" sz="2400" i="1" dirty="0"/>
              <a:t>A</a:t>
            </a:r>
            <a:r>
              <a:rPr lang="en-CA" sz="2400" i="1" dirty="0" smtClean="0"/>
              <a:t>ction Plan to Stop Sexual Violence and Harassment</a:t>
            </a:r>
          </a:p>
          <a:p>
            <a:pPr algn="r"/>
            <a:r>
              <a:rPr lang="en-CA" sz="2400" i="1" dirty="0" smtClean="0"/>
              <a:t>Government of Ontario, 2016 </a:t>
            </a:r>
            <a:endParaRPr lang="en-CA" sz="2400" i="1" dirty="0"/>
          </a:p>
        </p:txBody>
      </p:sp>
    </p:spTree>
    <p:extLst>
      <p:ext uri="{BB962C8B-B14F-4D97-AF65-F5344CB8AC3E}">
        <p14:creationId xmlns:p14="http://schemas.microsoft.com/office/powerpoint/2010/main" val="1129767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982588" cy="1015663"/>
          </a:xfrm>
          <a:prstGeom prst="rect">
            <a:avLst/>
          </a:prstGeom>
          <a:noFill/>
        </p:spPr>
        <p:txBody>
          <a:bodyPr wrap="square" rtlCol="0">
            <a:spAutoFit/>
          </a:bodyPr>
          <a:lstStyle/>
          <a:p>
            <a:r>
              <a:rPr lang="en-CA" sz="6000" dirty="0" smtClean="0">
                <a:solidFill>
                  <a:srgbClr val="FF0000"/>
                </a:solidFill>
              </a:rPr>
              <a:t>Staff AND Volunteers</a:t>
            </a:r>
            <a:endParaRPr lang="en-CA" sz="6000" dirty="0">
              <a:solidFill>
                <a:srgbClr val="FF0000"/>
              </a:solidFill>
            </a:endParaRPr>
          </a:p>
        </p:txBody>
      </p:sp>
      <p:sp>
        <p:nvSpPr>
          <p:cNvPr id="3" name="TextBox 2"/>
          <p:cNvSpPr txBox="1"/>
          <p:nvPr/>
        </p:nvSpPr>
        <p:spPr>
          <a:xfrm>
            <a:off x="356616" y="2103120"/>
            <a:ext cx="11311128" cy="3970318"/>
          </a:xfrm>
          <a:prstGeom prst="rect">
            <a:avLst/>
          </a:prstGeom>
          <a:noFill/>
        </p:spPr>
        <p:txBody>
          <a:bodyPr wrap="square" rtlCol="0">
            <a:spAutoFit/>
          </a:bodyPr>
          <a:lstStyle/>
          <a:p>
            <a:pPr algn="ctr"/>
            <a:r>
              <a:rPr lang="en-CA" sz="3600" dirty="0" smtClean="0"/>
              <a:t>We believe that it is only a benefit to every individual and our organization as a whole to ensure our volunteers are included in the same policies as our paid team members.</a:t>
            </a:r>
          </a:p>
          <a:p>
            <a:pPr algn="ctr"/>
            <a:endParaRPr lang="en-CA" sz="3600" dirty="0"/>
          </a:p>
          <a:p>
            <a:pPr algn="ctr"/>
            <a:r>
              <a:rPr lang="en-CA" sz="3600" dirty="0" smtClean="0"/>
              <a:t>Policies and Procedures for Workplace Violence and Workplace Harassment apply to all staff and volunteers equally.</a:t>
            </a:r>
          </a:p>
        </p:txBody>
      </p:sp>
    </p:spTree>
    <p:extLst>
      <p:ext uri="{BB962C8B-B14F-4D97-AF65-F5344CB8AC3E}">
        <p14:creationId xmlns:p14="http://schemas.microsoft.com/office/powerpoint/2010/main" val="102230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0704" y="163751"/>
            <a:ext cx="10323576" cy="1015663"/>
          </a:xfrm>
          <a:prstGeom prst="rect">
            <a:avLst/>
          </a:prstGeom>
          <a:noFill/>
        </p:spPr>
        <p:txBody>
          <a:bodyPr wrap="square" rtlCol="0">
            <a:spAutoFit/>
          </a:bodyPr>
          <a:lstStyle/>
          <a:p>
            <a:r>
              <a:rPr lang="en-CA" sz="6000" dirty="0" smtClean="0">
                <a:solidFill>
                  <a:srgbClr val="FF0000"/>
                </a:solidFill>
              </a:rPr>
              <a:t>What is Included in “Workplace”</a:t>
            </a:r>
            <a:endParaRPr lang="en-CA" sz="6000" dirty="0">
              <a:solidFill>
                <a:srgbClr val="FF0000"/>
              </a:solidFill>
            </a:endParaRPr>
          </a:p>
        </p:txBody>
      </p:sp>
      <p:sp>
        <p:nvSpPr>
          <p:cNvPr id="3" name="TextBox 2"/>
          <p:cNvSpPr txBox="1"/>
          <p:nvPr/>
        </p:nvSpPr>
        <p:spPr>
          <a:xfrm>
            <a:off x="669036" y="1504193"/>
            <a:ext cx="1085392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CA" dirty="0" smtClean="0"/>
              <a:t> </a:t>
            </a:r>
            <a:r>
              <a:rPr lang="en-CA" sz="2800" dirty="0"/>
              <a:t>Workplace </a:t>
            </a:r>
            <a:r>
              <a:rPr lang="en-CA" sz="2800" dirty="0" smtClean="0"/>
              <a:t>is anywhere work is conducted – where activities associated with the organization are taking place.</a:t>
            </a:r>
          </a:p>
        </p:txBody>
      </p:sp>
      <p:sp>
        <p:nvSpPr>
          <p:cNvPr id="4" name="TextBox 3"/>
          <p:cNvSpPr txBox="1"/>
          <p:nvPr/>
        </p:nvSpPr>
        <p:spPr>
          <a:xfrm>
            <a:off x="4954524" y="2593705"/>
            <a:ext cx="2154936" cy="369332"/>
          </a:xfrm>
          <a:prstGeom prst="rect">
            <a:avLst/>
          </a:prstGeom>
          <a:noFill/>
        </p:spPr>
        <p:txBody>
          <a:bodyPr wrap="square" rtlCol="0">
            <a:spAutoFit/>
          </a:bodyPr>
          <a:lstStyle/>
          <a:p>
            <a:r>
              <a:rPr lang="en-CA" dirty="0" smtClean="0"/>
              <a:t> These could include:</a:t>
            </a:r>
          </a:p>
        </p:txBody>
      </p:sp>
      <p:sp>
        <p:nvSpPr>
          <p:cNvPr id="5" name="Rectangle 4"/>
          <p:cNvSpPr/>
          <p:nvPr/>
        </p:nvSpPr>
        <p:spPr>
          <a:xfrm>
            <a:off x="3628520" y="3806226"/>
            <a:ext cx="265200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Social Events</a:t>
            </a:r>
            <a:endParaRPr lang="en-US" sz="3600" b="1" cap="none" spc="0" dirty="0">
              <a:ln/>
              <a:solidFill>
                <a:srgbClr val="0070C0"/>
              </a:solidFill>
              <a:effectLst/>
            </a:endParaRPr>
          </a:p>
        </p:txBody>
      </p:sp>
      <p:sp>
        <p:nvSpPr>
          <p:cNvPr id="6" name="Rectangle 5"/>
          <p:cNvSpPr/>
          <p:nvPr/>
        </p:nvSpPr>
        <p:spPr>
          <a:xfrm>
            <a:off x="4252287" y="5159607"/>
            <a:ext cx="5260222"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Community Events when </a:t>
            </a:r>
          </a:p>
          <a:p>
            <a:pPr algn="ctr"/>
            <a:r>
              <a:rPr lang="en-US" sz="3600" b="1" dirty="0" smtClean="0">
                <a:ln/>
                <a:solidFill>
                  <a:srgbClr val="0070C0"/>
                </a:solidFill>
              </a:rPr>
              <a:t>R</a:t>
            </a:r>
            <a:r>
              <a:rPr lang="en-US" sz="3600" b="1" cap="none" spc="0" dirty="0" smtClean="0">
                <a:ln/>
                <a:solidFill>
                  <a:srgbClr val="0070C0"/>
                </a:solidFill>
                <a:effectLst/>
              </a:rPr>
              <a:t>epresenting </a:t>
            </a:r>
            <a:r>
              <a:rPr lang="en-US" sz="3600" b="1" dirty="0">
                <a:ln/>
                <a:solidFill>
                  <a:srgbClr val="0070C0"/>
                </a:solidFill>
              </a:rPr>
              <a:t>O</a:t>
            </a:r>
            <a:r>
              <a:rPr lang="en-US" sz="3600" b="1" cap="none" spc="0" dirty="0" smtClean="0">
                <a:ln/>
                <a:solidFill>
                  <a:srgbClr val="0070C0"/>
                </a:solidFill>
                <a:effectLst/>
              </a:rPr>
              <a:t>rganization</a:t>
            </a:r>
            <a:endParaRPr lang="en-US" sz="3600" b="1" cap="none" spc="0" dirty="0">
              <a:ln/>
              <a:solidFill>
                <a:srgbClr val="0070C0"/>
              </a:solidFill>
              <a:effectLst/>
            </a:endParaRPr>
          </a:p>
        </p:txBody>
      </p:sp>
      <p:sp>
        <p:nvSpPr>
          <p:cNvPr id="7" name="Rectangle 6"/>
          <p:cNvSpPr/>
          <p:nvPr/>
        </p:nvSpPr>
        <p:spPr>
          <a:xfrm>
            <a:off x="9319091" y="3026437"/>
            <a:ext cx="182780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Regattas</a:t>
            </a:r>
            <a:endParaRPr lang="en-US" sz="3600" b="1" cap="none" spc="0" dirty="0">
              <a:ln/>
              <a:solidFill>
                <a:srgbClr val="0070C0"/>
              </a:solidFill>
              <a:effectLst/>
            </a:endParaRPr>
          </a:p>
        </p:txBody>
      </p:sp>
      <p:sp>
        <p:nvSpPr>
          <p:cNvPr id="8" name="Rectangle 7"/>
          <p:cNvSpPr/>
          <p:nvPr/>
        </p:nvSpPr>
        <p:spPr>
          <a:xfrm rot="20019204">
            <a:off x="420693" y="3206062"/>
            <a:ext cx="2464713"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Meetings at</a:t>
            </a:r>
          </a:p>
          <a:p>
            <a:pPr algn="ctr"/>
            <a:r>
              <a:rPr lang="en-US" sz="3600" b="1" cap="none" spc="0" dirty="0" smtClean="0">
                <a:ln/>
                <a:solidFill>
                  <a:srgbClr val="0070C0"/>
                </a:solidFill>
                <a:effectLst/>
              </a:rPr>
              <a:t> other clubs</a:t>
            </a:r>
            <a:endParaRPr lang="en-US" sz="3600" b="1" cap="none" spc="0" dirty="0">
              <a:ln/>
              <a:solidFill>
                <a:srgbClr val="0070C0"/>
              </a:solidFill>
              <a:effectLst/>
            </a:endParaRPr>
          </a:p>
        </p:txBody>
      </p:sp>
      <p:sp>
        <p:nvSpPr>
          <p:cNvPr id="9" name="Rectangle 8"/>
          <p:cNvSpPr/>
          <p:nvPr/>
        </p:nvSpPr>
        <p:spPr>
          <a:xfrm>
            <a:off x="282349" y="5345853"/>
            <a:ext cx="265200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Social Events</a:t>
            </a:r>
            <a:endParaRPr lang="en-US" sz="3600" b="1" cap="none" spc="0" dirty="0">
              <a:ln/>
              <a:solidFill>
                <a:srgbClr val="0070C0"/>
              </a:solidFill>
              <a:effectLst/>
            </a:endParaRPr>
          </a:p>
        </p:txBody>
      </p:sp>
      <p:sp>
        <p:nvSpPr>
          <p:cNvPr id="10" name="Rectangle 9"/>
          <p:cNvSpPr/>
          <p:nvPr/>
        </p:nvSpPr>
        <p:spPr>
          <a:xfrm>
            <a:off x="7542173" y="4244638"/>
            <a:ext cx="363977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cap="none" spc="0" dirty="0" smtClean="0">
                <a:ln/>
                <a:solidFill>
                  <a:srgbClr val="0070C0"/>
                </a:solidFill>
                <a:effectLst/>
              </a:rPr>
              <a:t>Traveling for work</a:t>
            </a:r>
            <a:endParaRPr lang="en-US" sz="3600" b="1" cap="none" spc="0" dirty="0">
              <a:ln/>
              <a:solidFill>
                <a:srgbClr val="0070C0"/>
              </a:solidFill>
              <a:effectLst/>
            </a:endParaRPr>
          </a:p>
        </p:txBody>
      </p:sp>
    </p:spTree>
    <p:extLst>
      <p:ext uri="{BB962C8B-B14F-4D97-AF65-F5344CB8AC3E}">
        <p14:creationId xmlns:p14="http://schemas.microsoft.com/office/powerpoint/2010/main" val="103328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580252" cy="1015663"/>
          </a:xfrm>
          <a:prstGeom prst="rect">
            <a:avLst/>
          </a:prstGeom>
          <a:noFill/>
        </p:spPr>
        <p:txBody>
          <a:bodyPr wrap="square" rtlCol="0">
            <a:spAutoFit/>
          </a:bodyPr>
          <a:lstStyle/>
          <a:p>
            <a:r>
              <a:rPr lang="en-CA" sz="6000" dirty="0" smtClean="0">
                <a:solidFill>
                  <a:srgbClr val="FF0000"/>
                </a:solidFill>
              </a:rPr>
              <a:t>What is Harassment</a:t>
            </a:r>
            <a:endParaRPr lang="en-CA" sz="6000" dirty="0">
              <a:solidFill>
                <a:srgbClr val="FF0000"/>
              </a:solidFill>
            </a:endParaRPr>
          </a:p>
        </p:txBody>
      </p:sp>
      <p:sp>
        <p:nvSpPr>
          <p:cNvPr id="3" name="TextBox 2"/>
          <p:cNvSpPr txBox="1"/>
          <p:nvPr/>
        </p:nvSpPr>
        <p:spPr>
          <a:xfrm>
            <a:off x="347472" y="1563624"/>
            <a:ext cx="11356848" cy="1384995"/>
          </a:xfrm>
          <a:prstGeom prst="rect">
            <a:avLst/>
          </a:prstGeom>
          <a:ln w="571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CA" dirty="0" smtClean="0"/>
              <a:t> </a:t>
            </a:r>
            <a:r>
              <a:rPr lang="en-CA" sz="2800" dirty="0"/>
              <a:t>Workplace harassment means engaging in a course of vexatious comment or conduct against a worker in a workplace that is known or ought reasonably to be known to be unwelcome or workplace sexual </a:t>
            </a:r>
            <a:r>
              <a:rPr lang="en-CA" sz="2800" dirty="0" smtClean="0"/>
              <a:t>harassment.</a:t>
            </a:r>
            <a:endParaRPr lang="en-CA" sz="2800" dirty="0"/>
          </a:p>
        </p:txBody>
      </p:sp>
      <p:sp>
        <p:nvSpPr>
          <p:cNvPr id="4" name="TextBox 3"/>
          <p:cNvSpPr txBox="1"/>
          <p:nvPr/>
        </p:nvSpPr>
        <p:spPr>
          <a:xfrm>
            <a:off x="417576" y="5053584"/>
            <a:ext cx="11356848"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CA" sz="2800" b="1" dirty="0" smtClean="0"/>
              <a:t>Unwelcome</a:t>
            </a:r>
            <a:r>
              <a:rPr lang="en-CA" sz="2800" dirty="0" smtClean="0"/>
              <a:t>: Experienced as Unpleasant</a:t>
            </a:r>
          </a:p>
          <a:p>
            <a:pPr algn="ctr"/>
            <a:r>
              <a:rPr lang="en-CA" sz="2800" dirty="0" smtClean="0"/>
              <a:t>This is in the eye of the recipient, who needs to have reasonable expectations. It is not up to the deliverer to decide if it was unwelcome. </a:t>
            </a:r>
            <a:endParaRPr lang="en-CA" sz="2800" dirty="0"/>
          </a:p>
        </p:txBody>
      </p:sp>
      <p:sp>
        <p:nvSpPr>
          <p:cNvPr id="5" name="TextBox 4"/>
          <p:cNvSpPr txBox="1"/>
          <p:nvPr/>
        </p:nvSpPr>
        <p:spPr>
          <a:xfrm>
            <a:off x="347472" y="3558540"/>
            <a:ext cx="11356848"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CA" sz="2800" b="1" dirty="0"/>
              <a:t>V</a:t>
            </a:r>
            <a:r>
              <a:rPr lang="en-CA" sz="2800" b="1" dirty="0" smtClean="0"/>
              <a:t>exatious </a:t>
            </a:r>
            <a:r>
              <a:rPr lang="en-CA" sz="2800" b="1" dirty="0"/>
              <a:t>comment or </a:t>
            </a:r>
            <a:r>
              <a:rPr lang="en-CA" sz="2800" b="1" dirty="0" smtClean="0"/>
              <a:t>conduct</a:t>
            </a:r>
            <a:r>
              <a:rPr lang="en-CA" sz="2800" dirty="0" smtClean="0"/>
              <a:t>: annoying or irritating, causing annoyance, frustration or worry</a:t>
            </a:r>
            <a:endParaRPr lang="en-CA" sz="2800" dirty="0"/>
          </a:p>
        </p:txBody>
      </p:sp>
    </p:spTree>
    <p:extLst>
      <p:ext uri="{BB962C8B-B14F-4D97-AF65-F5344CB8AC3E}">
        <p14:creationId xmlns:p14="http://schemas.microsoft.com/office/powerpoint/2010/main" val="324024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5670" y="146513"/>
            <a:ext cx="8070724" cy="1015663"/>
          </a:xfrm>
          <a:prstGeom prst="rect">
            <a:avLst/>
          </a:prstGeom>
          <a:noFill/>
        </p:spPr>
        <p:txBody>
          <a:bodyPr wrap="square" rtlCol="0">
            <a:spAutoFit/>
          </a:bodyPr>
          <a:lstStyle/>
          <a:p>
            <a:r>
              <a:rPr lang="en-CA" sz="6000" dirty="0" smtClean="0">
                <a:solidFill>
                  <a:srgbClr val="FF0000"/>
                </a:solidFill>
              </a:rPr>
              <a:t>Examples of Harassment</a:t>
            </a:r>
            <a:endParaRPr lang="en-CA" sz="6000" dirty="0">
              <a:solidFill>
                <a:srgbClr val="FF0000"/>
              </a:solidFill>
            </a:endParaRPr>
          </a:p>
        </p:txBody>
      </p:sp>
      <p:sp>
        <p:nvSpPr>
          <p:cNvPr id="3" name="TextBox 2"/>
          <p:cNvSpPr txBox="1"/>
          <p:nvPr/>
        </p:nvSpPr>
        <p:spPr>
          <a:xfrm>
            <a:off x="475488" y="1435608"/>
            <a:ext cx="8887968" cy="4832092"/>
          </a:xfrm>
          <a:prstGeom prst="rect">
            <a:avLst/>
          </a:prstGeom>
          <a:noFill/>
        </p:spPr>
        <p:txBody>
          <a:bodyPr wrap="square" rtlCol="0">
            <a:spAutoFit/>
          </a:bodyPr>
          <a:lstStyle/>
          <a:p>
            <a:pPr marL="285750" indent="-285750">
              <a:buFont typeface="Arial" panose="020B0604020202020204" pitchFamily="34" charset="0"/>
              <a:buChar char="•"/>
            </a:pPr>
            <a:r>
              <a:rPr lang="en-CA" sz="2800" dirty="0" smtClean="0"/>
              <a:t>Inappropriate Jokes</a:t>
            </a:r>
          </a:p>
          <a:p>
            <a:pPr marL="285750" indent="-285750">
              <a:buFont typeface="Arial" panose="020B0604020202020204" pitchFamily="34" charset="0"/>
              <a:buChar char="•"/>
            </a:pPr>
            <a:r>
              <a:rPr lang="en-CA" sz="2800" dirty="0" smtClean="0"/>
              <a:t>Invasion of Personal Space</a:t>
            </a:r>
          </a:p>
          <a:p>
            <a:pPr marL="285750" indent="-285750">
              <a:buFont typeface="Arial" panose="020B0604020202020204" pitchFamily="34" charset="0"/>
              <a:buChar char="•"/>
            </a:pPr>
            <a:r>
              <a:rPr lang="en-CA" sz="2800" dirty="0" smtClean="0"/>
              <a:t>Vandalism</a:t>
            </a:r>
          </a:p>
          <a:p>
            <a:pPr marL="285750" indent="-285750">
              <a:buFont typeface="Arial" panose="020B0604020202020204" pitchFamily="34" charset="0"/>
              <a:buChar char="•"/>
            </a:pPr>
            <a:r>
              <a:rPr lang="en-CA" sz="2800" dirty="0" smtClean="0"/>
              <a:t>Setting someone up to fail</a:t>
            </a:r>
          </a:p>
          <a:p>
            <a:pPr marL="285750" indent="-285750">
              <a:buFont typeface="Arial" panose="020B0604020202020204" pitchFamily="34" charset="0"/>
              <a:buChar char="•"/>
            </a:pPr>
            <a:r>
              <a:rPr lang="en-CA" sz="2800" dirty="0" smtClean="0"/>
              <a:t>Pranks</a:t>
            </a:r>
          </a:p>
          <a:p>
            <a:pPr marL="285750" indent="-285750">
              <a:buFont typeface="Arial" panose="020B0604020202020204" pitchFamily="34" charset="0"/>
              <a:buChar char="•"/>
            </a:pPr>
            <a:r>
              <a:rPr lang="en-CA" sz="2800" dirty="0" smtClean="0"/>
              <a:t>Scapegoating</a:t>
            </a:r>
          </a:p>
          <a:p>
            <a:pPr marL="285750" indent="-285750">
              <a:buFont typeface="Arial" panose="020B0604020202020204" pitchFamily="34" charset="0"/>
              <a:buChar char="•"/>
            </a:pPr>
            <a:r>
              <a:rPr lang="en-CA" sz="2800" dirty="0" smtClean="0"/>
              <a:t>Shunning</a:t>
            </a:r>
          </a:p>
          <a:p>
            <a:pPr marL="285750" indent="-285750">
              <a:buFont typeface="Arial" panose="020B0604020202020204" pitchFamily="34" charset="0"/>
              <a:buChar char="•"/>
            </a:pPr>
            <a:r>
              <a:rPr lang="en-CA" sz="2800" dirty="0" smtClean="0"/>
              <a:t>Lewd remarks made verbally or electronically</a:t>
            </a:r>
          </a:p>
          <a:p>
            <a:pPr marL="285750" indent="-285750">
              <a:buFont typeface="Arial" panose="020B0604020202020204" pitchFamily="34" charset="0"/>
              <a:buChar char="•"/>
            </a:pPr>
            <a:r>
              <a:rPr lang="en-CA" sz="2800" dirty="0" smtClean="0"/>
              <a:t>Damaging reputation through gossiping or other means</a:t>
            </a:r>
          </a:p>
          <a:p>
            <a:pPr marL="285750" indent="-285750">
              <a:buFont typeface="Arial" panose="020B0604020202020204" pitchFamily="34" charset="0"/>
              <a:buChar char="•"/>
            </a:pPr>
            <a:r>
              <a:rPr lang="en-CA" sz="2800" dirty="0" smtClean="0"/>
              <a:t>Threats – overt or covert</a:t>
            </a:r>
          </a:p>
          <a:p>
            <a:pPr marL="285750" indent="-285750">
              <a:buFont typeface="Arial" panose="020B0604020202020204" pitchFamily="34" charset="0"/>
              <a:buChar char="•"/>
            </a:pPr>
            <a:r>
              <a:rPr lang="en-CA" sz="2800" dirty="0" smtClean="0"/>
              <a:t>Yelling</a:t>
            </a:r>
            <a:endParaRPr lang="en-CA" sz="2800" dirty="0"/>
          </a:p>
        </p:txBody>
      </p:sp>
      <p:sp>
        <p:nvSpPr>
          <p:cNvPr id="4" name="TextBox 3"/>
          <p:cNvSpPr txBox="1"/>
          <p:nvPr/>
        </p:nvSpPr>
        <p:spPr>
          <a:xfrm>
            <a:off x="7571232" y="2241804"/>
            <a:ext cx="4325112" cy="181588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CA" sz="2800" b="1" dirty="0" smtClean="0"/>
              <a:t>What is NOT Harassment?</a:t>
            </a:r>
          </a:p>
          <a:p>
            <a:pPr marL="457200" indent="-457200" algn="ctr">
              <a:buFontTx/>
              <a:buChar char="-"/>
            </a:pPr>
            <a:r>
              <a:rPr lang="en-CA" sz="2800" dirty="0" smtClean="0"/>
              <a:t>Reasonable action regarding direction and supervision of staff</a:t>
            </a:r>
          </a:p>
        </p:txBody>
      </p:sp>
    </p:spTree>
    <p:extLst>
      <p:ext uri="{BB962C8B-B14F-4D97-AF65-F5344CB8AC3E}">
        <p14:creationId xmlns:p14="http://schemas.microsoft.com/office/powerpoint/2010/main" val="344025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91056" y="315605"/>
            <a:ext cx="8833104" cy="1015663"/>
          </a:xfrm>
          <a:prstGeom prst="rect">
            <a:avLst/>
          </a:prstGeom>
          <a:noFill/>
        </p:spPr>
        <p:txBody>
          <a:bodyPr wrap="square" rtlCol="0">
            <a:spAutoFit/>
          </a:bodyPr>
          <a:lstStyle/>
          <a:p>
            <a:r>
              <a:rPr lang="en-CA" sz="6000" dirty="0" smtClean="0">
                <a:solidFill>
                  <a:srgbClr val="FF0000"/>
                </a:solidFill>
              </a:rPr>
              <a:t>What is Sexual Harassment</a:t>
            </a:r>
            <a:endParaRPr lang="en-CA" sz="6000" dirty="0">
              <a:solidFill>
                <a:srgbClr val="FF0000"/>
              </a:solidFill>
            </a:endParaRPr>
          </a:p>
        </p:txBody>
      </p:sp>
      <p:sp>
        <p:nvSpPr>
          <p:cNvPr id="3" name="Rectangle 2"/>
          <p:cNvSpPr/>
          <p:nvPr/>
        </p:nvSpPr>
        <p:spPr>
          <a:xfrm>
            <a:off x="603504" y="1859340"/>
            <a:ext cx="10616184" cy="3785652"/>
          </a:xfrm>
          <a:prstGeom prst="rect">
            <a:avLst/>
          </a:prstGeom>
        </p:spPr>
        <p:txBody>
          <a:bodyPr wrap="square">
            <a:spAutoFit/>
          </a:bodyPr>
          <a:lstStyle/>
          <a:p>
            <a:r>
              <a:rPr lang="en-CA" sz="2400" dirty="0" smtClean="0"/>
              <a:t>Workplace sexual harassment means:</a:t>
            </a:r>
          </a:p>
          <a:p>
            <a:pPr marL="285750" lvl="0" indent="-285750">
              <a:buFont typeface="Arial" panose="020B0604020202020204" pitchFamily="34" charset="0"/>
              <a:buChar char="•"/>
            </a:pPr>
            <a:r>
              <a:rPr lang="en-CA" sz="2400" dirty="0" smtClean="0"/>
              <a:t>engaging in a course of vexatious comment or conduct against a worker in a workplace because of sex, sexual orientation, gender identity or gender expression, where the course of comment or conduct is known or ought reasonably to be known to be unwelcome, </a:t>
            </a:r>
          </a:p>
          <a:p>
            <a:pPr lvl="0"/>
            <a:r>
              <a:rPr lang="en-CA" sz="2400" dirty="0" smtClean="0"/>
              <a:t>OR</a:t>
            </a:r>
          </a:p>
          <a:p>
            <a:pPr marL="285750" lvl="0" indent="-285750">
              <a:buFont typeface="Arial" panose="020B0604020202020204" pitchFamily="34" charset="0"/>
              <a:buChar char="•"/>
            </a:pPr>
            <a:r>
              <a:rPr lang="en-CA" sz="2400" dirty="0" smtClean="0"/>
              <a:t>making a sexual solicitation or advance where the person making the solicitation or advance is in a position to confer, grant or deny a benefit or advancement to the worker and the person knows or ought reasonably to know that the solicitation or advance is unwelcome; </a:t>
            </a:r>
            <a:endParaRPr lang="en-CA" sz="2400" dirty="0"/>
          </a:p>
        </p:txBody>
      </p:sp>
    </p:spTree>
    <p:extLst>
      <p:ext uri="{BB962C8B-B14F-4D97-AF65-F5344CB8AC3E}">
        <p14:creationId xmlns:p14="http://schemas.microsoft.com/office/powerpoint/2010/main" val="28091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0936" y="324749"/>
            <a:ext cx="9957816" cy="1015663"/>
          </a:xfrm>
          <a:prstGeom prst="rect">
            <a:avLst/>
          </a:prstGeom>
          <a:noFill/>
        </p:spPr>
        <p:txBody>
          <a:bodyPr wrap="square" rtlCol="0">
            <a:spAutoFit/>
          </a:bodyPr>
          <a:lstStyle/>
          <a:p>
            <a:r>
              <a:rPr lang="en-CA" sz="6000" dirty="0" smtClean="0">
                <a:solidFill>
                  <a:srgbClr val="FF0000"/>
                </a:solidFill>
              </a:rPr>
              <a:t>Examples of Sexual Harassment</a:t>
            </a:r>
            <a:endParaRPr lang="en-CA" sz="6000" dirty="0">
              <a:solidFill>
                <a:srgbClr val="FF0000"/>
              </a:solidFill>
            </a:endParaRPr>
          </a:p>
        </p:txBody>
      </p:sp>
      <p:sp>
        <p:nvSpPr>
          <p:cNvPr id="3" name="TextBox 2"/>
          <p:cNvSpPr txBox="1"/>
          <p:nvPr/>
        </p:nvSpPr>
        <p:spPr>
          <a:xfrm>
            <a:off x="294132" y="1636776"/>
            <a:ext cx="11603736" cy="4401205"/>
          </a:xfrm>
          <a:prstGeom prst="rect">
            <a:avLst/>
          </a:prstGeom>
          <a:noFill/>
        </p:spPr>
        <p:txBody>
          <a:bodyPr wrap="square" rtlCol="0">
            <a:spAutoFit/>
          </a:bodyPr>
          <a:lstStyle/>
          <a:p>
            <a:pPr marL="285750" indent="-285750">
              <a:buFont typeface="Arial" panose="020B0604020202020204" pitchFamily="34" charset="0"/>
              <a:buChar char="•"/>
            </a:pPr>
            <a:r>
              <a:rPr lang="en-CA" sz="2800" dirty="0" smtClean="0"/>
              <a:t>Lies or gossip about person’s sex life, sexual orientation or romantic activities</a:t>
            </a:r>
          </a:p>
          <a:p>
            <a:pPr marL="285750" indent="-285750">
              <a:buFont typeface="Arial" panose="020B0604020202020204" pitchFamily="34" charset="0"/>
              <a:buChar char="•"/>
            </a:pPr>
            <a:r>
              <a:rPr lang="en-CA" sz="2800" dirty="0" smtClean="0"/>
              <a:t>Inappropriate or unwanted touching</a:t>
            </a:r>
          </a:p>
          <a:p>
            <a:pPr marL="285750" indent="-285750">
              <a:buFont typeface="Arial" panose="020B0604020202020204" pitchFamily="34" charset="0"/>
              <a:buChar char="•"/>
            </a:pPr>
            <a:r>
              <a:rPr lang="en-CA" sz="2800" dirty="0" smtClean="0"/>
              <a:t>Communications of a sexual nature (verbal, written or electronically)</a:t>
            </a:r>
          </a:p>
          <a:p>
            <a:pPr marL="285750" indent="-285750">
              <a:buFont typeface="Arial" panose="020B0604020202020204" pitchFamily="34" charset="0"/>
              <a:buChar char="•"/>
            </a:pPr>
            <a:r>
              <a:rPr lang="en-CA" sz="2800" dirty="0" smtClean="0"/>
              <a:t>Unwanted flirtatious comments or compliments</a:t>
            </a:r>
          </a:p>
          <a:p>
            <a:pPr marL="285750" indent="-285750">
              <a:buFont typeface="Arial" panose="020B0604020202020204" pitchFamily="34" charset="0"/>
              <a:buChar char="•"/>
            </a:pPr>
            <a:r>
              <a:rPr lang="en-CA" sz="2800" dirty="0" smtClean="0"/>
              <a:t>Stalking</a:t>
            </a:r>
          </a:p>
          <a:p>
            <a:pPr marL="285750" indent="-285750">
              <a:buFont typeface="Arial" panose="020B0604020202020204" pitchFamily="34" charset="0"/>
              <a:buChar char="•"/>
            </a:pPr>
            <a:r>
              <a:rPr lang="en-CA" sz="2800" dirty="0" smtClean="0"/>
              <a:t>Staring or ogling, particularly at a sexual body part, elevator eyes</a:t>
            </a:r>
          </a:p>
          <a:p>
            <a:pPr marL="285750" indent="-285750">
              <a:buFont typeface="Arial" panose="020B0604020202020204" pitchFamily="34" charset="0"/>
              <a:buChar char="•"/>
            </a:pPr>
            <a:r>
              <a:rPr lang="en-CA" sz="2800" dirty="0" smtClean="0"/>
              <a:t>Touching a person’s eyes, hair or body</a:t>
            </a:r>
          </a:p>
          <a:p>
            <a:pPr marL="285750" indent="-285750">
              <a:buFont typeface="Arial" panose="020B0604020202020204" pitchFamily="34" charset="0"/>
              <a:buChar char="•"/>
            </a:pPr>
            <a:r>
              <a:rPr lang="en-CA" sz="2800" dirty="0" smtClean="0"/>
              <a:t>Touching oneself sexually around another person</a:t>
            </a:r>
          </a:p>
          <a:p>
            <a:pPr marL="285750" indent="-285750">
              <a:buFont typeface="Arial" panose="020B0604020202020204" pitchFamily="34" charset="0"/>
              <a:buChar char="•"/>
            </a:pPr>
            <a:r>
              <a:rPr lang="en-CA" sz="2800" dirty="0" smtClean="0"/>
              <a:t>Pornographic or graphic pictures (cartoons, calendars, or websites)</a:t>
            </a:r>
          </a:p>
          <a:p>
            <a:pPr marL="285750" indent="-285750">
              <a:buFont typeface="Arial" panose="020B0604020202020204" pitchFamily="34" charset="0"/>
              <a:buChar char="•"/>
            </a:pPr>
            <a:r>
              <a:rPr lang="en-CA" sz="2800" dirty="0" smtClean="0"/>
              <a:t>Standing too close or brushing up against a person unnecessarily </a:t>
            </a:r>
            <a:endParaRPr lang="en-CA" sz="2800" dirty="0"/>
          </a:p>
        </p:txBody>
      </p:sp>
    </p:spTree>
    <p:extLst>
      <p:ext uri="{BB962C8B-B14F-4D97-AF65-F5344CB8AC3E}">
        <p14:creationId xmlns:p14="http://schemas.microsoft.com/office/powerpoint/2010/main" val="283446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41572" y="333893"/>
            <a:ext cx="5492116" cy="1015663"/>
          </a:xfrm>
          <a:prstGeom prst="rect">
            <a:avLst/>
          </a:prstGeom>
          <a:noFill/>
        </p:spPr>
        <p:txBody>
          <a:bodyPr wrap="square" rtlCol="0">
            <a:spAutoFit/>
          </a:bodyPr>
          <a:lstStyle/>
          <a:p>
            <a:r>
              <a:rPr lang="en-CA" sz="6000" dirty="0" smtClean="0">
                <a:solidFill>
                  <a:srgbClr val="FF0000"/>
                </a:solidFill>
              </a:rPr>
              <a:t>Undue Influence</a:t>
            </a:r>
            <a:endParaRPr lang="en-CA" sz="6000" dirty="0">
              <a:solidFill>
                <a:srgbClr val="FF0000"/>
              </a:solidFill>
            </a:endParaRPr>
          </a:p>
        </p:txBody>
      </p:sp>
      <p:sp>
        <p:nvSpPr>
          <p:cNvPr id="3" name="TextBox 2"/>
          <p:cNvSpPr txBox="1"/>
          <p:nvPr/>
        </p:nvSpPr>
        <p:spPr>
          <a:xfrm>
            <a:off x="294132" y="1636776"/>
            <a:ext cx="11603736" cy="3970318"/>
          </a:xfrm>
          <a:prstGeom prst="rect">
            <a:avLst/>
          </a:prstGeom>
          <a:noFill/>
        </p:spPr>
        <p:txBody>
          <a:bodyPr wrap="square" rtlCol="0">
            <a:spAutoFit/>
          </a:bodyPr>
          <a:lstStyle/>
          <a:p>
            <a:pPr algn="ctr"/>
            <a:r>
              <a:rPr lang="en-CA" sz="2800" dirty="0" smtClean="0"/>
              <a:t>78% of harassers outrank their targets </a:t>
            </a:r>
          </a:p>
          <a:p>
            <a:pPr algn="ctr"/>
            <a:r>
              <a:rPr lang="en-CA" sz="2800" dirty="0" smtClean="0"/>
              <a:t>For Non Profits need to consider influential donors/sponsors as having influence </a:t>
            </a:r>
          </a:p>
          <a:p>
            <a:endParaRPr lang="en-CA" sz="2800" dirty="0" smtClean="0"/>
          </a:p>
          <a:p>
            <a:r>
              <a:rPr lang="en-CA" sz="2800" dirty="0" smtClean="0"/>
              <a:t>Create If… than… situations</a:t>
            </a:r>
            <a:endParaRPr lang="en-CA" sz="2800" dirty="0"/>
          </a:p>
          <a:p>
            <a:endParaRPr lang="en-CA" sz="2800" dirty="0" smtClean="0"/>
          </a:p>
          <a:p>
            <a:pPr marL="285750" indent="-285750">
              <a:buFont typeface="Arial" panose="020B0604020202020204" pitchFamily="34" charset="0"/>
              <a:buChar char="•"/>
            </a:pPr>
            <a:r>
              <a:rPr lang="en-CA" sz="2800" dirty="0" smtClean="0"/>
              <a:t>If you go out for dinner with me than I will put you on the team</a:t>
            </a:r>
          </a:p>
          <a:p>
            <a:pPr marL="285750" indent="-285750">
              <a:buFont typeface="Arial" panose="020B0604020202020204" pitchFamily="34" charset="0"/>
              <a:buChar char="•"/>
            </a:pPr>
            <a:r>
              <a:rPr lang="en-CA" sz="2800" dirty="0" smtClean="0"/>
              <a:t>If you have Person X work with me than I will consider sponsoring</a:t>
            </a:r>
          </a:p>
          <a:p>
            <a:pPr marL="285750" indent="-285750">
              <a:buFont typeface="Arial" panose="020B0604020202020204" pitchFamily="34" charset="0"/>
              <a:buChar char="•"/>
            </a:pPr>
            <a:r>
              <a:rPr lang="en-CA" sz="2800" dirty="0" smtClean="0"/>
              <a:t>If you come back to my room with me than we can discuss your bonus</a:t>
            </a:r>
          </a:p>
        </p:txBody>
      </p:sp>
    </p:spTree>
    <p:extLst>
      <p:ext uri="{BB962C8B-B14F-4D97-AF65-F5344CB8AC3E}">
        <p14:creationId xmlns:p14="http://schemas.microsoft.com/office/powerpoint/2010/main" val="27124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3908" y="242453"/>
            <a:ext cx="4147948" cy="1015663"/>
          </a:xfrm>
          <a:prstGeom prst="rect">
            <a:avLst/>
          </a:prstGeom>
          <a:noFill/>
        </p:spPr>
        <p:txBody>
          <a:bodyPr wrap="square" rtlCol="0">
            <a:spAutoFit/>
          </a:bodyPr>
          <a:lstStyle/>
          <a:p>
            <a:r>
              <a:rPr lang="en-CA" sz="6000" dirty="0" smtClean="0">
                <a:solidFill>
                  <a:srgbClr val="FF0000"/>
                </a:solidFill>
              </a:rPr>
              <a:t>Our Policies</a:t>
            </a:r>
            <a:endParaRPr lang="en-CA" sz="6000" dirty="0">
              <a:solidFill>
                <a:srgbClr val="FF0000"/>
              </a:solidFill>
            </a:endParaRPr>
          </a:p>
        </p:txBody>
      </p:sp>
      <p:sp>
        <p:nvSpPr>
          <p:cNvPr id="3" name="TextBox 2"/>
          <p:cNvSpPr txBox="1"/>
          <p:nvPr/>
        </p:nvSpPr>
        <p:spPr>
          <a:xfrm>
            <a:off x="294132" y="1636776"/>
            <a:ext cx="11603736" cy="4401205"/>
          </a:xfrm>
          <a:prstGeom prst="rect">
            <a:avLst/>
          </a:prstGeom>
          <a:noFill/>
        </p:spPr>
        <p:txBody>
          <a:bodyPr wrap="square" rtlCol="0">
            <a:spAutoFit/>
          </a:bodyPr>
          <a:lstStyle/>
          <a:p>
            <a:pPr algn="ctr"/>
            <a:r>
              <a:rPr lang="en-CA" sz="2800" dirty="0" smtClean="0"/>
              <a:t>Zero Tolerance for Workplace Violence &amp; Workplace Harassment of Any </a:t>
            </a:r>
            <a:r>
              <a:rPr lang="en-CA" sz="2800" dirty="0"/>
              <a:t>K</a:t>
            </a:r>
            <a:r>
              <a:rPr lang="en-CA" sz="2800" dirty="0" smtClean="0"/>
              <a:t>ind</a:t>
            </a:r>
          </a:p>
          <a:p>
            <a:endParaRPr lang="en-CA" sz="2800" dirty="0" smtClean="0"/>
          </a:p>
          <a:p>
            <a:pPr marL="457200" indent="-457200">
              <a:buFont typeface="Arial" panose="020B0604020202020204" pitchFamily="34" charset="0"/>
              <a:buChar char="•"/>
            </a:pPr>
            <a:r>
              <a:rPr lang="en-CA" sz="2800" dirty="0" smtClean="0"/>
              <a:t>Encourage and have systems to support reporting of incidents</a:t>
            </a:r>
          </a:p>
          <a:p>
            <a:pPr marL="457200" indent="-457200">
              <a:buFont typeface="Arial" panose="020B0604020202020204" pitchFamily="34" charset="0"/>
              <a:buChar char="•"/>
            </a:pPr>
            <a:r>
              <a:rPr lang="en-CA" sz="2800" dirty="0" smtClean="0"/>
              <a:t>Maintain confidentially wherever possible (some situations may require legal reporting)</a:t>
            </a:r>
          </a:p>
          <a:p>
            <a:pPr marL="457200" indent="-457200">
              <a:buFont typeface="Arial" panose="020B0604020202020204" pitchFamily="34" charset="0"/>
              <a:buChar char="•"/>
            </a:pPr>
            <a:r>
              <a:rPr lang="en-CA" sz="2800" dirty="0" smtClean="0"/>
              <a:t>Management or third party will investigate fully any reports in fair, respectful and timely matter</a:t>
            </a:r>
          </a:p>
          <a:p>
            <a:pPr marL="457200" indent="-457200">
              <a:buFont typeface="Arial" panose="020B0604020202020204" pitchFamily="34" charset="0"/>
              <a:buChar char="•"/>
            </a:pPr>
            <a:r>
              <a:rPr lang="en-CA" sz="2800" dirty="0" smtClean="0"/>
              <a:t>Individuals will be held accountable for their actions</a:t>
            </a:r>
          </a:p>
          <a:p>
            <a:pPr marL="457200" indent="-457200">
              <a:buFont typeface="Arial" panose="020B0604020202020204" pitchFamily="34" charset="0"/>
              <a:buChar char="•"/>
            </a:pPr>
            <a:r>
              <a:rPr lang="en-CA" sz="2800" dirty="0" smtClean="0"/>
              <a:t>Annual training and annual review of policies and program</a:t>
            </a:r>
          </a:p>
          <a:p>
            <a:endParaRPr lang="en-CA" sz="2800" dirty="0" smtClean="0"/>
          </a:p>
        </p:txBody>
      </p:sp>
    </p:spTree>
    <p:extLst>
      <p:ext uri="{BB962C8B-B14F-4D97-AF65-F5344CB8AC3E}">
        <p14:creationId xmlns:p14="http://schemas.microsoft.com/office/powerpoint/2010/main" val="269363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0044" y="242453"/>
            <a:ext cx="8518780" cy="1015663"/>
          </a:xfrm>
          <a:prstGeom prst="rect">
            <a:avLst/>
          </a:prstGeom>
          <a:noFill/>
        </p:spPr>
        <p:txBody>
          <a:bodyPr wrap="square" rtlCol="0">
            <a:spAutoFit/>
          </a:bodyPr>
          <a:lstStyle/>
          <a:p>
            <a:r>
              <a:rPr lang="en-CA" sz="6000" dirty="0" smtClean="0">
                <a:solidFill>
                  <a:srgbClr val="FF0000"/>
                </a:solidFill>
              </a:rPr>
              <a:t>If you feel uncomfortable… </a:t>
            </a:r>
            <a:endParaRPr lang="en-CA" sz="6000" dirty="0">
              <a:solidFill>
                <a:srgbClr val="FF0000"/>
              </a:solidFill>
            </a:endParaRPr>
          </a:p>
        </p:txBody>
      </p:sp>
      <p:sp>
        <p:nvSpPr>
          <p:cNvPr id="3" name="TextBox 2"/>
          <p:cNvSpPr txBox="1"/>
          <p:nvPr/>
        </p:nvSpPr>
        <p:spPr>
          <a:xfrm>
            <a:off x="683514" y="1673352"/>
            <a:ext cx="10824972" cy="4401205"/>
          </a:xfrm>
          <a:prstGeom prst="rect">
            <a:avLst/>
          </a:prstGeom>
          <a:noFill/>
        </p:spPr>
        <p:txBody>
          <a:bodyPr wrap="square" rtlCol="0">
            <a:spAutoFit/>
          </a:bodyPr>
          <a:lstStyle/>
          <a:p>
            <a:pPr algn="ctr"/>
            <a:r>
              <a:rPr lang="en-CA" sz="2800" dirty="0" smtClean="0"/>
              <a:t>If you feel safe to do so</a:t>
            </a:r>
          </a:p>
          <a:p>
            <a:pPr algn="ctr"/>
            <a:endParaRPr lang="en-CA" sz="2800" dirty="0"/>
          </a:p>
          <a:p>
            <a:pPr algn="ctr"/>
            <a:r>
              <a:rPr lang="en-CA" sz="2800" dirty="0" smtClean="0"/>
              <a:t>Tell the other individual that you feel uncomfortable </a:t>
            </a:r>
          </a:p>
          <a:p>
            <a:pPr algn="ctr"/>
            <a:r>
              <a:rPr lang="en-CA" sz="2800" dirty="0" smtClean="0"/>
              <a:t>ask them to stop.</a:t>
            </a:r>
          </a:p>
          <a:p>
            <a:pPr algn="ctr"/>
            <a:endParaRPr lang="en-CA" sz="2800" dirty="0" smtClean="0"/>
          </a:p>
          <a:p>
            <a:pPr algn="ctr"/>
            <a:r>
              <a:rPr lang="en-CA" sz="2800" dirty="0" smtClean="0"/>
              <a:t>Be specific with what is making you uncomfortable</a:t>
            </a:r>
          </a:p>
          <a:p>
            <a:pPr algn="ctr"/>
            <a:r>
              <a:rPr lang="en-CA" sz="2800" dirty="0" smtClean="0"/>
              <a:t>Be clear that in the future you want the behaviour to stop</a:t>
            </a:r>
          </a:p>
          <a:p>
            <a:pPr algn="ctr"/>
            <a:endParaRPr lang="en-CA" sz="2800" dirty="0" smtClean="0"/>
          </a:p>
          <a:p>
            <a:pPr algn="ctr"/>
            <a:r>
              <a:rPr lang="en-CA" sz="2800" dirty="0" smtClean="0"/>
              <a:t>As another option </a:t>
            </a:r>
            <a:r>
              <a:rPr lang="en-CA" sz="2800" dirty="0" smtClean="0"/>
              <a:t>a third person can sit with those involved discuss situation with hope of ensuring both individuals have full understanding.</a:t>
            </a:r>
            <a:endParaRPr lang="en-CA" sz="2800" dirty="0"/>
          </a:p>
        </p:txBody>
      </p:sp>
    </p:spTree>
    <p:extLst>
      <p:ext uri="{BB962C8B-B14F-4D97-AF65-F5344CB8AC3E}">
        <p14:creationId xmlns:p14="http://schemas.microsoft.com/office/powerpoint/2010/main" val="2298261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580252" cy="1015663"/>
          </a:xfrm>
          <a:prstGeom prst="rect">
            <a:avLst/>
          </a:prstGeom>
          <a:noFill/>
        </p:spPr>
        <p:txBody>
          <a:bodyPr wrap="square" rtlCol="0">
            <a:spAutoFit/>
          </a:bodyPr>
          <a:lstStyle/>
          <a:p>
            <a:r>
              <a:rPr lang="en-CA" sz="6000" dirty="0" smtClean="0">
                <a:solidFill>
                  <a:srgbClr val="FF0000"/>
                </a:solidFill>
              </a:rPr>
              <a:t>Reporting Procedure</a:t>
            </a:r>
            <a:endParaRPr lang="en-CA" sz="6000" dirty="0">
              <a:solidFill>
                <a:srgbClr val="FF0000"/>
              </a:solidFill>
            </a:endParaRPr>
          </a:p>
        </p:txBody>
      </p:sp>
      <p:sp>
        <p:nvSpPr>
          <p:cNvPr id="3" name="TextBox 2"/>
          <p:cNvSpPr txBox="1"/>
          <p:nvPr/>
        </p:nvSpPr>
        <p:spPr>
          <a:xfrm>
            <a:off x="348996" y="1591056"/>
            <a:ext cx="11309604" cy="4832092"/>
          </a:xfrm>
          <a:prstGeom prst="rect">
            <a:avLst/>
          </a:prstGeom>
          <a:noFill/>
        </p:spPr>
        <p:txBody>
          <a:bodyPr wrap="square" rtlCol="0">
            <a:spAutoFit/>
          </a:bodyPr>
          <a:lstStyle/>
          <a:p>
            <a:pPr algn="ctr"/>
            <a:r>
              <a:rPr lang="en-CA" sz="2800" dirty="0" smtClean="0"/>
              <a:t>If your attempts to stop the actions do not change behaviour please </a:t>
            </a:r>
            <a:r>
              <a:rPr lang="en-CA" sz="2800" dirty="0" smtClean="0"/>
              <a:t>report the ongoing behaviour.</a:t>
            </a:r>
            <a:endParaRPr lang="en-CA" sz="2800" dirty="0" smtClean="0"/>
          </a:p>
          <a:p>
            <a:pPr algn="ctr"/>
            <a:endParaRPr lang="en-CA" sz="2800" dirty="0"/>
          </a:p>
          <a:p>
            <a:pPr algn="ctr"/>
            <a:r>
              <a:rPr lang="en-CA" sz="2800" dirty="0" smtClean="0"/>
              <a:t>As </a:t>
            </a:r>
            <a:r>
              <a:rPr lang="en-CA" sz="2800" dirty="0" smtClean="0"/>
              <a:t>an organization, </a:t>
            </a:r>
            <a:r>
              <a:rPr lang="en-CA" sz="2800" dirty="0"/>
              <a:t>w</a:t>
            </a:r>
            <a:r>
              <a:rPr lang="en-CA" sz="2800" dirty="0" smtClean="0"/>
              <a:t>e encourage </a:t>
            </a:r>
            <a:r>
              <a:rPr lang="en-CA" sz="2800" dirty="0"/>
              <a:t>anyone who has experienced workplace harassment to formally report the incident, no one will be penalized in any way for reporting </a:t>
            </a:r>
            <a:r>
              <a:rPr lang="en-CA" sz="2800" dirty="0" smtClean="0"/>
              <a:t>real incidents </a:t>
            </a:r>
            <a:r>
              <a:rPr lang="en-CA" sz="2800" dirty="0"/>
              <a:t>of workplace harassment</a:t>
            </a:r>
            <a:r>
              <a:rPr lang="en-CA" sz="2800" b="1" dirty="0" smtClean="0"/>
              <a:t>.</a:t>
            </a:r>
          </a:p>
          <a:p>
            <a:pPr algn="ctr"/>
            <a:endParaRPr lang="en-CA" sz="2800" b="1" dirty="0" smtClean="0"/>
          </a:p>
          <a:p>
            <a:pPr algn="ctr"/>
            <a:endParaRPr lang="en-CA" sz="2800" b="1" dirty="0" smtClean="0"/>
          </a:p>
          <a:p>
            <a:pPr algn="ctr"/>
            <a:r>
              <a:rPr lang="en-CA" sz="2800" dirty="0" smtClean="0"/>
              <a:t>Reports of Workplace Harassment are serious and are treated seriously and professionally by the organization.</a:t>
            </a:r>
            <a:endParaRPr lang="en-CA" sz="2800" dirty="0"/>
          </a:p>
          <a:p>
            <a:pPr algn="ctr"/>
            <a:endParaRPr lang="en-CA" sz="2800" dirty="0"/>
          </a:p>
        </p:txBody>
      </p:sp>
    </p:spTree>
    <p:extLst>
      <p:ext uri="{BB962C8B-B14F-4D97-AF65-F5344CB8AC3E}">
        <p14:creationId xmlns:p14="http://schemas.microsoft.com/office/powerpoint/2010/main" val="1016996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580252" cy="1015663"/>
          </a:xfrm>
          <a:prstGeom prst="rect">
            <a:avLst/>
          </a:prstGeom>
          <a:noFill/>
        </p:spPr>
        <p:txBody>
          <a:bodyPr wrap="square" rtlCol="0">
            <a:spAutoFit/>
          </a:bodyPr>
          <a:lstStyle/>
          <a:p>
            <a:r>
              <a:rPr lang="en-CA" sz="6000" dirty="0" smtClean="0">
                <a:solidFill>
                  <a:srgbClr val="FF0000"/>
                </a:solidFill>
              </a:rPr>
              <a:t>What is in a Report</a:t>
            </a:r>
            <a:endParaRPr lang="en-CA" sz="6000" dirty="0">
              <a:solidFill>
                <a:srgbClr val="FF0000"/>
              </a:solidFill>
            </a:endParaRPr>
          </a:p>
        </p:txBody>
      </p:sp>
      <p:sp>
        <p:nvSpPr>
          <p:cNvPr id="4" name="TextBox 3"/>
          <p:cNvSpPr txBox="1"/>
          <p:nvPr/>
        </p:nvSpPr>
        <p:spPr>
          <a:xfrm>
            <a:off x="390334" y="1499616"/>
            <a:ext cx="11603736" cy="4708981"/>
          </a:xfrm>
          <a:prstGeom prst="rect">
            <a:avLst/>
          </a:prstGeom>
          <a:noFill/>
        </p:spPr>
        <p:txBody>
          <a:bodyPr wrap="square" rtlCol="0">
            <a:spAutoFit/>
          </a:bodyPr>
          <a:lstStyle/>
          <a:p>
            <a:pPr lvl="0"/>
            <a:r>
              <a:rPr lang="en-CA" sz="2000" dirty="0" smtClean="0"/>
              <a:t>There is a standard Complaint Form that provides a guide to the information that should be included in the report. Reports can be verbally or in writing.</a:t>
            </a:r>
          </a:p>
          <a:p>
            <a:pPr lvl="0"/>
            <a:endParaRPr lang="en-CA" sz="2000" dirty="0" smtClean="0"/>
          </a:p>
          <a:p>
            <a:pPr lvl="0"/>
            <a:r>
              <a:rPr lang="en-CA" sz="2000" dirty="0" smtClean="0"/>
              <a:t>If you report in writing, please use the form to include all the information</a:t>
            </a:r>
          </a:p>
          <a:p>
            <a:pPr lvl="0"/>
            <a:r>
              <a:rPr lang="en-CA" sz="2000" dirty="0" smtClean="0"/>
              <a:t>If you report verbally, the individual you report the incident to will fill out the report with you</a:t>
            </a:r>
          </a:p>
          <a:p>
            <a:pPr lvl="0"/>
            <a:endParaRPr lang="en-CA" sz="2000" dirty="0" smtClean="0"/>
          </a:p>
          <a:p>
            <a:pPr marL="342900" lvl="0" indent="-342900">
              <a:buFont typeface="+mj-lt"/>
              <a:buAutoNum type="arabicPeriod"/>
            </a:pPr>
            <a:r>
              <a:rPr lang="en-CA" sz="2000" dirty="0" smtClean="0"/>
              <a:t>Name(s</a:t>
            </a:r>
            <a:r>
              <a:rPr lang="en-CA" sz="2000" dirty="0"/>
              <a:t>) of the worker who has allegedly experienced workplace harassment and contact information</a:t>
            </a:r>
          </a:p>
          <a:p>
            <a:pPr marL="342900" lvl="0" indent="-342900">
              <a:buFont typeface="+mj-lt"/>
              <a:buAutoNum type="arabicPeriod"/>
            </a:pPr>
            <a:r>
              <a:rPr lang="en-CA" sz="2000" dirty="0"/>
              <a:t>Name of the alleged harasser(s), position and contact information (if known)</a:t>
            </a:r>
          </a:p>
          <a:p>
            <a:pPr marL="342900" lvl="0" indent="-342900">
              <a:buFont typeface="+mj-lt"/>
              <a:buAutoNum type="arabicPeriod"/>
            </a:pPr>
            <a:r>
              <a:rPr lang="en-CA" sz="2000" dirty="0"/>
              <a:t>Names of the witness(</a:t>
            </a:r>
            <a:r>
              <a:rPr lang="en-CA" sz="2000" dirty="0" err="1"/>
              <a:t>es</a:t>
            </a:r>
            <a:r>
              <a:rPr lang="en-CA" sz="2000" dirty="0"/>
              <a:t>) (if any) or other person(s) with relevant information to provide about the incident (if any) and contact information (if known)</a:t>
            </a:r>
          </a:p>
          <a:p>
            <a:pPr marL="342900" lvl="0" indent="-342900">
              <a:buFont typeface="+mj-lt"/>
              <a:buAutoNum type="arabicPeriod"/>
            </a:pPr>
            <a:r>
              <a:rPr lang="en-CA" sz="2000" dirty="0"/>
              <a:t>Details of what happened including date(s), frequency and location(s) of the alleged incident(s) </a:t>
            </a:r>
            <a:endParaRPr lang="en-CA" sz="2000" dirty="0" smtClean="0"/>
          </a:p>
          <a:p>
            <a:pPr marL="342900" lvl="0" indent="-342900">
              <a:buFont typeface="+mj-lt"/>
              <a:buAutoNum type="arabicPeriod"/>
            </a:pPr>
            <a:r>
              <a:rPr lang="en-CA" sz="2000" dirty="0" smtClean="0"/>
              <a:t>Any </a:t>
            </a:r>
            <a:r>
              <a:rPr lang="en-CA" sz="2000" dirty="0"/>
              <a:t>supporting documents the worker who complains of harassment may have in his/her possession that are relevant to the complaint. </a:t>
            </a:r>
            <a:endParaRPr lang="en-CA" sz="2000" dirty="0" smtClean="0"/>
          </a:p>
          <a:p>
            <a:pPr marL="342900" lvl="0" indent="-342900">
              <a:buFont typeface="+mj-lt"/>
              <a:buAutoNum type="arabicPeriod"/>
            </a:pPr>
            <a:r>
              <a:rPr lang="en-CA" sz="2000" dirty="0" smtClean="0"/>
              <a:t>List </a:t>
            </a:r>
            <a:r>
              <a:rPr lang="en-CA" sz="2000" dirty="0"/>
              <a:t>any documents a witness, another person or the alleged harasser may have in their possession that are relevant to the complaint.</a:t>
            </a:r>
          </a:p>
        </p:txBody>
      </p:sp>
    </p:spTree>
    <p:extLst>
      <p:ext uri="{BB962C8B-B14F-4D97-AF65-F5344CB8AC3E}">
        <p14:creationId xmlns:p14="http://schemas.microsoft.com/office/powerpoint/2010/main" val="2024643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580252" cy="1015663"/>
          </a:xfrm>
          <a:prstGeom prst="rect">
            <a:avLst/>
          </a:prstGeom>
          <a:noFill/>
        </p:spPr>
        <p:txBody>
          <a:bodyPr wrap="square" rtlCol="0">
            <a:spAutoFit/>
          </a:bodyPr>
          <a:lstStyle/>
          <a:p>
            <a:r>
              <a:rPr lang="en-CA" sz="6000" dirty="0" smtClean="0">
                <a:solidFill>
                  <a:srgbClr val="FF0000"/>
                </a:solidFill>
              </a:rPr>
              <a:t>Who to Report to</a:t>
            </a:r>
            <a:endParaRPr lang="en-CA" sz="6000" dirty="0">
              <a:solidFill>
                <a:srgbClr val="FF0000"/>
              </a:solidFill>
            </a:endParaRPr>
          </a:p>
        </p:txBody>
      </p:sp>
      <p:sp>
        <p:nvSpPr>
          <p:cNvPr id="3" name="TextBox 2"/>
          <p:cNvSpPr txBox="1"/>
          <p:nvPr/>
        </p:nvSpPr>
        <p:spPr>
          <a:xfrm>
            <a:off x="294132" y="1636776"/>
            <a:ext cx="11603736" cy="4401205"/>
          </a:xfrm>
          <a:prstGeom prst="rect">
            <a:avLst/>
          </a:prstGeom>
          <a:noFill/>
        </p:spPr>
        <p:txBody>
          <a:bodyPr wrap="square" rtlCol="0">
            <a:spAutoFit/>
          </a:bodyPr>
          <a:lstStyle/>
          <a:p>
            <a:r>
              <a:rPr lang="en-CA" sz="2800" dirty="0" smtClean="0"/>
              <a:t>Who should a complaint of workplace harassment go to?</a:t>
            </a:r>
          </a:p>
          <a:p>
            <a:pPr marL="457200" indent="-457200">
              <a:buFont typeface="Arial" panose="020B0604020202020204" pitchFamily="34" charset="0"/>
              <a:buChar char="•"/>
            </a:pPr>
            <a:r>
              <a:rPr lang="en-CA" sz="2800" dirty="0" smtClean="0"/>
              <a:t>General Manager</a:t>
            </a:r>
          </a:p>
          <a:p>
            <a:pPr marL="457200" indent="-457200">
              <a:buFont typeface="Arial" panose="020B0604020202020204" pitchFamily="34" charset="0"/>
              <a:buChar char="•"/>
            </a:pPr>
            <a:r>
              <a:rPr lang="en-CA" sz="2800" dirty="0" smtClean="0"/>
              <a:t>Direct Supervisor</a:t>
            </a:r>
          </a:p>
          <a:p>
            <a:pPr marL="457200" indent="-457200">
              <a:buFont typeface="Arial" panose="020B0604020202020204" pitchFamily="34" charset="0"/>
              <a:buChar char="•"/>
            </a:pPr>
            <a:r>
              <a:rPr lang="en-CA" sz="2800" dirty="0" smtClean="0"/>
              <a:t>Any Member of the Management Team</a:t>
            </a:r>
          </a:p>
          <a:p>
            <a:pPr marL="457200" indent="-457200">
              <a:buFont typeface="Arial" panose="020B0604020202020204" pitchFamily="34" charset="0"/>
              <a:buChar char="•"/>
            </a:pPr>
            <a:r>
              <a:rPr lang="en-CA" sz="2800" dirty="0" smtClean="0"/>
              <a:t>President of the Board of </a:t>
            </a:r>
            <a:r>
              <a:rPr lang="en-CA" sz="2800" dirty="0" smtClean="0"/>
              <a:t>Directors</a:t>
            </a:r>
          </a:p>
          <a:p>
            <a:pPr marL="457200" indent="-457200">
              <a:buFont typeface="Arial" panose="020B0604020202020204" pitchFamily="34" charset="0"/>
              <a:buChar char="•"/>
            </a:pPr>
            <a:r>
              <a:rPr lang="en-CA" sz="2800" dirty="0" smtClean="0"/>
              <a:t>Any Member of the Board</a:t>
            </a:r>
            <a:endParaRPr lang="en-CA" sz="2800" dirty="0" smtClean="0"/>
          </a:p>
          <a:p>
            <a:endParaRPr lang="en-CA" sz="2800" dirty="0"/>
          </a:p>
          <a:p>
            <a:r>
              <a:rPr lang="en-CA" sz="2800" dirty="0" smtClean="0"/>
              <a:t>Report to a different individual on the above list if the person in that position is</a:t>
            </a:r>
          </a:p>
          <a:p>
            <a:pPr marL="457200" indent="-457200">
              <a:buFont typeface="Arial" panose="020B0604020202020204" pitchFamily="34" charset="0"/>
              <a:buChar char="•"/>
            </a:pPr>
            <a:r>
              <a:rPr lang="en-CA" sz="2800" dirty="0" smtClean="0"/>
              <a:t>The alleged harasser</a:t>
            </a:r>
          </a:p>
          <a:p>
            <a:pPr marL="457200" indent="-457200">
              <a:buFont typeface="Arial" panose="020B0604020202020204" pitchFamily="34" charset="0"/>
              <a:buChar char="•"/>
            </a:pPr>
            <a:r>
              <a:rPr lang="en-CA" sz="2800" dirty="0" smtClean="0"/>
              <a:t>In a position where they directly report to the alleged harasser</a:t>
            </a:r>
          </a:p>
        </p:txBody>
      </p:sp>
    </p:spTree>
    <p:extLst>
      <p:ext uri="{BB962C8B-B14F-4D97-AF65-F5344CB8AC3E}">
        <p14:creationId xmlns:p14="http://schemas.microsoft.com/office/powerpoint/2010/main" val="2247590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076" y="315605"/>
            <a:ext cx="6580252" cy="1015663"/>
          </a:xfrm>
          <a:prstGeom prst="rect">
            <a:avLst/>
          </a:prstGeom>
          <a:noFill/>
        </p:spPr>
        <p:txBody>
          <a:bodyPr wrap="square" rtlCol="0">
            <a:spAutoFit/>
          </a:bodyPr>
          <a:lstStyle/>
          <a:p>
            <a:r>
              <a:rPr lang="en-CA" sz="6000" dirty="0" smtClean="0">
                <a:solidFill>
                  <a:srgbClr val="FF0000"/>
                </a:solidFill>
              </a:rPr>
              <a:t>Who Will Investigate</a:t>
            </a:r>
            <a:endParaRPr lang="en-CA" sz="6000" dirty="0">
              <a:solidFill>
                <a:srgbClr val="FF0000"/>
              </a:solidFill>
            </a:endParaRPr>
          </a:p>
        </p:txBody>
      </p:sp>
      <p:sp>
        <p:nvSpPr>
          <p:cNvPr id="3" name="TextBox 2"/>
          <p:cNvSpPr txBox="1"/>
          <p:nvPr/>
        </p:nvSpPr>
        <p:spPr>
          <a:xfrm>
            <a:off x="294132" y="1444752"/>
            <a:ext cx="11603736" cy="3970318"/>
          </a:xfrm>
          <a:prstGeom prst="rect">
            <a:avLst/>
          </a:prstGeom>
          <a:noFill/>
        </p:spPr>
        <p:txBody>
          <a:bodyPr wrap="square" rtlCol="0">
            <a:spAutoFit/>
          </a:bodyPr>
          <a:lstStyle/>
          <a:p>
            <a:r>
              <a:rPr lang="en-CA" sz="2800" dirty="0" smtClean="0"/>
              <a:t>When a report is received, an investigation into the complaint will take place</a:t>
            </a:r>
          </a:p>
          <a:p>
            <a:endParaRPr lang="en-CA" sz="2800" dirty="0"/>
          </a:p>
          <a:p>
            <a:r>
              <a:rPr lang="en-CA" sz="2800" dirty="0" smtClean="0"/>
              <a:t>The President will determine who will conduct an investigation. </a:t>
            </a:r>
          </a:p>
          <a:p>
            <a:endParaRPr lang="en-CA" sz="2800" dirty="0" smtClean="0"/>
          </a:p>
          <a:p>
            <a:endParaRPr lang="en-CA" sz="2800" dirty="0"/>
          </a:p>
          <a:p>
            <a:r>
              <a:rPr lang="en-CA" sz="2800" dirty="0" smtClean="0"/>
              <a:t>If the alleged harasser is either of these individuals, or any member of the Executive of the Board of Directors an external investigator will be retained to conduct an impartial investigation.</a:t>
            </a:r>
          </a:p>
          <a:p>
            <a:endParaRPr lang="en-CA" sz="2800" dirty="0"/>
          </a:p>
        </p:txBody>
      </p:sp>
    </p:spTree>
    <p:extLst>
      <p:ext uri="{BB962C8B-B14F-4D97-AF65-F5344CB8AC3E}">
        <p14:creationId xmlns:p14="http://schemas.microsoft.com/office/powerpoint/2010/main" val="2704755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6588" y="0"/>
            <a:ext cx="7805548" cy="1015663"/>
          </a:xfrm>
          <a:prstGeom prst="rect">
            <a:avLst/>
          </a:prstGeom>
          <a:noFill/>
        </p:spPr>
        <p:txBody>
          <a:bodyPr wrap="square" rtlCol="0">
            <a:spAutoFit/>
          </a:bodyPr>
          <a:lstStyle/>
          <a:p>
            <a:r>
              <a:rPr lang="en-CA" sz="6000" dirty="0" smtClean="0">
                <a:solidFill>
                  <a:srgbClr val="FF0000"/>
                </a:solidFill>
              </a:rPr>
              <a:t>The Investigator Will…</a:t>
            </a:r>
          </a:p>
        </p:txBody>
      </p:sp>
      <p:sp>
        <p:nvSpPr>
          <p:cNvPr id="3" name="TextBox 2"/>
          <p:cNvSpPr txBox="1"/>
          <p:nvPr/>
        </p:nvSpPr>
        <p:spPr>
          <a:xfrm>
            <a:off x="294132" y="1015663"/>
            <a:ext cx="11603736" cy="5632311"/>
          </a:xfrm>
          <a:prstGeom prst="rect">
            <a:avLst/>
          </a:prstGeom>
          <a:noFill/>
        </p:spPr>
        <p:txBody>
          <a:bodyPr wrap="square" rtlCol="0">
            <a:spAutoFit/>
          </a:bodyPr>
          <a:lstStyle/>
          <a:p>
            <a:pPr marL="342900" lvl="0" indent="-342900">
              <a:buFont typeface="+mj-lt"/>
              <a:buAutoNum type="arabicPeriod"/>
            </a:pPr>
            <a:r>
              <a:rPr lang="en-CA" sz="2000" dirty="0" smtClean="0"/>
              <a:t>Ensure </a:t>
            </a:r>
            <a:r>
              <a:rPr lang="en-CA" sz="2000" dirty="0"/>
              <a:t>the investigation is kept </a:t>
            </a:r>
            <a:r>
              <a:rPr lang="en-CA" sz="2000" dirty="0" smtClean="0"/>
              <a:t>confidential. Identifying </a:t>
            </a:r>
            <a:r>
              <a:rPr lang="en-CA" sz="2000" dirty="0"/>
              <a:t>information is not disclosed unless necessary to conduct the investigation. </a:t>
            </a:r>
            <a:r>
              <a:rPr lang="en-CA" sz="2000" dirty="0" smtClean="0"/>
              <a:t>Parties are reminded of </a:t>
            </a:r>
            <a:r>
              <a:rPr lang="en-CA" sz="2000" dirty="0"/>
              <a:t>this confidentiality obligation at the beginning of the investigation.</a:t>
            </a:r>
          </a:p>
          <a:p>
            <a:pPr marL="342900" lvl="0" indent="-342900">
              <a:buFont typeface="+mj-lt"/>
              <a:buAutoNum type="arabicPeriod"/>
            </a:pPr>
            <a:r>
              <a:rPr lang="en-CA" sz="2000" dirty="0" smtClean="0"/>
              <a:t>Thoroughly </a:t>
            </a:r>
            <a:r>
              <a:rPr lang="en-CA" sz="2000" dirty="0"/>
              <a:t>interview the </a:t>
            </a:r>
            <a:r>
              <a:rPr lang="en-CA" sz="2000" dirty="0" smtClean="0"/>
              <a:t>person who </a:t>
            </a:r>
            <a:r>
              <a:rPr lang="en-CA" sz="2000" dirty="0"/>
              <a:t>allegedly experienced the workplace harassment and the alleged </a:t>
            </a:r>
            <a:r>
              <a:rPr lang="en-CA" sz="2000" dirty="0" smtClean="0"/>
              <a:t>harasser(s). </a:t>
            </a:r>
            <a:r>
              <a:rPr lang="en-CA" sz="2000" dirty="0"/>
              <a:t>If the alleged harasser is not an employee, the investigator will make reasonable efforts to interview </a:t>
            </a:r>
            <a:r>
              <a:rPr lang="en-CA" sz="2000" dirty="0" smtClean="0"/>
              <a:t>them</a:t>
            </a:r>
            <a:endParaRPr lang="en-CA" sz="2000" dirty="0"/>
          </a:p>
          <a:p>
            <a:pPr marL="342900" lvl="0" indent="-342900">
              <a:buFont typeface="+mj-lt"/>
              <a:buAutoNum type="arabicPeriod"/>
            </a:pPr>
            <a:r>
              <a:rPr lang="en-CA" sz="2000" dirty="0" smtClean="0"/>
              <a:t>Give the </a:t>
            </a:r>
            <a:r>
              <a:rPr lang="en-CA" sz="2000" dirty="0"/>
              <a:t>alleged harasser(s) </a:t>
            </a:r>
            <a:r>
              <a:rPr lang="en-CA" sz="2000" dirty="0" smtClean="0"/>
              <a:t>the </a:t>
            </a:r>
            <a:r>
              <a:rPr lang="en-CA" sz="2000" dirty="0"/>
              <a:t>opportunity to respond to the specific allegations raised by the worker. In some circumstances, the </a:t>
            </a:r>
            <a:r>
              <a:rPr lang="en-CA" sz="2000" dirty="0" smtClean="0"/>
              <a:t>alleged victim should </a:t>
            </a:r>
            <a:r>
              <a:rPr lang="en-CA" sz="2000" dirty="0"/>
              <a:t>be given a reasonable opportunity to reply.</a:t>
            </a:r>
          </a:p>
          <a:p>
            <a:pPr marL="342900" lvl="0" indent="-342900">
              <a:buFont typeface="+mj-lt"/>
              <a:buAutoNum type="arabicPeriod"/>
            </a:pPr>
            <a:r>
              <a:rPr lang="en-CA" sz="2000" dirty="0"/>
              <a:t>I</a:t>
            </a:r>
            <a:r>
              <a:rPr lang="en-CA" sz="2000" dirty="0" smtClean="0"/>
              <a:t>nterview </a:t>
            </a:r>
            <a:r>
              <a:rPr lang="en-CA" sz="2000" dirty="0"/>
              <a:t>any relevant witnesses employed by the employer who may be identified by either </a:t>
            </a:r>
            <a:r>
              <a:rPr lang="en-CA" sz="2000" dirty="0" smtClean="0"/>
              <a:t>party or </a:t>
            </a:r>
            <a:r>
              <a:rPr lang="en-CA" sz="2000" dirty="0"/>
              <a:t>as necessary to conduct a thorough investigation. The investigator will make reasonable efforts to interview any relevant witnesses </a:t>
            </a:r>
            <a:r>
              <a:rPr lang="en-CA" sz="2000" dirty="0" smtClean="0"/>
              <a:t>outside of the organization if </a:t>
            </a:r>
            <a:r>
              <a:rPr lang="en-CA" sz="2000" dirty="0"/>
              <a:t>there are any identified.</a:t>
            </a:r>
          </a:p>
          <a:p>
            <a:pPr marL="342900" lvl="0" indent="-342900">
              <a:buFont typeface="+mj-lt"/>
              <a:buAutoNum type="arabicPeriod"/>
            </a:pPr>
            <a:r>
              <a:rPr lang="en-CA" sz="2000" dirty="0" smtClean="0"/>
              <a:t>Collect </a:t>
            </a:r>
            <a:r>
              <a:rPr lang="en-CA" sz="2000" dirty="0"/>
              <a:t>and review any relevant documents.</a:t>
            </a:r>
          </a:p>
          <a:p>
            <a:pPr marL="342900" lvl="0" indent="-342900">
              <a:buFont typeface="+mj-lt"/>
              <a:buAutoNum type="arabicPeriod"/>
            </a:pPr>
            <a:r>
              <a:rPr lang="en-CA" sz="2000" dirty="0" smtClean="0"/>
              <a:t>Take </a:t>
            </a:r>
            <a:r>
              <a:rPr lang="en-CA" sz="2000" dirty="0"/>
              <a:t>appropriate notes and statements during interviews with </a:t>
            </a:r>
            <a:r>
              <a:rPr lang="en-CA" sz="2000" dirty="0" smtClean="0"/>
              <a:t>all parties</a:t>
            </a:r>
            <a:endParaRPr lang="en-CA" sz="2000" dirty="0"/>
          </a:p>
          <a:p>
            <a:pPr marL="342900" lvl="0" indent="-342900">
              <a:buFont typeface="+mj-lt"/>
              <a:buAutoNum type="arabicPeriod"/>
            </a:pPr>
            <a:r>
              <a:rPr lang="en-CA" sz="2000" dirty="0" smtClean="0"/>
              <a:t>Prepare </a:t>
            </a:r>
            <a:r>
              <a:rPr lang="en-CA" sz="2000" dirty="0"/>
              <a:t>a written report summarizing the steps taken during the investigation, the complaint, and the allegations of the worker who allegedly experienced the workplace harassment, the response from the alleged harasser, the evidence of any witnesses, and the evidence gathered. </a:t>
            </a:r>
            <a:br>
              <a:rPr lang="en-CA" sz="2000" dirty="0"/>
            </a:br>
            <a:r>
              <a:rPr lang="en-CA" sz="2000" dirty="0" smtClean="0"/>
              <a:t>The </a:t>
            </a:r>
            <a:r>
              <a:rPr lang="en-CA" sz="2000" dirty="0"/>
              <a:t>report must set out findings of fact and come to a conclusion about whether workplace harassment was found or not. </a:t>
            </a:r>
          </a:p>
        </p:txBody>
      </p:sp>
    </p:spTree>
    <p:extLst>
      <p:ext uri="{BB962C8B-B14F-4D97-AF65-F5344CB8AC3E}">
        <p14:creationId xmlns:p14="http://schemas.microsoft.com/office/powerpoint/2010/main" val="203410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8840" y="242453"/>
            <a:ext cx="8604504" cy="1015663"/>
          </a:xfrm>
          <a:prstGeom prst="rect">
            <a:avLst/>
          </a:prstGeom>
          <a:noFill/>
        </p:spPr>
        <p:txBody>
          <a:bodyPr wrap="square" rtlCol="0">
            <a:spAutoFit/>
          </a:bodyPr>
          <a:lstStyle/>
          <a:p>
            <a:r>
              <a:rPr lang="en-CA" sz="6000" dirty="0" smtClean="0">
                <a:solidFill>
                  <a:srgbClr val="FF0000"/>
                </a:solidFill>
              </a:rPr>
              <a:t>Timing of the Investigation</a:t>
            </a:r>
            <a:endParaRPr lang="en-CA" sz="6000" dirty="0">
              <a:solidFill>
                <a:srgbClr val="FF0000"/>
              </a:solidFill>
            </a:endParaRPr>
          </a:p>
        </p:txBody>
      </p:sp>
      <p:sp>
        <p:nvSpPr>
          <p:cNvPr id="3" name="TextBox 2"/>
          <p:cNvSpPr txBox="1"/>
          <p:nvPr/>
        </p:nvSpPr>
        <p:spPr>
          <a:xfrm>
            <a:off x="230124" y="1618488"/>
            <a:ext cx="11603736" cy="4832092"/>
          </a:xfrm>
          <a:prstGeom prst="rect">
            <a:avLst/>
          </a:prstGeom>
          <a:noFill/>
        </p:spPr>
        <p:txBody>
          <a:bodyPr wrap="square" rtlCol="0">
            <a:spAutoFit/>
          </a:bodyPr>
          <a:lstStyle/>
          <a:p>
            <a:pPr marL="457200" indent="-457200">
              <a:buFont typeface="Arial" panose="020B0604020202020204" pitchFamily="34" charset="0"/>
              <a:buChar char="•"/>
            </a:pPr>
            <a:r>
              <a:rPr lang="en-CA" sz="2800" dirty="0"/>
              <a:t>I</a:t>
            </a:r>
            <a:r>
              <a:rPr lang="en-CA" sz="2800" dirty="0" smtClean="0"/>
              <a:t>nvestigation </a:t>
            </a:r>
            <a:r>
              <a:rPr lang="en-CA" sz="2800" dirty="0"/>
              <a:t>will be completed in a timely manner </a:t>
            </a:r>
            <a:endParaRPr lang="en-CA" sz="2800" dirty="0" smtClean="0"/>
          </a:p>
          <a:p>
            <a:pPr marL="457200" indent="-457200">
              <a:buFont typeface="Arial" panose="020B0604020202020204" pitchFamily="34" charset="0"/>
              <a:buChar char="•"/>
            </a:pPr>
            <a:r>
              <a:rPr lang="en-CA" sz="2800" dirty="0"/>
              <a:t>G</a:t>
            </a:r>
            <a:r>
              <a:rPr lang="en-CA" sz="2800" dirty="0" smtClean="0"/>
              <a:t>enerally </a:t>
            </a:r>
            <a:r>
              <a:rPr lang="en-CA" sz="2800" dirty="0"/>
              <a:t>within 90 days or less </a:t>
            </a:r>
            <a:endParaRPr lang="en-CA" sz="2800" dirty="0" smtClean="0"/>
          </a:p>
          <a:p>
            <a:pPr marL="457200" indent="-457200">
              <a:buFont typeface="Arial" panose="020B0604020202020204" pitchFamily="34" charset="0"/>
              <a:buChar char="•"/>
            </a:pPr>
            <a:r>
              <a:rPr lang="en-CA" sz="2800" dirty="0" smtClean="0"/>
              <a:t>If </a:t>
            </a:r>
            <a:r>
              <a:rPr lang="en-CA" sz="2800" dirty="0"/>
              <a:t>there are extenuating circumstances (i.e. illness, complex investigation) </a:t>
            </a:r>
            <a:r>
              <a:rPr lang="en-CA" sz="2800" dirty="0" smtClean="0"/>
              <a:t>that may warrant </a:t>
            </a:r>
            <a:r>
              <a:rPr lang="en-CA" sz="2800" dirty="0"/>
              <a:t>a longer investigation</a:t>
            </a:r>
            <a:r>
              <a:rPr lang="en-CA" sz="2800" dirty="0" smtClean="0"/>
              <a:t>.</a:t>
            </a:r>
          </a:p>
          <a:p>
            <a:pPr marL="457200" indent="-457200">
              <a:buFont typeface="Arial" panose="020B0604020202020204" pitchFamily="34" charset="0"/>
              <a:buChar char="•"/>
            </a:pPr>
            <a:endParaRPr lang="en-CA" sz="2800" dirty="0" smtClean="0"/>
          </a:p>
          <a:p>
            <a:endParaRPr lang="en-CA" sz="2800" dirty="0"/>
          </a:p>
          <a:p>
            <a:pPr marL="457200" indent="-457200">
              <a:buFont typeface="Arial" panose="020B0604020202020204" pitchFamily="34" charset="0"/>
              <a:buChar char="•"/>
            </a:pPr>
            <a:r>
              <a:rPr lang="en-CA" sz="2800" dirty="0"/>
              <a:t>Within 10 days of the investigation being </a:t>
            </a:r>
            <a:r>
              <a:rPr lang="en-CA" sz="2800" dirty="0" smtClean="0"/>
              <a:t>completed, all parties, that are employees </a:t>
            </a:r>
            <a:r>
              <a:rPr lang="en-CA" sz="2800" dirty="0"/>
              <a:t>or </a:t>
            </a:r>
            <a:r>
              <a:rPr lang="en-CA" sz="2800" dirty="0" smtClean="0"/>
              <a:t>volunteers, </a:t>
            </a:r>
            <a:r>
              <a:rPr lang="en-CA" sz="2800" dirty="0"/>
              <a:t>will be informed in writing of the results of the investigation and any corrective action taken or that will be </a:t>
            </a:r>
            <a:r>
              <a:rPr lang="en-CA" sz="2800" dirty="0" smtClean="0"/>
              <a:t>taken.</a:t>
            </a:r>
          </a:p>
          <a:p>
            <a:endParaRPr lang="en-CA" sz="2800" dirty="0"/>
          </a:p>
          <a:p>
            <a:endParaRPr lang="en-CA" sz="2800" dirty="0"/>
          </a:p>
        </p:txBody>
      </p:sp>
    </p:spTree>
    <p:extLst>
      <p:ext uri="{BB962C8B-B14F-4D97-AF65-F5344CB8AC3E}">
        <p14:creationId xmlns:p14="http://schemas.microsoft.com/office/powerpoint/2010/main" val="1310157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8840" y="242453"/>
            <a:ext cx="8604504" cy="1015663"/>
          </a:xfrm>
          <a:prstGeom prst="rect">
            <a:avLst/>
          </a:prstGeom>
          <a:noFill/>
        </p:spPr>
        <p:txBody>
          <a:bodyPr wrap="square" rtlCol="0">
            <a:spAutoFit/>
          </a:bodyPr>
          <a:lstStyle/>
          <a:p>
            <a:r>
              <a:rPr lang="en-CA" sz="6000" dirty="0" smtClean="0">
                <a:solidFill>
                  <a:srgbClr val="FF0000"/>
                </a:solidFill>
              </a:rPr>
              <a:t>Other </a:t>
            </a:r>
            <a:r>
              <a:rPr lang="en-CA" sz="6000" dirty="0">
                <a:solidFill>
                  <a:srgbClr val="FF0000"/>
                </a:solidFill>
              </a:rPr>
              <a:t>T</a:t>
            </a:r>
            <a:r>
              <a:rPr lang="en-CA" sz="6000" dirty="0" smtClean="0">
                <a:solidFill>
                  <a:srgbClr val="FF0000"/>
                </a:solidFill>
              </a:rPr>
              <a:t>hings to Note</a:t>
            </a:r>
            <a:endParaRPr lang="en-CA" sz="6000" dirty="0">
              <a:solidFill>
                <a:srgbClr val="FF0000"/>
              </a:solidFill>
            </a:endParaRPr>
          </a:p>
        </p:txBody>
      </p:sp>
      <p:sp>
        <p:nvSpPr>
          <p:cNvPr id="3" name="TextBox 2"/>
          <p:cNvSpPr txBox="1"/>
          <p:nvPr/>
        </p:nvSpPr>
        <p:spPr>
          <a:xfrm>
            <a:off x="294132" y="1695146"/>
            <a:ext cx="11603736" cy="3785652"/>
          </a:xfrm>
          <a:prstGeom prst="rect">
            <a:avLst/>
          </a:prstGeom>
          <a:noFill/>
        </p:spPr>
        <p:txBody>
          <a:bodyPr wrap="square" rtlCol="0">
            <a:spAutoFit/>
          </a:bodyPr>
          <a:lstStyle/>
          <a:p>
            <a:r>
              <a:rPr lang="en-CA" sz="2400" u="sng" dirty="0" smtClean="0"/>
              <a:t>Confidentially </a:t>
            </a:r>
          </a:p>
          <a:p>
            <a:pPr marL="457200" indent="-457200">
              <a:buFont typeface="Arial" panose="020B0604020202020204" pitchFamily="34" charset="0"/>
              <a:buChar char="•"/>
            </a:pPr>
            <a:r>
              <a:rPr lang="en-CA" sz="2400" dirty="0" smtClean="0"/>
              <a:t>Is important to the organization and everyone involved. Please do your part! </a:t>
            </a:r>
            <a:endParaRPr lang="en-CA" sz="2400" dirty="0"/>
          </a:p>
          <a:p>
            <a:pPr marL="457200" indent="-457200">
              <a:buFont typeface="Arial" panose="020B0604020202020204" pitchFamily="34" charset="0"/>
              <a:buChar char="•"/>
            </a:pPr>
            <a:r>
              <a:rPr lang="en-CA" sz="2400" dirty="0" smtClean="0"/>
              <a:t>Information obtained will be kept confidential unless </a:t>
            </a:r>
            <a:r>
              <a:rPr lang="en-CA" sz="2400" dirty="0"/>
              <a:t>disclosure is necessary to protect workers, to investigate the complaint or incident, to take corrective action or otherwise as required by law</a:t>
            </a:r>
            <a:r>
              <a:rPr lang="en-CA" sz="2400" dirty="0" smtClean="0"/>
              <a:t>.</a:t>
            </a:r>
          </a:p>
          <a:p>
            <a:endParaRPr lang="en-CA" sz="2400" dirty="0"/>
          </a:p>
          <a:p>
            <a:r>
              <a:rPr lang="en-CA" sz="2400" u="sng" dirty="0" smtClean="0"/>
              <a:t>During the Investigation Process</a:t>
            </a:r>
          </a:p>
          <a:p>
            <a:pPr marL="457200" indent="-457200">
              <a:buFont typeface="Arial" panose="020B0604020202020204" pitchFamily="34" charset="0"/>
              <a:buChar char="•"/>
            </a:pPr>
            <a:r>
              <a:rPr lang="en-CA" sz="2400" dirty="0" smtClean="0"/>
              <a:t>The Complainant will not be compelled to attend a joint meeting</a:t>
            </a:r>
          </a:p>
          <a:p>
            <a:pPr marL="457200" indent="-457200">
              <a:buFont typeface="Arial" panose="020B0604020202020204" pitchFamily="34" charset="0"/>
              <a:buChar char="•"/>
            </a:pPr>
            <a:r>
              <a:rPr lang="en-CA" sz="2400" dirty="0" smtClean="0"/>
              <a:t>Alternate work situations will be considered and measures put in place if the circumstances lend themselves to this situation without penalty to either party.</a:t>
            </a:r>
            <a:endParaRPr lang="en-CA" sz="2400" dirty="0"/>
          </a:p>
        </p:txBody>
      </p:sp>
      <p:sp>
        <p:nvSpPr>
          <p:cNvPr id="4" name="TextBox 3"/>
          <p:cNvSpPr txBox="1"/>
          <p:nvPr/>
        </p:nvSpPr>
        <p:spPr>
          <a:xfrm>
            <a:off x="528828" y="5917829"/>
            <a:ext cx="11335512" cy="584775"/>
          </a:xfrm>
          <a:prstGeom prst="rect">
            <a:avLst/>
          </a:prstGeom>
          <a:noFill/>
        </p:spPr>
        <p:txBody>
          <a:bodyPr wrap="square" rtlCol="0">
            <a:spAutoFit/>
          </a:bodyPr>
          <a:lstStyle/>
          <a:p>
            <a:r>
              <a:rPr lang="en-CA" sz="3200" dirty="0" smtClean="0">
                <a:solidFill>
                  <a:srgbClr val="FF0000"/>
                </a:solidFill>
              </a:rPr>
              <a:t>Full Policy and Program including forms, are posted WHERE</a:t>
            </a:r>
            <a:endParaRPr lang="en-CA" sz="3200" dirty="0">
              <a:solidFill>
                <a:srgbClr val="FF0000"/>
              </a:solidFill>
            </a:endParaRPr>
          </a:p>
        </p:txBody>
      </p:sp>
    </p:spTree>
    <p:extLst>
      <p:ext uri="{BB962C8B-B14F-4D97-AF65-F5344CB8AC3E}">
        <p14:creationId xmlns:p14="http://schemas.microsoft.com/office/powerpoint/2010/main" val="191140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2510" y="279029"/>
            <a:ext cx="5546980" cy="1015663"/>
          </a:xfrm>
          <a:prstGeom prst="rect">
            <a:avLst/>
          </a:prstGeom>
          <a:noFill/>
        </p:spPr>
        <p:txBody>
          <a:bodyPr wrap="square" rtlCol="0">
            <a:spAutoFit/>
          </a:bodyPr>
          <a:lstStyle/>
          <a:p>
            <a:r>
              <a:rPr lang="en-CA" sz="6000" dirty="0" smtClean="0">
                <a:solidFill>
                  <a:srgbClr val="FF0000"/>
                </a:solidFill>
              </a:rPr>
              <a:t>Not Just a Policy</a:t>
            </a:r>
            <a:endParaRPr lang="en-CA" sz="6000" dirty="0">
              <a:solidFill>
                <a:srgbClr val="FF0000"/>
              </a:solidFill>
            </a:endParaRPr>
          </a:p>
        </p:txBody>
      </p:sp>
      <p:sp>
        <p:nvSpPr>
          <p:cNvPr id="3" name="TextBox 2"/>
          <p:cNvSpPr txBox="1"/>
          <p:nvPr/>
        </p:nvSpPr>
        <p:spPr>
          <a:xfrm>
            <a:off x="294132" y="1443841"/>
            <a:ext cx="11603736" cy="3970318"/>
          </a:xfrm>
          <a:prstGeom prst="rect">
            <a:avLst/>
          </a:prstGeom>
          <a:noFill/>
        </p:spPr>
        <p:txBody>
          <a:bodyPr wrap="square" rtlCol="0">
            <a:spAutoFit/>
          </a:bodyPr>
          <a:lstStyle/>
          <a:p>
            <a:pPr algn="ctr"/>
            <a:r>
              <a:rPr lang="en-CA" sz="2800" dirty="0" smtClean="0"/>
              <a:t>Everyone associated with the organization has a responsibility to contribute to a positive work environment free from any form of harassment.</a:t>
            </a:r>
          </a:p>
          <a:p>
            <a:pPr algn="ctr"/>
            <a:endParaRPr lang="en-CA" sz="2800" dirty="0"/>
          </a:p>
          <a:p>
            <a:pPr algn="ctr"/>
            <a:r>
              <a:rPr lang="en-CA" sz="2800" dirty="0" smtClean="0"/>
              <a:t>Each person’s individual behaviour and communications set the tone for the overall environment.</a:t>
            </a:r>
          </a:p>
          <a:p>
            <a:pPr algn="ctr"/>
            <a:endParaRPr lang="en-CA" sz="2800" dirty="0"/>
          </a:p>
          <a:p>
            <a:pPr algn="ctr"/>
            <a:r>
              <a:rPr lang="en-CA" sz="2800" dirty="0" smtClean="0"/>
              <a:t>If you see or experience something that is workplace harassment in any form please report it so that it can be dealt with appropriately and do your part to prevent it from occurring in our organization!</a:t>
            </a:r>
          </a:p>
        </p:txBody>
      </p:sp>
      <p:sp>
        <p:nvSpPr>
          <p:cNvPr id="4" name="TextBox 3"/>
          <p:cNvSpPr txBox="1"/>
          <p:nvPr/>
        </p:nvSpPr>
        <p:spPr>
          <a:xfrm>
            <a:off x="1002792" y="5634365"/>
            <a:ext cx="10186416" cy="1015663"/>
          </a:xfrm>
          <a:prstGeom prst="rect">
            <a:avLst/>
          </a:prstGeom>
          <a:noFill/>
        </p:spPr>
        <p:txBody>
          <a:bodyPr wrap="square" rtlCol="0">
            <a:spAutoFit/>
          </a:bodyPr>
          <a:lstStyle/>
          <a:p>
            <a:r>
              <a:rPr lang="en-CA" sz="6000" dirty="0" smtClean="0">
                <a:solidFill>
                  <a:srgbClr val="FF0000"/>
                </a:solidFill>
              </a:rPr>
              <a:t>A Commitment From </a:t>
            </a:r>
            <a:r>
              <a:rPr lang="en-CA" sz="6000" dirty="0">
                <a:solidFill>
                  <a:srgbClr val="FF0000"/>
                </a:solidFill>
              </a:rPr>
              <a:t>E</a:t>
            </a:r>
            <a:r>
              <a:rPr lang="en-CA" sz="6000" dirty="0" smtClean="0">
                <a:solidFill>
                  <a:srgbClr val="FF0000"/>
                </a:solidFill>
              </a:rPr>
              <a:t>ach of Us</a:t>
            </a:r>
            <a:endParaRPr lang="en-CA" sz="6000" dirty="0">
              <a:solidFill>
                <a:srgbClr val="FF0000"/>
              </a:solidFill>
            </a:endParaRPr>
          </a:p>
        </p:txBody>
      </p:sp>
    </p:spTree>
    <p:extLst>
      <p:ext uri="{BB962C8B-B14F-4D97-AF65-F5344CB8AC3E}">
        <p14:creationId xmlns:p14="http://schemas.microsoft.com/office/powerpoint/2010/main" val="1544513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3579"/>
          <a:stretch/>
        </p:blipFill>
        <p:spPr>
          <a:xfrm>
            <a:off x="566928" y="466344"/>
            <a:ext cx="10646664" cy="6159398"/>
          </a:xfrm>
          <a:prstGeom prst="rect">
            <a:avLst/>
          </a:prstGeom>
        </p:spPr>
      </p:pic>
    </p:spTree>
    <p:extLst>
      <p:ext uri="{BB962C8B-B14F-4D97-AF65-F5344CB8AC3E}">
        <p14:creationId xmlns:p14="http://schemas.microsoft.com/office/powerpoint/2010/main" val="1228844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1529</Words>
  <Application>Microsoft Office PowerPoint</Application>
  <PresentationFormat>Widescreen</PresentationFormat>
  <Paragraphs>163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Roddie</dc:creator>
  <cp:lastModifiedBy>Lisa Roddie</cp:lastModifiedBy>
  <cp:revision>32</cp:revision>
  <dcterms:created xsi:type="dcterms:W3CDTF">2016-09-08T14:58:02Z</dcterms:created>
  <dcterms:modified xsi:type="dcterms:W3CDTF">2016-11-10T15:43:30Z</dcterms:modified>
</cp:coreProperties>
</file>