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08" r:id="rId1"/>
  </p:sldMasterIdLst>
  <p:notesMasterIdLst>
    <p:notesMasterId r:id="rId18"/>
  </p:notesMasterIdLst>
  <p:handoutMasterIdLst>
    <p:handoutMasterId r:id="rId19"/>
  </p:handoutMasterIdLst>
  <p:sldIdLst>
    <p:sldId id="256" r:id="rId2"/>
    <p:sldId id="262" r:id="rId3"/>
    <p:sldId id="277" r:id="rId4"/>
    <p:sldId id="286" r:id="rId5"/>
    <p:sldId id="280" r:id="rId6"/>
    <p:sldId id="274" r:id="rId7"/>
    <p:sldId id="279" r:id="rId8"/>
    <p:sldId id="278" r:id="rId9"/>
    <p:sldId id="270" r:id="rId10"/>
    <p:sldId id="281" r:id="rId11"/>
    <p:sldId id="284" r:id="rId12"/>
    <p:sldId id="285" r:id="rId13"/>
    <p:sldId id="258" r:id="rId14"/>
    <p:sldId id="266" r:id="rId15"/>
    <p:sldId id="271" r:id="rId16"/>
    <p:sldId id="283" r:id="rId17"/>
  </p:sldIdLst>
  <p:sldSz cx="9144000" cy="6858000" type="screen4x3"/>
  <p:notesSz cx="6934200" cy="92202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77265" autoAdjust="0"/>
  </p:normalViewPr>
  <p:slideViewPr>
    <p:cSldViewPr>
      <p:cViewPr varScale="1">
        <p:scale>
          <a:sx n="52" d="100"/>
          <a:sy n="52" d="100"/>
        </p:scale>
        <p:origin x="-1812" y="-96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21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handoutMaster" Target="handoutMasters/handout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heme" Target="theme/theme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04820" cy="461010"/>
          </a:xfrm>
          <a:prstGeom prst="rect">
            <a:avLst/>
          </a:prstGeom>
        </p:spPr>
        <p:txBody>
          <a:bodyPr vert="horz" lIns="92309" tIns="46154" rIns="92309" bIns="46154" rtlCol="0"/>
          <a:lstStyle>
            <a:lvl1pPr algn="l">
              <a:defRPr sz="1200"/>
            </a:lvl1pPr>
          </a:lstStyle>
          <a:p>
            <a:endParaRPr lang="en-CA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927775" y="0"/>
            <a:ext cx="3004820" cy="461010"/>
          </a:xfrm>
          <a:prstGeom prst="rect">
            <a:avLst/>
          </a:prstGeom>
        </p:spPr>
        <p:txBody>
          <a:bodyPr vert="horz" lIns="92309" tIns="46154" rIns="92309" bIns="46154" rtlCol="0"/>
          <a:lstStyle>
            <a:lvl1pPr algn="r">
              <a:defRPr sz="1200"/>
            </a:lvl1pPr>
          </a:lstStyle>
          <a:p>
            <a:fld id="{83CD3508-2266-486A-AA0C-DECE27F83F61}" type="datetimeFigureOut">
              <a:rPr lang="en-CA" smtClean="0"/>
              <a:t>23/02/2015</a:t>
            </a:fld>
            <a:endParaRPr lang="en-CA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757590"/>
            <a:ext cx="3004820" cy="461010"/>
          </a:xfrm>
          <a:prstGeom prst="rect">
            <a:avLst/>
          </a:prstGeom>
        </p:spPr>
        <p:txBody>
          <a:bodyPr vert="horz" lIns="92309" tIns="46154" rIns="92309" bIns="46154" rtlCol="0" anchor="b"/>
          <a:lstStyle>
            <a:lvl1pPr algn="l">
              <a:defRPr sz="1200"/>
            </a:lvl1pPr>
          </a:lstStyle>
          <a:p>
            <a:endParaRPr lang="en-CA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927775" y="8757590"/>
            <a:ext cx="3004820" cy="461010"/>
          </a:xfrm>
          <a:prstGeom prst="rect">
            <a:avLst/>
          </a:prstGeom>
        </p:spPr>
        <p:txBody>
          <a:bodyPr vert="horz" lIns="92309" tIns="46154" rIns="92309" bIns="46154" rtlCol="0" anchor="b"/>
          <a:lstStyle>
            <a:lvl1pPr algn="r">
              <a:defRPr sz="1200"/>
            </a:lvl1pPr>
          </a:lstStyle>
          <a:p>
            <a:fld id="{1DD3D335-C3A2-4C74-882B-F5F9D583CE19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221039722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04820" cy="461010"/>
          </a:xfrm>
          <a:prstGeom prst="rect">
            <a:avLst/>
          </a:prstGeom>
        </p:spPr>
        <p:txBody>
          <a:bodyPr vert="horz" lIns="92309" tIns="46154" rIns="92309" bIns="46154" rtlCol="0"/>
          <a:lstStyle>
            <a:lvl1pPr algn="l">
              <a:defRPr sz="1200"/>
            </a:lvl1pPr>
          </a:lstStyle>
          <a:p>
            <a:endParaRPr lang="en-CA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927775" y="0"/>
            <a:ext cx="3004820" cy="461010"/>
          </a:xfrm>
          <a:prstGeom prst="rect">
            <a:avLst/>
          </a:prstGeom>
        </p:spPr>
        <p:txBody>
          <a:bodyPr vert="horz" lIns="92309" tIns="46154" rIns="92309" bIns="46154" rtlCol="0"/>
          <a:lstStyle>
            <a:lvl1pPr algn="r">
              <a:defRPr sz="1200"/>
            </a:lvl1pPr>
          </a:lstStyle>
          <a:p>
            <a:fld id="{2EA71686-8BCD-45C8-9D90-56FA210295BB}" type="datetimeFigureOut">
              <a:rPr lang="en-CA" smtClean="0"/>
              <a:t>23/02/2015</a:t>
            </a:fld>
            <a:endParaRPr lang="en-CA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62050" y="692150"/>
            <a:ext cx="4610100" cy="345757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2309" tIns="46154" rIns="92309" bIns="46154" rtlCol="0" anchor="ctr"/>
          <a:lstStyle/>
          <a:p>
            <a:endParaRPr lang="en-CA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93420" y="4379595"/>
            <a:ext cx="5547360" cy="4149090"/>
          </a:xfrm>
          <a:prstGeom prst="rect">
            <a:avLst/>
          </a:prstGeom>
        </p:spPr>
        <p:txBody>
          <a:bodyPr vert="horz" lIns="92309" tIns="46154" rIns="92309" bIns="46154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C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757590"/>
            <a:ext cx="3004820" cy="461010"/>
          </a:xfrm>
          <a:prstGeom prst="rect">
            <a:avLst/>
          </a:prstGeom>
        </p:spPr>
        <p:txBody>
          <a:bodyPr vert="horz" lIns="92309" tIns="46154" rIns="92309" bIns="46154" rtlCol="0" anchor="b"/>
          <a:lstStyle>
            <a:lvl1pPr algn="l">
              <a:defRPr sz="1200"/>
            </a:lvl1pPr>
          </a:lstStyle>
          <a:p>
            <a:endParaRPr lang="en-C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927775" y="8757590"/>
            <a:ext cx="3004820" cy="461010"/>
          </a:xfrm>
          <a:prstGeom prst="rect">
            <a:avLst/>
          </a:prstGeom>
        </p:spPr>
        <p:txBody>
          <a:bodyPr vert="horz" lIns="92309" tIns="46154" rIns="92309" bIns="46154" rtlCol="0" anchor="b"/>
          <a:lstStyle>
            <a:lvl1pPr algn="r">
              <a:defRPr sz="1200"/>
            </a:lvl1pPr>
          </a:lstStyle>
          <a:p>
            <a:fld id="{84265439-6084-451C-AD99-FD92E829E489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90406259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youtube.com/watch?v=DiFl7XGe6IA" TargetMode="External"/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CA" dirty="0" smtClean="0"/>
              <a:t>For the purpose</a:t>
            </a:r>
            <a:r>
              <a:rPr lang="en-CA" baseline="0" dirty="0" smtClean="0"/>
              <a:t> of this presentation, VOLUNTEER will refer to staff, members, coaches, etc. with the purpose of recognizing all the efforts of individuals that form your club/organization. </a:t>
            </a:r>
            <a:endParaRPr lang="en-CA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4265439-6084-451C-AD99-FD92E829E489}" type="slidenum">
              <a:rPr lang="en-CA" smtClean="0"/>
              <a:t>1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1942604870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CA" dirty="0" smtClean="0"/>
              <a:t>Case in point for recognition – not recruitment</a:t>
            </a:r>
          </a:p>
          <a:p>
            <a:endParaRPr lang="en-CA" dirty="0" smtClean="0"/>
          </a:p>
          <a:p>
            <a:r>
              <a:rPr lang="en-CA" dirty="0" smtClean="0"/>
              <a:t>Recruit,</a:t>
            </a:r>
            <a:r>
              <a:rPr lang="en-CA" baseline="0" dirty="0" smtClean="0"/>
              <a:t> Recognize, Retain – while each category is so important, recognition is often misguided, or not done at all contributes to volunteer retention.</a:t>
            </a:r>
            <a:endParaRPr lang="en-CA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4265439-6084-451C-AD99-FD92E829E489}" type="slidenum">
              <a:rPr lang="en-CA" smtClean="0"/>
              <a:t>3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3716166987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CA" dirty="0" smtClean="0"/>
              <a:t>Shells &amp; Sails COAST Data Collected</a:t>
            </a:r>
            <a:endParaRPr lang="en-CA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4265439-6084-451C-AD99-FD92E829E489}" type="slidenum">
              <a:rPr lang="en-CA" smtClean="0"/>
              <a:t>4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2160815216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36923"/>
            <a:r>
              <a:rPr lang="en-CA" dirty="0" smtClean="0"/>
              <a:t>More and more businesses are employing Employee Engagement Officers, etc. </a:t>
            </a:r>
          </a:p>
          <a:p>
            <a:pPr marL="36923"/>
            <a:r>
              <a:rPr lang="en-CA" dirty="0" smtClean="0"/>
              <a:t>Volunteer recognition is more than saying thank you. It's the deliberate and intentional ongoing way that we engage with our volunteers to reinforce that they are a valuable part of our organization, that they matter and that what they are doing has an impact.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4265439-6084-451C-AD99-FD92E829E489}" type="slidenum">
              <a:rPr lang="en-CA" smtClean="0"/>
              <a:t>5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2751337070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A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4265439-6084-451C-AD99-FD92E829E489}" type="slidenum">
              <a:rPr lang="en-CA" smtClean="0"/>
              <a:t>9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276396314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defTabSz="923087"/>
            <a:r>
              <a:rPr lang="en-CA" dirty="0" smtClean="0">
                <a:hlinkClick r:id="rId3"/>
              </a:rPr>
              <a:t>https://www.youtube.com/watch?v=DiFl7XGe6IA</a:t>
            </a:r>
            <a:endParaRPr lang="en-CA" dirty="0" smtClean="0"/>
          </a:p>
          <a:p>
            <a:endParaRPr lang="en-CA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4265439-6084-451C-AD99-FD92E829E489}" type="slidenum">
              <a:rPr lang="en-CA" smtClean="0"/>
              <a:t>14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1755860763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fontAlgn="base"/>
            <a:r>
              <a:rPr lang="en-CA" dirty="0" err="1" smtClean="0"/>
              <a:t>Lynsey’s</a:t>
            </a:r>
            <a:r>
              <a:rPr lang="en-CA" dirty="0" smtClean="0"/>
              <a:t> Language of Recognition Test Results:</a:t>
            </a:r>
            <a:r>
              <a:rPr lang="en-CA" baseline="0" dirty="0" smtClean="0"/>
              <a:t> </a:t>
            </a:r>
          </a:p>
          <a:p>
            <a:pPr fontAlgn="base"/>
            <a:r>
              <a:rPr lang="en-CA" b="1" dirty="0" smtClean="0"/>
              <a:t>Your Language of Recognition Results</a:t>
            </a:r>
          </a:p>
          <a:p>
            <a:pPr fontAlgn="base"/>
            <a:r>
              <a:rPr lang="en-CA" b="1" dirty="0" smtClean="0"/>
              <a:t>HEARTFELT HOORAY</a:t>
            </a:r>
            <a:endParaRPr lang="en-CA" dirty="0" smtClean="0"/>
          </a:p>
          <a:p>
            <a:pPr fontAlgn="base"/>
            <a:r>
              <a:rPr lang="en-CA" dirty="0" smtClean="0"/>
              <a:t>You prefer a personalized thank you for your volunteer efforts. It is important for you to hear about how your volunteering has impacted others.</a:t>
            </a:r>
          </a:p>
          <a:p>
            <a:endParaRPr lang="en-CA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4265439-6084-451C-AD99-FD92E829E489}" type="slidenum">
              <a:rPr lang="en-CA" smtClean="0"/>
              <a:t>15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3919368330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lvl="0"/>
            <a:endParaRPr lang="en-CA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3FDC6A8-3E85-4C8A-9A4E-9E401E2229DF}" type="slidenum">
              <a:rPr lang="en-CA" smtClean="0"/>
              <a:t>16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65369382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Freeform 6"/>
          <p:cNvSpPr>
            <a:spLocks/>
          </p:cNvSpPr>
          <p:nvPr/>
        </p:nvSpPr>
        <p:spPr bwMode="auto">
          <a:xfrm>
            <a:off x="0" y="4752126"/>
            <a:ext cx="9144000" cy="2112962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1066"/>
              </a:cxn>
              <a:cxn ang="0">
                <a:pos x="0" y="1331"/>
              </a:cxn>
              <a:cxn ang="0">
                <a:pos x="5760" y="1331"/>
              </a:cxn>
              <a:cxn ang="0">
                <a:pos x="5760" y="0"/>
              </a:cxn>
              <a:cxn ang="0">
                <a:pos x="0" y="1066"/>
              </a:cxn>
            </a:cxnLst>
            <a:rect l="0" t="0" r="0" b="0"/>
            <a:pathLst>
              <a:path w="5760" h="1331">
                <a:moveTo>
                  <a:pt x="0" y="1066"/>
                </a:moveTo>
                <a:lnTo>
                  <a:pt x="0" y="1331"/>
                </a:lnTo>
                <a:lnTo>
                  <a:pt x="5760" y="1331"/>
                </a:lnTo>
                <a:lnTo>
                  <a:pt x="5760" y="0"/>
                </a:lnTo>
                <a:cubicBezTo>
                  <a:pt x="3220" y="1206"/>
                  <a:pt x="2250" y="1146"/>
                  <a:pt x="0" y="1066"/>
                </a:cubicBezTo>
                <a:close/>
              </a:path>
            </a:pathLst>
          </a:custGeom>
          <a:solidFill>
            <a:schemeClr val="bg1">
              <a:tint val="80000"/>
              <a:satMod val="200000"/>
              <a:alpha val="45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>
            <a:outerShdw blurRad="50800" dist="44450" dir="16200000" algn="ctr" rotWithShape="0">
              <a:prstClr val="black">
                <a:alpha val="35000"/>
              </a:prstClr>
            </a:outerShdw>
          </a:effectLst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8" name="Freeform 7"/>
          <p:cNvSpPr>
            <a:spLocks/>
          </p:cNvSpPr>
          <p:nvPr/>
        </p:nvSpPr>
        <p:spPr bwMode="auto">
          <a:xfrm>
            <a:off x="6105525" y="0"/>
            <a:ext cx="3038475" cy="6858000"/>
          </a:xfrm>
          <a:custGeom>
            <a:avLst/>
            <a:gdLst>
              <a:gd name="connsiteX0" fmla="*/ 1914 w 1914"/>
              <a:gd name="connsiteY0" fmla="*/ 9 h 4329"/>
              <a:gd name="connsiteX1" fmla="*/ 1914 w 1914"/>
              <a:gd name="connsiteY1" fmla="*/ 4329 h 4329"/>
              <a:gd name="connsiteX2" fmla="*/ 204 w 1914"/>
              <a:gd name="connsiteY2" fmla="*/ 4327 h 4329"/>
              <a:gd name="connsiteX3" fmla="*/ 0 w 1914"/>
              <a:gd name="connsiteY3" fmla="*/ 0 h 4329"/>
              <a:gd name="connsiteX4" fmla="*/ 1914 w 1914"/>
              <a:gd name="connsiteY4" fmla="*/ 9 h 432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914" h="4329">
                <a:moveTo>
                  <a:pt x="1914" y="9"/>
                </a:moveTo>
                <a:lnTo>
                  <a:pt x="1914" y="4329"/>
                </a:lnTo>
                <a:lnTo>
                  <a:pt x="204" y="4327"/>
                </a:lnTo>
                <a:cubicBezTo>
                  <a:pt x="1288" y="3574"/>
                  <a:pt x="1608" y="1590"/>
                  <a:pt x="0" y="0"/>
                </a:cubicBezTo>
                <a:lnTo>
                  <a:pt x="1914" y="9"/>
                </a:lnTo>
                <a:close/>
              </a:path>
            </a:pathLst>
          </a:custGeom>
          <a:solidFill>
            <a:schemeClr val="bg1">
              <a:tint val="90000"/>
              <a:satMod val="350000"/>
              <a:alpha val="4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>
            <a:outerShdw blurRad="50800" dist="50800" dir="10800000" algn="ctr" rotWithShape="0">
              <a:prstClr val="black">
                <a:alpha val="45000"/>
              </a:prstClr>
            </a:outerShdw>
          </a:effectLst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9" name="Title 8"/>
          <p:cNvSpPr>
            <a:spLocks noGrp="1"/>
          </p:cNvSpPr>
          <p:nvPr>
            <p:ph type="ctrTitle"/>
          </p:nvPr>
        </p:nvSpPr>
        <p:spPr>
          <a:xfrm>
            <a:off x="429064" y="3337560"/>
            <a:ext cx="6480048" cy="2301240"/>
          </a:xfrm>
        </p:spPr>
        <p:txBody>
          <a:bodyPr rIns="45720" anchor="t"/>
          <a:lstStyle>
            <a:lvl1pPr algn="r">
              <a:defRPr lang="en-US" b="1" cap="all" baseline="0" dirty="0">
                <a:ln w="5000" cmpd="sng">
                  <a:solidFill>
                    <a:schemeClr val="accent1">
                      <a:tint val="80000"/>
                      <a:shade val="99000"/>
                      <a:satMod val="50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63000"/>
                        <a:satMod val="255000"/>
                      </a:schemeClr>
                    </a:gs>
                    <a:gs pos="9000">
                      <a:schemeClr val="accent1">
                        <a:tint val="63000"/>
                        <a:satMod val="255000"/>
                      </a:schemeClr>
                    </a:gs>
                    <a:gs pos="53000">
                      <a:schemeClr val="accent1">
                        <a:shade val="60000"/>
                        <a:satMod val="100000"/>
                      </a:schemeClr>
                    </a:gs>
                    <a:gs pos="90000">
                      <a:schemeClr val="accent1">
                        <a:tint val="63000"/>
                        <a:satMod val="255000"/>
                      </a:schemeClr>
                    </a:gs>
                    <a:gs pos="100000">
                      <a:schemeClr val="accent1">
                        <a:tint val="63000"/>
                        <a:satMod val="255000"/>
                      </a:schemeClr>
                    </a:gs>
                  </a:gsLst>
                  <a:lin ang="5400000"/>
                </a:gradFill>
                <a:effectLst>
                  <a:outerShdw blurRad="50800" dist="38100" dir="5400000" algn="t" rotWithShape="0">
                    <a:prstClr val="black">
                      <a:alpha val="50000"/>
                    </a:prstClr>
                  </a:outerShdw>
                </a:effectLst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7" name="Subtitle 16"/>
          <p:cNvSpPr>
            <a:spLocks noGrp="1"/>
          </p:cNvSpPr>
          <p:nvPr>
            <p:ph type="subTitle" idx="1"/>
          </p:nvPr>
        </p:nvSpPr>
        <p:spPr>
          <a:xfrm>
            <a:off x="433050" y="1544812"/>
            <a:ext cx="6480048" cy="1752600"/>
          </a:xfrm>
        </p:spPr>
        <p:txBody>
          <a:bodyPr tIns="0" rIns="45720" bIns="0" anchor="b">
            <a:normAutofit/>
          </a:bodyPr>
          <a:lstStyle>
            <a:lvl1pPr marL="0" indent="0" algn="r">
              <a:buNone/>
              <a:defRPr sz="2000">
                <a:solidFill>
                  <a:schemeClr val="tx1"/>
                </a:solidFill>
                <a:effectLst/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en-US" smtClean="0"/>
              <a:t>Click to edit Master subtitle style</a:t>
            </a:r>
            <a:endParaRPr kumimoji="0" lang="en-US"/>
          </a:p>
        </p:txBody>
      </p:sp>
      <p:sp>
        <p:nvSpPr>
          <p:cNvPr id="30" name="Date Placeholder 29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709DA9-E66F-4290-ADDA-9031FD846927}" type="datetimeFigureOut">
              <a:rPr lang="en-CA" smtClean="0"/>
              <a:t>23/02/2015</a:t>
            </a:fld>
            <a:endParaRPr lang="en-CA"/>
          </a:p>
        </p:txBody>
      </p:sp>
      <p:sp>
        <p:nvSpPr>
          <p:cNvPr id="19" name="Footer Placeholder 1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27" name="Slide Number Placeholder 2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D5051F-E90A-4FE8-B7E5-3323EFDBB501}" type="slidenum">
              <a:rPr lang="en-CA" smtClean="0"/>
              <a:t>‹#›</a:t>
            </a:fld>
            <a:endParaRPr lang="en-CA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l">
              <a:defRPr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709DA9-E66F-4290-ADDA-9031FD846927}" type="datetimeFigureOut">
              <a:rPr lang="en-CA" smtClean="0"/>
              <a:t>23/02/2015</a:t>
            </a:fld>
            <a:endParaRPr lang="en-C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D5051F-E90A-4FE8-B7E5-3323EFDBB501}" type="slidenum">
              <a:rPr lang="en-CA" smtClean="0"/>
              <a:t>‹#›</a:t>
            </a:fld>
            <a:endParaRPr lang="en-CA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Freeform 6"/>
          <p:cNvSpPr>
            <a:spLocks/>
          </p:cNvSpPr>
          <p:nvPr/>
        </p:nvSpPr>
        <p:spPr bwMode="auto">
          <a:xfrm>
            <a:off x="0" y="4752126"/>
            <a:ext cx="9144000" cy="2112962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1066"/>
              </a:cxn>
              <a:cxn ang="0">
                <a:pos x="0" y="1331"/>
              </a:cxn>
              <a:cxn ang="0">
                <a:pos x="5760" y="1331"/>
              </a:cxn>
              <a:cxn ang="0">
                <a:pos x="5760" y="0"/>
              </a:cxn>
              <a:cxn ang="0">
                <a:pos x="0" y="1066"/>
              </a:cxn>
            </a:cxnLst>
            <a:rect l="0" t="0" r="0" b="0"/>
            <a:pathLst>
              <a:path w="5760" h="1331">
                <a:moveTo>
                  <a:pt x="0" y="1066"/>
                </a:moveTo>
                <a:lnTo>
                  <a:pt x="0" y="1331"/>
                </a:lnTo>
                <a:lnTo>
                  <a:pt x="5760" y="1331"/>
                </a:lnTo>
                <a:lnTo>
                  <a:pt x="5760" y="0"/>
                </a:lnTo>
                <a:cubicBezTo>
                  <a:pt x="3220" y="1206"/>
                  <a:pt x="2250" y="1146"/>
                  <a:pt x="0" y="1066"/>
                </a:cubicBezTo>
                <a:close/>
              </a:path>
            </a:pathLst>
          </a:custGeom>
          <a:solidFill>
            <a:schemeClr val="bg1">
              <a:tint val="80000"/>
              <a:satMod val="200000"/>
              <a:alpha val="45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>
            <a:outerShdw blurRad="50800" dist="44450" dir="16200000" algn="ctr" rotWithShape="0">
              <a:prstClr val="black">
                <a:alpha val="35000"/>
              </a:prstClr>
            </a:outerShdw>
          </a:effectLst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9" name="Freeform 8"/>
          <p:cNvSpPr>
            <a:spLocks/>
          </p:cNvSpPr>
          <p:nvPr/>
        </p:nvSpPr>
        <p:spPr bwMode="auto">
          <a:xfrm>
            <a:off x="6105525" y="0"/>
            <a:ext cx="3038475" cy="6858000"/>
          </a:xfrm>
          <a:custGeom>
            <a:avLst/>
            <a:gdLst>
              <a:gd name="connsiteX0" fmla="*/ 1914 w 1914"/>
              <a:gd name="connsiteY0" fmla="*/ 9 h 4329"/>
              <a:gd name="connsiteX1" fmla="*/ 1914 w 1914"/>
              <a:gd name="connsiteY1" fmla="*/ 4329 h 4329"/>
              <a:gd name="connsiteX2" fmla="*/ 204 w 1914"/>
              <a:gd name="connsiteY2" fmla="*/ 4327 h 4329"/>
              <a:gd name="connsiteX3" fmla="*/ 0 w 1914"/>
              <a:gd name="connsiteY3" fmla="*/ 0 h 4329"/>
              <a:gd name="connsiteX4" fmla="*/ 1914 w 1914"/>
              <a:gd name="connsiteY4" fmla="*/ 9 h 432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914" h="4329">
                <a:moveTo>
                  <a:pt x="1914" y="9"/>
                </a:moveTo>
                <a:lnTo>
                  <a:pt x="1914" y="4329"/>
                </a:lnTo>
                <a:lnTo>
                  <a:pt x="204" y="4327"/>
                </a:lnTo>
                <a:cubicBezTo>
                  <a:pt x="1288" y="3574"/>
                  <a:pt x="1608" y="1590"/>
                  <a:pt x="0" y="0"/>
                </a:cubicBezTo>
                <a:lnTo>
                  <a:pt x="1914" y="9"/>
                </a:lnTo>
                <a:close/>
              </a:path>
            </a:pathLst>
          </a:custGeom>
          <a:solidFill>
            <a:schemeClr val="bg1">
              <a:tint val="90000"/>
              <a:satMod val="350000"/>
              <a:alpha val="4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>
            <a:outerShdw blurRad="50800" dist="50800" dir="10800000" algn="ctr" rotWithShape="0">
              <a:prstClr val="black">
                <a:alpha val="45000"/>
              </a:prstClr>
            </a:outerShdw>
          </a:effectLst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3583837"/>
            <a:ext cx="6629400" cy="1826363"/>
          </a:xfrm>
        </p:spPr>
        <p:txBody>
          <a:bodyPr tIns="0" bIns="0" anchor="t"/>
          <a:lstStyle>
            <a:lvl1pPr algn="l">
              <a:buNone/>
              <a:defRPr sz="4200" b="1" cap="none" baseline="0">
                <a:ln w="5000" cmpd="sng">
                  <a:solidFill>
                    <a:schemeClr val="accent1">
                      <a:tint val="80000"/>
                      <a:shade val="99000"/>
                      <a:satMod val="50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63000"/>
                        <a:satMod val="255000"/>
                      </a:schemeClr>
                    </a:gs>
                    <a:gs pos="9000">
                      <a:schemeClr val="accent1">
                        <a:tint val="63000"/>
                        <a:satMod val="255000"/>
                      </a:schemeClr>
                    </a:gs>
                    <a:gs pos="53000">
                      <a:schemeClr val="accent1">
                        <a:shade val="60000"/>
                        <a:satMod val="100000"/>
                      </a:schemeClr>
                    </a:gs>
                    <a:gs pos="90000">
                      <a:schemeClr val="accent1">
                        <a:tint val="63000"/>
                        <a:satMod val="255000"/>
                      </a:schemeClr>
                    </a:gs>
                    <a:gs pos="100000">
                      <a:schemeClr val="accent1">
                        <a:tint val="63000"/>
                        <a:satMod val="255000"/>
                      </a:schemeClr>
                    </a:gs>
                  </a:gsLst>
                  <a:lin ang="5400000"/>
                </a:gradFill>
                <a:effectLst>
                  <a:outerShdw blurRad="50800" dist="38100" dir="5400000" algn="t" rotWithShape="0">
                    <a:prstClr val="black">
                      <a:alpha val="50000"/>
                    </a:prstClr>
                  </a:outerShdw>
                </a:effectLst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5800" y="2485800"/>
            <a:ext cx="6629400" cy="1066688"/>
          </a:xfrm>
        </p:spPr>
        <p:txBody>
          <a:bodyPr lIns="45720" tIns="0" rIns="45720" bIns="0" anchor="b"/>
          <a:lstStyle>
            <a:lvl1pPr marL="0" indent="0" algn="l">
              <a:buNone/>
              <a:defRPr sz="2000">
                <a:solidFill>
                  <a:schemeClr val="tx1"/>
                </a:solidFill>
                <a:effectLst/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709DA9-E66F-4290-ADDA-9031FD846927}" type="datetimeFigureOut">
              <a:rPr lang="en-CA" smtClean="0"/>
              <a:t>23/02/2015</a:t>
            </a:fld>
            <a:endParaRPr lang="en-C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D5051F-E90A-4FE8-B7E5-3323EFDBB501}" type="slidenum">
              <a:rPr lang="en-CA" smtClean="0"/>
              <a:t>‹#›</a:t>
            </a:fld>
            <a:endParaRPr lang="en-CA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7467600" cy="1143000"/>
          </a:xfrm>
        </p:spPr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3657600" cy="4525963"/>
          </a:xfrm>
        </p:spPr>
        <p:txBody>
          <a:bodyPr/>
          <a:lstStyle>
            <a:lvl1pPr>
              <a:defRPr sz="2600"/>
            </a:lvl1pPr>
            <a:lvl2pPr>
              <a:defRPr sz="22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267200" y="1600200"/>
            <a:ext cx="3657600" cy="4525963"/>
          </a:xfrm>
        </p:spPr>
        <p:txBody>
          <a:bodyPr/>
          <a:lstStyle>
            <a:lvl1pPr>
              <a:defRPr sz="2600"/>
            </a:lvl1pPr>
            <a:lvl2pPr>
              <a:defRPr sz="22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709DA9-E66F-4290-ADDA-9031FD846927}" type="datetimeFigureOut">
              <a:rPr lang="en-CA" smtClean="0"/>
              <a:t>23/02/2015</a:t>
            </a:fld>
            <a:endParaRPr lang="en-C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D5051F-E90A-4FE8-B7E5-3323EFDBB501}" type="slidenum">
              <a:rPr lang="en-CA" smtClean="0"/>
              <a:t>‹#›</a:t>
            </a:fld>
            <a:endParaRPr lang="en-CA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8229600" cy="1143000"/>
          </a:xfrm>
        </p:spPr>
        <p:txBody>
          <a:bodyPr anchor="ctr"/>
          <a:lstStyle>
            <a:lvl1pPr>
              <a:defRPr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5486400"/>
            <a:ext cx="4040188" cy="838200"/>
          </a:xfrm>
        </p:spPr>
        <p:txBody>
          <a:bodyPr anchor="t"/>
          <a:lstStyle>
            <a:lvl1pPr marL="0" indent="0">
              <a:buNone/>
              <a:defRPr sz="2400" b="1">
                <a:solidFill>
                  <a:schemeClr val="accent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4645025" y="5486400"/>
            <a:ext cx="4041775" cy="838200"/>
          </a:xfrm>
        </p:spPr>
        <p:txBody>
          <a:bodyPr anchor="t"/>
          <a:lstStyle>
            <a:lvl1pPr marL="0" indent="0">
              <a:buNone/>
              <a:defRPr sz="2400" b="1">
                <a:solidFill>
                  <a:schemeClr val="accent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2"/>
          </p:nvPr>
        </p:nvSpPr>
        <p:spPr>
          <a:xfrm>
            <a:off x="457200" y="1516912"/>
            <a:ext cx="4040188" cy="39417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1516912"/>
            <a:ext cx="4041775" cy="39417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709DA9-E66F-4290-ADDA-9031FD846927}" type="datetimeFigureOut">
              <a:rPr lang="en-CA" smtClean="0"/>
              <a:t>23/02/2015</a:t>
            </a:fld>
            <a:endParaRPr lang="en-CA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D5051F-E90A-4FE8-B7E5-3323EFDBB501}" type="slidenum">
              <a:rPr lang="en-CA" smtClean="0"/>
              <a:t>‹#›</a:t>
            </a:fld>
            <a:endParaRPr lang="en-CA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320"/>
            <a:ext cx="7470648" cy="1143000"/>
          </a:xfrm>
        </p:spPr>
        <p:txBody>
          <a:bodyPr anchor="ctr"/>
          <a:lstStyle>
            <a:lvl1pPr algn="l">
              <a:defRPr sz="4600"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709DA9-E66F-4290-ADDA-9031FD846927}" type="datetimeFigureOut">
              <a:rPr lang="en-CA" smtClean="0"/>
              <a:t>23/02/2015</a:t>
            </a:fld>
            <a:endParaRPr lang="en-CA"/>
          </a:p>
        </p:txBody>
      </p:sp>
      <p:sp>
        <p:nvSpPr>
          <p:cNvPr id="8" name="Slide Number Placeholder 7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8FD5051F-E90A-4FE8-B7E5-3323EFDBB501}" type="slidenum">
              <a:rPr lang="en-CA" smtClean="0"/>
              <a:t>‹#›</a:t>
            </a:fld>
            <a:endParaRPr lang="en-CA"/>
          </a:p>
        </p:txBody>
      </p:sp>
      <p:sp>
        <p:nvSpPr>
          <p:cNvPr id="9" name="Footer Placeholder 8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en-CA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709DA9-E66F-4290-ADDA-9031FD846927}" type="datetimeFigureOut">
              <a:rPr lang="en-CA" smtClean="0"/>
              <a:t>23/02/2015</a:t>
            </a:fld>
            <a:endParaRPr lang="en-CA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D5051F-E90A-4FE8-B7E5-3323EFDBB501}" type="slidenum">
              <a:rPr lang="en-CA" smtClean="0"/>
              <a:t>‹#›</a:t>
            </a:fld>
            <a:endParaRPr lang="en-CA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185528"/>
            <a:ext cx="3200400" cy="730250"/>
          </a:xfrm>
        </p:spPr>
        <p:txBody>
          <a:bodyPr tIns="0" bIns="0" anchor="t"/>
          <a:lstStyle>
            <a:lvl1pPr algn="l">
              <a:buNone/>
              <a:defRPr sz="1800" b="1">
                <a:solidFill>
                  <a:schemeClr val="accent1"/>
                </a:solidFill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457200" y="214424"/>
            <a:ext cx="2743200" cy="914400"/>
          </a:xfrm>
        </p:spPr>
        <p:txBody>
          <a:bodyPr lIns="45720" tIns="0" rIns="45720" bIns="0" anchor="b"/>
          <a:lstStyle>
            <a:lvl1pPr marL="0" indent="0" algn="l"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1"/>
          </p:nvPr>
        </p:nvSpPr>
        <p:spPr>
          <a:xfrm>
            <a:off x="457200" y="1981200"/>
            <a:ext cx="7086600" cy="38100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200"/>
            </a:lvl3pPr>
            <a:lvl4pPr>
              <a:defRPr sz="2000"/>
            </a:lvl4pPr>
            <a:lvl5pPr>
              <a:defRPr sz="20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709DA9-E66F-4290-ADDA-9031FD846927}" type="datetimeFigureOut">
              <a:rPr lang="en-CA" smtClean="0"/>
              <a:t>23/02/2015</a:t>
            </a:fld>
            <a:endParaRPr lang="en-C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8156448" y="6422064"/>
            <a:ext cx="762000" cy="365125"/>
          </a:xfrm>
        </p:spPr>
        <p:txBody>
          <a:bodyPr/>
          <a:lstStyle/>
          <a:p>
            <a:fld id="{8FD5051F-E90A-4FE8-B7E5-3323EFDBB501}" type="slidenum">
              <a:rPr lang="en-CA" smtClean="0"/>
              <a:t>‹#›</a:t>
            </a:fld>
            <a:endParaRPr lang="en-CA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556732" y="1705709"/>
            <a:ext cx="3053868" cy="1253808"/>
          </a:xfrm>
        </p:spPr>
        <p:txBody>
          <a:bodyPr anchor="b"/>
          <a:lstStyle>
            <a:lvl1pPr algn="l">
              <a:buNone/>
              <a:defRPr sz="2200" b="1">
                <a:solidFill>
                  <a:schemeClr val="accent1"/>
                </a:solidFill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065628" y="1019907"/>
            <a:ext cx="4114800" cy="4114800"/>
          </a:xfrm>
          <a:prstGeom prst="ellipse">
            <a:avLst/>
          </a:prstGeom>
          <a:solidFill>
            <a:schemeClr val="bg2">
              <a:shade val="50000"/>
            </a:schemeClr>
          </a:solidFill>
          <a:ln w="50800" cap="flat">
            <a:solidFill>
              <a:schemeClr val="bg2"/>
            </a:solidFill>
            <a:miter lim="800000"/>
          </a:ln>
          <a:effectLst>
            <a:outerShdw blurRad="152000" dist="345000" dir="5400000" sx="-80000" sy="-18000" rotWithShape="0">
              <a:srgbClr val="000000">
                <a:alpha val="25000"/>
              </a:srgbClr>
            </a:outerShdw>
          </a:effectLst>
          <a:scene3d>
            <a:camera prst="orthographicFront"/>
            <a:lightRig rig="contrasting" dir="t">
              <a:rot lat="0" lon="0" rev="2400000"/>
            </a:lightRig>
          </a:scene3d>
          <a:sp3d contourW="7620">
            <a:bevelT w="63500" h="63500"/>
            <a:contourClr>
              <a:schemeClr val="bg2">
                <a:shade val="50000"/>
              </a:schemeClr>
            </a:contourClr>
          </a:sp3d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en-US" smtClean="0"/>
              <a:t>Click icon to add picture</a:t>
            </a:r>
            <a:endParaRPr kumimoji="0"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556734" y="2998765"/>
            <a:ext cx="3053866" cy="2663482"/>
          </a:xfrm>
        </p:spPr>
        <p:txBody>
          <a:bodyPr lIns="45720" rIns="45720"/>
          <a:lstStyle>
            <a:lvl1pPr marL="0" indent="0">
              <a:buFontTx/>
              <a:buNone/>
              <a:defRPr sz="1200"/>
            </a:lvl1pPr>
            <a:lvl2pPr>
              <a:buFontTx/>
              <a:buNone/>
              <a:defRPr sz="1200"/>
            </a:lvl2pPr>
            <a:lvl3pPr>
              <a:buFontTx/>
              <a:buNone/>
              <a:defRPr sz="1000"/>
            </a:lvl3pPr>
            <a:lvl4pPr>
              <a:buFontTx/>
              <a:buNone/>
              <a:defRPr sz="900"/>
            </a:lvl4pPr>
            <a:lvl5pPr>
              <a:buFontTx/>
              <a:buNone/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457200" y="6422064"/>
            <a:ext cx="2133600" cy="365125"/>
          </a:xfrm>
        </p:spPr>
        <p:txBody>
          <a:bodyPr/>
          <a:lstStyle/>
          <a:p>
            <a:fld id="{FE709DA9-E66F-4290-ADDA-9031FD846927}" type="datetimeFigureOut">
              <a:rPr lang="en-CA" smtClean="0"/>
              <a:t>23/02/2015</a:t>
            </a:fld>
            <a:endParaRPr lang="en-C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D5051F-E90A-4FE8-B7E5-3323EFDBB501}" type="slidenum">
              <a:rPr lang="en-CA" smtClean="0"/>
              <a:t>‹#›</a:t>
            </a:fld>
            <a:endParaRPr lang="en-CA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709DA9-E66F-4290-ADDA-9031FD846927}" type="datetimeFigureOut">
              <a:rPr lang="en-CA" smtClean="0"/>
              <a:t>23/02/2015</a:t>
            </a:fld>
            <a:endParaRPr lang="en-C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D5051F-E90A-4FE8-B7E5-3323EFDBB501}" type="slidenum">
              <a:rPr lang="en-CA" smtClean="0"/>
              <a:t>‹#›</a:t>
            </a:fld>
            <a:endParaRPr lang="en-CA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709DA9-E66F-4290-ADDA-9031FD846927}" type="datetimeFigureOut">
              <a:rPr lang="en-CA" smtClean="0"/>
              <a:t>23/02/2015</a:t>
            </a:fld>
            <a:endParaRPr lang="en-C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D5051F-E90A-4FE8-B7E5-3323EFDBB501}" type="slidenum">
              <a:rPr lang="en-CA" smtClean="0"/>
              <a:t>‹#›</a:t>
            </a:fld>
            <a:endParaRPr lang="en-CA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Freeform 11"/>
          <p:cNvSpPr>
            <a:spLocks/>
          </p:cNvSpPr>
          <p:nvPr/>
        </p:nvSpPr>
        <p:spPr bwMode="auto">
          <a:xfrm>
            <a:off x="0" y="4752126"/>
            <a:ext cx="9144000" cy="2112962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1066"/>
              </a:cxn>
              <a:cxn ang="0">
                <a:pos x="0" y="1331"/>
              </a:cxn>
              <a:cxn ang="0">
                <a:pos x="5760" y="1331"/>
              </a:cxn>
              <a:cxn ang="0">
                <a:pos x="5760" y="0"/>
              </a:cxn>
              <a:cxn ang="0">
                <a:pos x="0" y="1066"/>
              </a:cxn>
            </a:cxnLst>
            <a:rect l="0" t="0" r="0" b="0"/>
            <a:pathLst>
              <a:path w="5760" h="1331">
                <a:moveTo>
                  <a:pt x="0" y="1066"/>
                </a:moveTo>
                <a:lnTo>
                  <a:pt x="0" y="1331"/>
                </a:lnTo>
                <a:lnTo>
                  <a:pt x="5760" y="1331"/>
                </a:lnTo>
                <a:lnTo>
                  <a:pt x="5760" y="0"/>
                </a:lnTo>
                <a:cubicBezTo>
                  <a:pt x="3220" y="1206"/>
                  <a:pt x="2250" y="1146"/>
                  <a:pt x="0" y="1066"/>
                </a:cubicBezTo>
                <a:close/>
              </a:path>
            </a:pathLst>
          </a:custGeom>
          <a:solidFill>
            <a:schemeClr val="bg1">
              <a:tint val="80000"/>
              <a:satMod val="200000"/>
              <a:alpha val="45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>
            <a:outerShdw blurRad="50800" dist="44450" dir="16200000" algn="ctr" rotWithShape="0">
              <a:prstClr val="black">
                <a:alpha val="35000"/>
              </a:prstClr>
            </a:outerShdw>
          </a:effectLst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6" name="Freeform 15"/>
          <p:cNvSpPr>
            <a:spLocks/>
          </p:cNvSpPr>
          <p:nvPr/>
        </p:nvSpPr>
        <p:spPr bwMode="auto">
          <a:xfrm>
            <a:off x="7315200" y="0"/>
            <a:ext cx="1828800" cy="6858000"/>
          </a:xfrm>
          <a:custGeom>
            <a:avLst/>
            <a:gdLst>
              <a:gd name="connsiteX0" fmla="*/ 1914 w 1914"/>
              <a:gd name="connsiteY0" fmla="*/ 9 h 4329"/>
              <a:gd name="connsiteX1" fmla="*/ 1914 w 1914"/>
              <a:gd name="connsiteY1" fmla="*/ 4329 h 4329"/>
              <a:gd name="connsiteX2" fmla="*/ 204 w 1914"/>
              <a:gd name="connsiteY2" fmla="*/ 4327 h 4329"/>
              <a:gd name="connsiteX3" fmla="*/ 0 w 1914"/>
              <a:gd name="connsiteY3" fmla="*/ 0 h 4329"/>
              <a:gd name="connsiteX4" fmla="*/ 1914 w 1914"/>
              <a:gd name="connsiteY4" fmla="*/ 9 h 432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914" h="4329">
                <a:moveTo>
                  <a:pt x="1914" y="9"/>
                </a:moveTo>
                <a:lnTo>
                  <a:pt x="1914" y="4329"/>
                </a:lnTo>
                <a:lnTo>
                  <a:pt x="204" y="4327"/>
                </a:lnTo>
                <a:cubicBezTo>
                  <a:pt x="1288" y="3574"/>
                  <a:pt x="2082" y="1734"/>
                  <a:pt x="0" y="0"/>
                </a:cubicBezTo>
                <a:lnTo>
                  <a:pt x="1914" y="9"/>
                </a:lnTo>
                <a:close/>
              </a:path>
            </a:pathLst>
          </a:custGeom>
          <a:solidFill>
            <a:schemeClr val="bg1">
              <a:tint val="90000"/>
              <a:satMod val="350000"/>
              <a:alpha val="4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>
            <a:outerShdw blurRad="50800" dist="50800" dir="10800000" algn="ctr" rotWithShape="0">
              <a:prstClr val="black">
                <a:alpha val="45000"/>
              </a:prstClr>
            </a:outerShdw>
          </a:effectLst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9" name="Title Placeholder 8"/>
          <p:cNvSpPr>
            <a:spLocks noGrp="1"/>
          </p:cNvSpPr>
          <p:nvPr>
            <p:ph type="title"/>
          </p:nvPr>
        </p:nvSpPr>
        <p:spPr>
          <a:xfrm>
            <a:off x="457200" y="274638"/>
            <a:ext cx="7467600" cy="1143000"/>
          </a:xfrm>
          <a:prstGeom prst="rect">
            <a:avLst/>
          </a:prstGeom>
        </p:spPr>
        <p:txBody>
          <a:bodyPr vert="horz" lIns="45720" rIns="45720" anchor="ctr">
            <a:normAutofit/>
          </a:bodyPr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0" name="Text Placeholder 29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7467600" cy="4525963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en-US" smtClean="0"/>
              <a:t>Click to edit Master text styles</a:t>
            </a:r>
          </a:p>
          <a:p>
            <a:pPr lvl="1" eaLnBrk="1" latinLnBrk="0" hangingPunct="1"/>
            <a:r>
              <a:rPr kumimoji="0" lang="en-US" smtClean="0"/>
              <a:t>Second level</a:t>
            </a:r>
          </a:p>
          <a:p>
            <a:pPr lvl="2" eaLnBrk="1" latinLnBrk="0" hangingPunct="1"/>
            <a:r>
              <a:rPr kumimoji="0" lang="en-US" smtClean="0"/>
              <a:t>Third level</a:t>
            </a:r>
          </a:p>
          <a:p>
            <a:pPr lvl="3" eaLnBrk="1" latinLnBrk="0" hangingPunct="1"/>
            <a:r>
              <a:rPr kumimoji="0" lang="en-US" smtClean="0"/>
              <a:t>Fourth level</a:t>
            </a:r>
          </a:p>
          <a:p>
            <a:pPr lvl="4" eaLnBrk="1" latinLnBrk="0" hangingPunct="1"/>
            <a:r>
              <a:rPr kumimoji="0" lang="en-US" smtClean="0"/>
              <a:t>Fifth level</a:t>
            </a:r>
            <a:endParaRPr kumimoji="0" lang="en-US"/>
          </a:p>
        </p:txBody>
      </p:sp>
      <p:sp>
        <p:nvSpPr>
          <p:cNvPr id="10" name="Date Placeholder 9"/>
          <p:cNvSpPr>
            <a:spLocks noGrp="1"/>
          </p:cNvSpPr>
          <p:nvPr>
            <p:ph type="dt" sz="half" idx="2"/>
          </p:nvPr>
        </p:nvSpPr>
        <p:spPr>
          <a:xfrm>
            <a:off x="457200" y="6422064"/>
            <a:ext cx="2133600" cy="365125"/>
          </a:xfrm>
          <a:prstGeom prst="rect">
            <a:avLst/>
          </a:prstGeom>
        </p:spPr>
        <p:txBody>
          <a:bodyPr vert="horz" bIns="0" anchor="b"/>
          <a:lstStyle>
            <a:lvl1pPr algn="l" eaLnBrk="1" latinLnBrk="0" hangingPunct="1">
              <a:defRPr kumimoji="0" sz="1000">
                <a:solidFill>
                  <a:schemeClr val="tx2">
                    <a:shade val="50000"/>
                  </a:schemeClr>
                </a:solidFill>
              </a:defRPr>
            </a:lvl1pPr>
          </a:lstStyle>
          <a:p>
            <a:fld id="{FE709DA9-E66F-4290-ADDA-9031FD846927}" type="datetimeFigureOut">
              <a:rPr lang="en-CA" smtClean="0"/>
              <a:t>23/02/2015</a:t>
            </a:fld>
            <a:endParaRPr lang="en-CA"/>
          </a:p>
        </p:txBody>
      </p:sp>
      <p:sp>
        <p:nvSpPr>
          <p:cNvPr id="22" name="Footer Placeholder 21"/>
          <p:cNvSpPr>
            <a:spLocks noGrp="1"/>
          </p:cNvSpPr>
          <p:nvPr>
            <p:ph type="ftr" sz="quarter" idx="3"/>
          </p:nvPr>
        </p:nvSpPr>
        <p:spPr>
          <a:xfrm>
            <a:off x="3124200" y="6422064"/>
            <a:ext cx="2895600" cy="365125"/>
          </a:xfrm>
          <a:prstGeom prst="rect">
            <a:avLst/>
          </a:prstGeom>
        </p:spPr>
        <p:txBody>
          <a:bodyPr vert="horz" lIns="0" rIns="0" bIns="0" anchor="b"/>
          <a:lstStyle>
            <a:lvl1pPr algn="ctr" eaLnBrk="1" latinLnBrk="0" hangingPunct="1">
              <a:defRPr kumimoji="0" sz="1000">
                <a:solidFill>
                  <a:schemeClr val="tx2">
                    <a:shade val="50000"/>
                  </a:schemeClr>
                </a:solidFill>
              </a:defRPr>
            </a:lvl1pPr>
          </a:lstStyle>
          <a:p>
            <a:endParaRPr lang="en-CA"/>
          </a:p>
        </p:txBody>
      </p:sp>
      <p:sp>
        <p:nvSpPr>
          <p:cNvPr id="18" name="Slide Number Placeholder 17"/>
          <p:cNvSpPr>
            <a:spLocks noGrp="1"/>
          </p:cNvSpPr>
          <p:nvPr>
            <p:ph type="sldNum" sz="quarter" idx="4"/>
          </p:nvPr>
        </p:nvSpPr>
        <p:spPr>
          <a:xfrm>
            <a:off x="8153400" y="6422064"/>
            <a:ext cx="7620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r" eaLnBrk="1" latinLnBrk="0" hangingPunct="1">
              <a:defRPr kumimoji="0" sz="1000">
                <a:solidFill>
                  <a:schemeClr val="tx2">
                    <a:shade val="50000"/>
                  </a:schemeClr>
                </a:solidFill>
              </a:defRPr>
            </a:lvl1pPr>
          </a:lstStyle>
          <a:p>
            <a:fld id="{8FD5051F-E90A-4FE8-B7E5-3323EFDBB501}" type="slidenum">
              <a:rPr lang="en-CA" smtClean="0"/>
              <a:t>‹#›</a:t>
            </a:fld>
            <a:endParaRPr lang="en-CA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709" r:id="rId1"/>
    <p:sldLayoutId id="2147483710" r:id="rId2"/>
    <p:sldLayoutId id="2147483711" r:id="rId3"/>
    <p:sldLayoutId id="2147483712" r:id="rId4"/>
    <p:sldLayoutId id="2147483713" r:id="rId5"/>
    <p:sldLayoutId id="2147483714" r:id="rId6"/>
    <p:sldLayoutId id="2147483715" r:id="rId7"/>
    <p:sldLayoutId id="2147483716" r:id="rId8"/>
    <p:sldLayoutId id="2147483717" r:id="rId9"/>
    <p:sldLayoutId id="2147483718" r:id="rId10"/>
    <p:sldLayoutId id="2147483719" r:id="rId11"/>
  </p:sldLayoutIdLst>
  <p:txStyles>
    <p:titleStyle>
      <a:lvl1pPr algn="l" rtl="0" eaLnBrk="1" latinLnBrk="0" hangingPunct="1">
        <a:spcBef>
          <a:spcPct val="0"/>
        </a:spcBef>
        <a:buNone/>
        <a:defRPr kumimoji="0" sz="46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420624" indent="-384048" algn="l" rtl="0" eaLnBrk="1" latinLnBrk="0" hangingPunct="1">
        <a:spcBef>
          <a:spcPct val="20000"/>
        </a:spcBef>
        <a:buClr>
          <a:schemeClr val="accent1"/>
        </a:buClr>
        <a:buSzPct val="80000"/>
        <a:buFont typeface="Wingdings 2"/>
        <a:buChar char=""/>
        <a:defRPr kumimoji="0" sz="3000" kern="1200">
          <a:solidFill>
            <a:schemeClr val="tx1"/>
          </a:solidFill>
          <a:latin typeface="+mn-lt"/>
          <a:ea typeface="+mn-ea"/>
          <a:cs typeface="+mn-cs"/>
        </a:defRPr>
      </a:lvl1pPr>
      <a:lvl2pPr marL="722376" indent="-274320" algn="l" rtl="0" eaLnBrk="1" latinLnBrk="0" hangingPunct="1">
        <a:spcBef>
          <a:spcPct val="20000"/>
        </a:spcBef>
        <a:buClr>
          <a:schemeClr val="accent1"/>
        </a:buClr>
        <a:buSzPct val="90000"/>
        <a:buFont typeface="Wingdings 2"/>
        <a:buChar char="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2pPr>
      <a:lvl3pPr marL="1005840" indent="-256032" algn="l" rtl="0" eaLnBrk="1" latinLnBrk="0" hangingPunct="1">
        <a:spcBef>
          <a:spcPct val="20000"/>
        </a:spcBef>
        <a:buClr>
          <a:schemeClr val="accent2"/>
        </a:buClr>
        <a:buSzPct val="85000"/>
        <a:buFont typeface="Arial"/>
        <a:buChar char="○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280160" indent="-237744" algn="l" rtl="0" eaLnBrk="1" latinLnBrk="0" hangingPunct="1">
        <a:spcBef>
          <a:spcPct val="20000"/>
        </a:spcBef>
        <a:buClr>
          <a:schemeClr val="accent3"/>
        </a:buClr>
        <a:buSzPct val="90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490472" indent="-182880" algn="l" rtl="0" eaLnBrk="1" latinLnBrk="0" hangingPunct="1">
        <a:spcBef>
          <a:spcPct val="20000"/>
        </a:spcBef>
        <a:buClr>
          <a:schemeClr val="accent4"/>
        </a:buClr>
        <a:buSzPct val="100000"/>
        <a:buFont typeface="Arial"/>
        <a:buChar char="-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700784" indent="-182880" algn="l" rtl="0" eaLnBrk="1" latinLnBrk="0" hangingPunct="1">
        <a:spcBef>
          <a:spcPct val="20000"/>
        </a:spcBef>
        <a:buClr>
          <a:schemeClr val="accent5"/>
        </a:buClr>
        <a:buFont typeface="Arial"/>
        <a:buChar char="-"/>
        <a:defRPr kumimoji="0" sz="2000" kern="1200" baseline="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l" rtl="0" eaLnBrk="1" latinLnBrk="0" hangingPunct="1">
        <a:spcBef>
          <a:spcPct val="20000"/>
        </a:spcBef>
        <a:buClr>
          <a:schemeClr val="accent6"/>
        </a:buClr>
        <a:buSzPct val="100000"/>
        <a:buFont typeface="Arial"/>
        <a:buChar char="•"/>
        <a:defRPr kumimoji="0" sz="18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139696" indent="-182880" algn="l" rtl="0" eaLnBrk="1" latinLnBrk="0" hangingPunct="1">
        <a:spcBef>
          <a:spcPct val="20000"/>
        </a:spcBef>
        <a:buClr>
          <a:schemeClr val="accent6"/>
        </a:buClr>
        <a:buFont typeface="Arial"/>
        <a:buChar char="▪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331720" indent="-182880" algn="l" rtl="0" eaLnBrk="1" latinLnBrk="0" hangingPunct="1">
        <a:spcBef>
          <a:spcPct val="20000"/>
        </a:spcBef>
        <a:buClr>
          <a:schemeClr val="accent6"/>
        </a:buClr>
        <a:buFont typeface="Arial"/>
        <a:buChar char="•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hyperlink" Target="http://volunteer.ca/content/2013-volunteer-recognition-study" TargetMode="External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hyperlink" Target="http://volunteer.ca/content/2013-volunteer-recognition-study" TargetMode="Externa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hyperlink" Target="http://www.preb-prog.ca/who-does-preb-benefit/" TargetMode="Externa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youtube.com/watch?v=DiFl7XGe6IA" TargetMode="External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7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hyperlink" Target="https://charityvillage.com/Content.aspx?topic=Top_ten_tips_for_volunteer_management_and_retention&amp;last=116#.VOtq2PnF_uQ" TargetMode="External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Relationship Id="rId5" Type="http://schemas.openxmlformats.org/officeDocument/2006/relationships/hyperlink" Target="http://volunteeringaustralia.org/wp-content/uploads/VA-Managers-101-Ways-to-Recognise-Your-Volunteers.pdf" TargetMode="External"/><Relationship Id="rId4" Type="http://schemas.openxmlformats.org/officeDocument/2006/relationships/hyperlink" Target="http://volunteer.ca/vrt/#-1,1,NEXT" TargetMode="Externa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hyperlink" Target="http://www.shellsandsails.ca/" TargetMode="External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9.png"/><Relationship Id="rId5" Type="http://schemas.openxmlformats.org/officeDocument/2006/relationships/image" Target="../media/image8.png"/><Relationship Id="rId4" Type="http://schemas.openxmlformats.org/officeDocument/2006/relationships/hyperlink" Target="mailto:Lynsey@shellsandsails.ca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395536" y="2420888"/>
            <a:ext cx="6480048" cy="2301240"/>
          </a:xfrm>
        </p:spPr>
        <p:txBody>
          <a:bodyPr>
            <a:normAutofit/>
          </a:bodyPr>
          <a:lstStyle/>
          <a:p>
            <a:pPr algn="l"/>
            <a:r>
              <a:rPr lang="en-CA" dirty="0" smtClean="0">
                <a:solidFill>
                  <a:schemeClr val="bg2">
                    <a:lumMod val="50000"/>
                  </a:schemeClr>
                </a:solidFill>
              </a:rPr>
              <a:t>RECOGNIZING your volunteers</a:t>
            </a:r>
            <a:endParaRPr lang="en-CA" dirty="0">
              <a:solidFill>
                <a:schemeClr val="bg2">
                  <a:lumMod val="50000"/>
                </a:schemeClr>
              </a:solidFill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395536" y="3140968"/>
            <a:ext cx="6480048" cy="1752600"/>
          </a:xfrm>
        </p:spPr>
        <p:txBody>
          <a:bodyPr/>
          <a:lstStyle/>
          <a:p>
            <a:pPr algn="l"/>
            <a:r>
              <a:rPr lang="en-CA" dirty="0" smtClean="0"/>
              <a:t>Shells &amp; Sails Administrative Webinar Series</a:t>
            </a:r>
            <a:endParaRPr lang="en-CA" dirty="0"/>
          </a:p>
        </p:txBody>
      </p:sp>
    </p:spTree>
    <p:extLst>
      <p:ext uri="{BB962C8B-B14F-4D97-AF65-F5344CB8AC3E}">
        <p14:creationId xmlns:p14="http://schemas.microsoft.com/office/powerpoint/2010/main" val="344522860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36632" y="332656"/>
            <a:ext cx="8784976" cy="4641379"/>
          </a:xfrm>
        </p:spPr>
        <p:txBody>
          <a:bodyPr>
            <a:normAutofit/>
          </a:bodyPr>
          <a:lstStyle/>
          <a:p>
            <a:pPr marL="36576" indent="0" algn="ctr">
              <a:buClr>
                <a:schemeClr val="bg1"/>
              </a:buClr>
              <a:buNone/>
            </a:pPr>
            <a:r>
              <a:rPr lang="en-CA" dirty="0" smtClean="0"/>
              <a:t>Volunteering</a:t>
            </a:r>
          </a:p>
          <a:p>
            <a:pPr marL="36576" indent="0">
              <a:buClr>
                <a:schemeClr val="bg1"/>
              </a:buClr>
              <a:buNone/>
            </a:pPr>
            <a:r>
              <a:rPr lang="en-CA" dirty="0" smtClean="0"/>
              <a:t>Volunteering can produce a </a:t>
            </a:r>
            <a:r>
              <a:rPr lang="en-CA" dirty="0" smtClean="0">
                <a:solidFill>
                  <a:srgbClr val="FFFF00"/>
                </a:solidFill>
              </a:rPr>
              <a:t>feeling of self-worth </a:t>
            </a:r>
            <a:r>
              <a:rPr lang="en-CA" dirty="0" smtClean="0">
                <a:solidFill>
                  <a:schemeClr val="bg1"/>
                </a:solidFill>
              </a:rPr>
              <a:t>and</a:t>
            </a:r>
            <a:r>
              <a:rPr lang="en-CA" dirty="0" smtClean="0">
                <a:solidFill>
                  <a:srgbClr val="FFFF00"/>
                </a:solidFill>
              </a:rPr>
              <a:t> respect </a:t>
            </a:r>
            <a:r>
              <a:rPr lang="en-CA" dirty="0" smtClean="0">
                <a:solidFill>
                  <a:schemeClr val="bg1"/>
                </a:solidFill>
              </a:rPr>
              <a:t>as well as encourage </a:t>
            </a:r>
            <a:r>
              <a:rPr lang="en-CA" dirty="0" smtClean="0">
                <a:solidFill>
                  <a:srgbClr val="FFFF00"/>
                </a:solidFill>
              </a:rPr>
              <a:t>skill development, socialization, </a:t>
            </a:r>
            <a:r>
              <a:rPr lang="en-CA" dirty="0" smtClean="0">
                <a:solidFill>
                  <a:schemeClr val="bg1"/>
                </a:solidFill>
              </a:rPr>
              <a:t>and</a:t>
            </a:r>
            <a:r>
              <a:rPr lang="en-CA" dirty="0" smtClean="0">
                <a:solidFill>
                  <a:srgbClr val="FFFF00"/>
                </a:solidFill>
              </a:rPr>
              <a:t> fun</a:t>
            </a:r>
            <a:r>
              <a:rPr lang="en-CA" dirty="0" smtClean="0"/>
              <a:t>. </a:t>
            </a:r>
            <a:endParaRPr lang="en-CA" dirty="0"/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132" t="19947" r="5123" b="16011"/>
          <a:stretch/>
        </p:blipFill>
        <p:spPr bwMode="auto">
          <a:xfrm>
            <a:off x="1259632" y="3334120"/>
            <a:ext cx="6408712" cy="304296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30155914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95536" y="692696"/>
            <a:ext cx="7467600" cy="1143000"/>
          </a:xfrm>
        </p:spPr>
        <p:txBody>
          <a:bodyPr>
            <a:normAutofit fontScale="90000"/>
          </a:bodyPr>
          <a:lstStyle/>
          <a:p>
            <a:r>
              <a:rPr lang="en-CA" dirty="0">
                <a:hlinkClick r:id="rId3"/>
              </a:rPr>
              <a:t>2013 Volunteer Recognition Study</a:t>
            </a:r>
            <a:r>
              <a:rPr lang="en-CA" dirty="0"/>
              <a:t> – Volunteer Canada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95536" y="1628800"/>
            <a:ext cx="8291264" cy="3849291"/>
          </a:xfrm>
        </p:spPr>
        <p:txBody>
          <a:bodyPr>
            <a:normAutofit/>
          </a:bodyPr>
          <a:lstStyle/>
          <a:p>
            <a:pPr marL="36576" indent="0">
              <a:buNone/>
            </a:pPr>
            <a:endParaRPr lang="en-CA" dirty="0" smtClean="0"/>
          </a:p>
          <a:p>
            <a:pPr marL="36576" indent="0">
              <a:buNone/>
            </a:pPr>
            <a:endParaRPr lang="en-CA" dirty="0"/>
          </a:p>
          <a:p>
            <a:pPr marL="36576" indent="0">
              <a:buNone/>
            </a:pPr>
            <a:r>
              <a:rPr lang="en-CA" dirty="0" smtClean="0"/>
              <a:t>“almost 60% of respondents indicated that they were recruited by directly contacting an organization they were interested in…they were proactive in their search…” </a:t>
            </a:r>
          </a:p>
        </p:txBody>
      </p:sp>
    </p:spTree>
    <p:extLst>
      <p:ext uri="{BB962C8B-B14F-4D97-AF65-F5344CB8AC3E}">
        <p14:creationId xmlns:p14="http://schemas.microsoft.com/office/powerpoint/2010/main" val="350289922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15616" y="-20924"/>
            <a:ext cx="6912768" cy="69127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6878758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dirty="0" smtClean="0"/>
              <a:t>Group Discussion</a:t>
            </a:r>
            <a:endParaRPr lang="en-CA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5410944" cy="4525963"/>
          </a:xfrm>
        </p:spPr>
        <p:txBody>
          <a:bodyPr/>
          <a:lstStyle/>
          <a:p>
            <a:pPr marL="36576" indent="0">
              <a:buClr>
                <a:schemeClr val="bg1"/>
              </a:buClr>
              <a:buNone/>
            </a:pPr>
            <a:r>
              <a:rPr lang="en-CA" dirty="0" smtClean="0"/>
              <a:t>Please give an example of a recognition practice delivered by your club/organization.</a:t>
            </a:r>
          </a:p>
          <a:p>
            <a:pPr marL="550926" indent="-514350">
              <a:buClr>
                <a:schemeClr val="bg1"/>
              </a:buClr>
              <a:buFont typeface="+mj-lt"/>
              <a:buAutoNum type="arabicPeriod"/>
            </a:pPr>
            <a:r>
              <a:rPr lang="en-CA" dirty="0" smtClean="0"/>
              <a:t>Was there a positive outcome?</a:t>
            </a:r>
          </a:p>
          <a:p>
            <a:pPr marL="550926" indent="-514350">
              <a:buClr>
                <a:schemeClr val="bg1"/>
              </a:buClr>
              <a:buFont typeface="+mj-lt"/>
              <a:buAutoNum type="arabicPeriod"/>
            </a:pPr>
            <a:r>
              <a:rPr lang="en-CA" dirty="0" smtClean="0"/>
              <a:t>Was there any challenges? </a:t>
            </a:r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84168" y="2204864"/>
            <a:ext cx="2205650" cy="244827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21932756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CA" dirty="0">
                <a:hlinkClick r:id="rId2"/>
              </a:rPr>
              <a:t>2013 Volunteer Recognition </a:t>
            </a:r>
            <a:r>
              <a:rPr lang="en-CA" dirty="0" smtClean="0">
                <a:hlinkClick r:id="rId2"/>
              </a:rPr>
              <a:t>Study</a:t>
            </a:r>
            <a:r>
              <a:rPr lang="en-CA" dirty="0" smtClean="0"/>
              <a:t> – Volunteer Canada</a:t>
            </a:r>
            <a:endParaRPr lang="en-CA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67544" y="1844824"/>
            <a:ext cx="7992888" cy="4525963"/>
          </a:xfrm>
        </p:spPr>
        <p:txBody>
          <a:bodyPr>
            <a:normAutofit fontScale="70000" lnSpcReduction="20000"/>
          </a:bodyPr>
          <a:lstStyle/>
          <a:p>
            <a:pPr marL="36576" indent="0">
              <a:buNone/>
            </a:pPr>
            <a:r>
              <a:rPr lang="en-CA" dirty="0" smtClean="0">
                <a:solidFill>
                  <a:srgbClr val="FFFF00"/>
                </a:solidFill>
              </a:rPr>
              <a:t>Most Preferred Recognition Techniques: </a:t>
            </a:r>
          </a:p>
          <a:p>
            <a:pPr marL="550926" indent="-514350">
              <a:buClr>
                <a:schemeClr val="bg1"/>
              </a:buClr>
              <a:buFont typeface="+mj-lt"/>
              <a:buAutoNum type="arabicPeriod"/>
            </a:pPr>
            <a:r>
              <a:rPr lang="en-CA" dirty="0"/>
              <a:t>H</a:t>
            </a:r>
            <a:r>
              <a:rPr lang="en-CA" dirty="0" smtClean="0"/>
              <a:t>earing </a:t>
            </a:r>
            <a:r>
              <a:rPr lang="en-CA" dirty="0"/>
              <a:t>about how their work has made a </a:t>
            </a:r>
            <a:r>
              <a:rPr lang="en-CA" dirty="0" smtClean="0"/>
              <a:t>difference</a:t>
            </a:r>
          </a:p>
          <a:p>
            <a:pPr marL="550926" indent="-514350">
              <a:buClr>
                <a:schemeClr val="bg1"/>
              </a:buClr>
              <a:buFont typeface="+mj-lt"/>
              <a:buAutoNum type="arabicPeriod"/>
            </a:pPr>
            <a:r>
              <a:rPr lang="en-CA" dirty="0"/>
              <a:t>O</a:t>
            </a:r>
            <a:r>
              <a:rPr lang="en-CA" dirty="0" smtClean="0"/>
              <a:t>ngoing informal personal thanks (must be sincere)</a:t>
            </a:r>
          </a:p>
          <a:p>
            <a:pPr marL="550926" indent="-514350">
              <a:buClr>
                <a:schemeClr val="bg1"/>
              </a:buClr>
              <a:buFont typeface="+mj-lt"/>
              <a:buAutoNum type="arabicPeriod"/>
            </a:pPr>
            <a:r>
              <a:rPr lang="en-CA" dirty="0" smtClean="0"/>
              <a:t>Informal group outings (picnics, potlucks, etc.) </a:t>
            </a:r>
          </a:p>
          <a:p>
            <a:pPr marL="550926" indent="-514350">
              <a:buClr>
                <a:schemeClr val="bg1"/>
              </a:buClr>
              <a:buFont typeface="+mj-lt"/>
              <a:buAutoNum type="arabicPeriod"/>
            </a:pPr>
            <a:endParaRPr lang="en-CA" dirty="0"/>
          </a:p>
          <a:p>
            <a:pPr marL="36576" indent="0">
              <a:buClr>
                <a:schemeClr val="bg1"/>
              </a:buClr>
              <a:buNone/>
            </a:pPr>
            <a:r>
              <a:rPr lang="en-CA" dirty="0" smtClean="0"/>
              <a:t>(Younger people liked more concrete recognition – certificates, reference letters, small gifts, rewards)</a:t>
            </a:r>
            <a:endParaRPr lang="en-CA" dirty="0"/>
          </a:p>
          <a:p>
            <a:endParaRPr lang="en-CA" dirty="0" smtClean="0"/>
          </a:p>
          <a:p>
            <a:pPr marL="36576" indent="0">
              <a:buNone/>
            </a:pPr>
            <a:r>
              <a:rPr lang="en-CA" dirty="0" smtClean="0">
                <a:solidFill>
                  <a:srgbClr val="FFFF00"/>
                </a:solidFill>
              </a:rPr>
              <a:t>Least Preferred Recognition Techniques:</a:t>
            </a:r>
          </a:p>
          <a:p>
            <a:pPr marL="550926" indent="-514350">
              <a:buClr>
                <a:schemeClr val="bg1"/>
              </a:buClr>
              <a:buFont typeface="+mj-lt"/>
              <a:buAutoNum type="arabicPeriod"/>
            </a:pPr>
            <a:r>
              <a:rPr lang="en-CA" dirty="0"/>
              <a:t>B</a:t>
            </a:r>
            <a:r>
              <a:rPr lang="en-CA" dirty="0" smtClean="0"/>
              <a:t>anquets </a:t>
            </a:r>
          </a:p>
          <a:p>
            <a:pPr marL="550926" indent="-514350">
              <a:buClr>
                <a:schemeClr val="bg1"/>
              </a:buClr>
              <a:buFont typeface="+mj-lt"/>
              <a:buAutoNum type="arabicPeriod"/>
            </a:pPr>
            <a:r>
              <a:rPr lang="en-CA" dirty="0"/>
              <a:t>F</a:t>
            </a:r>
            <a:r>
              <a:rPr lang="en-CA" dirty="0" smtClean="0"/>
              <a:t>ormal gatherings</a:t>
            </a:r>
          </a:p>
          <a:p>
            <a:pPr marL="550926" indent="-514350">
              <a:buClr>
                <a:schemeClr val="bg1"/>
              </a:buClr>
              <a:buFont typeface="+mj-lt"/>
              <a:buAutoNum type="arabicPeriod"/>
            </a:pPr>
            <a:r>
              <a:rPr lang="en-CA" dirty="0"/>
              <a:t>P</a:t>
            </a:r>
            <a:r>
              <a:rPr lang="en-CA" dirty="0" smtClean="0"/>
              <a:t>ublic </a:t>
            </a:r>
            <a:r>
              <a:rPr lang="en-CA" dirty="0"/>
              <a:t>acknowledgment in newspapers, radio or television</a:t>
            </a:r>
            <a:r>
              <a:rPr lang="en-CA" dirty="0" smtClean="0"/>
              <a:t>.</a:t>
            </a:r>
          </a:p>
          <a:p>
            <a:pPr marL="36576" indent="0">
              <a:buNone/>
            </a:pPr>
            <a:endParaRPr lang="en-CA" dirty="0" smtClean="0"/>
          </a:p>
          <a:p>
            <a:pPr marL="36576" indent="0">
              <a:buNone/>
            </a:pPr>
            <a:r>
              <a:rPr lang="en-CA" dirty="0" smtClean="0"/>
              <a:t>Perceived barriers by organizations: $$</a:t>
            </a:r>
          </a:p>
        </p:txBody>
      </p:sp>
    </p:spTree>
    <p:extLst>
      <p:ext uri="{BB962C8B-B14F-4D97-AF65-F5344CB8AC3E}">
        <p14:creationId xmlns:p14="http://schemas.microsoft.com/office/powerpoint/2010/main" val="32678443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CA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5536" y="116632"/>
            <a:ext cx="8489304" cy="6532015"/>
          </a:xfrm>
        </p:spPr>
      </p:pic>
    </p:spTree>
    <p:extLst>
      <p:ext uri="{BB962C8B-B14F-4D97-AF65-F5344CB8AC3E}">
        <p14:creationId xmlns:p14="http://schemas.microsoft.com/office/powerpoint/2010/main" val="158711743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CA" dirty="0" smtClean="0"/>
              <a:t>Volunteer Canada Cont.</a:t>
            </a:r>
            <a:endParaRPr lang="en-CA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70000" lnSpcReduction="20000"/>
          </a:bodyPr>
          <a:lstStyle/>
          <a:p>
            <a:pPr marL="36576" indent="0">
              <a:buClr>
                <a:schemeClr val="bg1"/>
              </a:buClr>
              <a:buNone/>
            </a:pPr>
            <a:r>
              <a:rPr lang="en-CA" dirty="0" smtClean="0"/>
              <a:t>Best Practices</a:t>
            </a:r>
          </a:p>
          <a:p>
            <a:pPr marL="550926" indent="-514350">
              <a:buClr>
                <a:schemeClr val="bg1"/>
              </a:buClr>
              <a:buFont typeface="+mj-lt"/>
              <a:buAutoNum type="arabicPeriod"/>
            </a:pPr>
            <a:r>
              <a:rPr lang="en-CA" dirty="0" smtClean="0"/>
              <a:t>Redefine/create the Volunteer </a:t>
            </a:r>
            <a:r>
              <a:rPr lang="en-CA" dirty="0"/>
              <a:t>R</a:t>
            </a:r>
            <a:r>
              <a:rPr lang="en-CA" dirty="0" smtClean="0"/>
              <a:t>ecognition </a:t>
            </a:r>
            <a:r>
              <a:rPr lang="en-CA" dirty="0"/>
              <a:t>P</a:t>
            </a:r>
            <a:r>
              <a:rPr lang="en-CA" dirty="0" smtClean="0"/>
              <a:t>rogram – move away from single events to ongoing holistic approaches</a:t>
            </a:r>
          </a:p>
          <a:p>
            <a:pPr marL="550926" indent="-514350">
              <a:buClr>
                <a:schemeClr val="bg1"/>
              </a:buClr>
              <a:buFont typeface="+mj-lt"/>
              <a:buAutoNum type="arabicPeriod"/>
            </a:pPr>
            <a:r>
              <a:rPr lang="en-CA" dirty="0" smtClean="0"/>
              <a:t>Learn about volunteer motivations and preferences (keep referencing this feedback)</a:t>
            </a:r>
          </a:p>
          <a:p>
            <a:pPr marL="550926" indent="-514350">
              <a:buClr>
                <a:schemeClr val="bg1"/>
              </a:buClr>
              <a:buFont typeface="+mj-lt"/>
              <a:buAutoNum type="arabicPeriod"/>
            </a:pPr>
            <a:r>
              <a:rPr lang="en-CA" dirty="0" smtClean="0"/>
              <a:t>Review/check in – are volunteers meeting their desires and using/developing their skills?</a:t>
            </a:r>
          </a:p>
          <a:p>
            <a:pPr marL="550926" indent="-514350">
              <a:buClr>
                <a:schemeClr val="bg1"/>
              </a:buClr>
              <a:buFont typeface="+mj-lt"/>
              <a:buAutoNum type="arabicPeriod"/>
            </a:pPr>
            <a:r>
              <a:rPr lang="en-CA" dirty="0" smtClean="0"/>
              <a:t>Customize and deliver recognition for different individuals</a:t>
            </a:r>
          </a:p>
          <a:p>
            <a:pPr marL="550926" indent="-514350">
              <a:buClr>
                <a:schemeClr val="bg1"/>
              </a:buClr>
              <a:buFont typeface="+mj-lt"/>
              <a:buAutoNum type="arabicPeriod"/>
            </a:pPr>
            <a:r>
              <a:rPr lang="en-CA" dirty="0" smtClean="0"/>
              <a:t>Create a meaningful opportunity/event for volunteers to train/develop/network as a form of recognition</a:t>
            </a:r>
          </a:p>
          <a:p>
            <a:pPr marL="550926" indent="-514350">
              <a:buClr>
                <a:schemeClr val="bg1"/>
              </a:buClr>
              <a:buFont typeface="+mj-lt"/>
              <a:buAutoNum type="arabicPeriod"/>
            </a:pPr>
            <a:r>
              <a:rPr lang="en-CA" dirty="0" smtClean="0"/>
              <a:t>Make sure everyone is feeling welcome and appreciated!</a:t>
            </a:r>
          </a:p>
          <a:p>
            <a:endParaRPr lang="en-CA" dirty="0"/>
          </a:p>
        </p:txBody>
      </p:sp>
    </p:spTree>
    <p:extLst>
      <p:ext uri="{BB962C8B-B14F-4D97-AF65-F5344CB8AC3E}">
        <p14:creationId xmlns:p14="http://schemas.microsoft.com/office/powerpoint/2010/main" val="5272802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51520" y="260648"/>
            <a:ext cx="8496944" cy="6336704"/>
          </a:xfrm>
        </p:spPr>
        <p:txBody>
          <a:bodyPr>
            <a:normAutofit fontScale="70000" lnSpcReduction="20000"/>
          </a:bodyPr>
          <a:lstStyle/>
          <a:p>
            <a:pPr marL="36576" indent="0">
              <a:buNone/>
            </a:pPr>
            <a:r>
              <a:rPr lang="en-CA" sz="4000" dirty="0" smtClean="0"/>
              <a:t>Informal Strategies:</a:t>
            </a:r>
          </a:p>
          <a:p>
            <a:pPr marL="36576" indent="0">
              <a:buNone/>
            </a:pPr>
            <a:endParaRPr lang="en-CA" sz="4000" dirty="0" smtClean="0"/>
          </a:p>
          <a:p>
            <a:pPr fontAlgn="base">
              <a:buClr>
                <a:schemeClr val="bg1"/>
              </a:buClr>
              <a:buFont typeface="Arial" pitchFamily="34" charset="0"/>
              <a:buChar char="•"/>
            </a:pPr>
            <a:r>
              <a:rPr lang="en-CA" sz="3200" dirty="0"/>
              <a:t>A personal note of thanks, either after an event or periodically</a:t>
            </a:r>
          </a:p>
          <a:p>
            <a:pPr fontAlgn="base">
              <a:buClr>
                <a:schemeClr val="bg1"/>
              </a:buClr>
              <a:buFont typeface="Arial" pitchFamily="34" charset="0"/>
              <a:buChar char="•"/>
            </a:pPr>
            <a:r>
              <a:rPr lang="en-CA" sz="3200" dirty="0"/>
              <a:t>Sending a picture of the volunteer at the event or activity as a keepsake</a:t>
            </a:r>
          </a:p>
          <a:p>
            <a:pPr fontAlgn="base">
              <a:buClr>
                <a:schemeClr val="bg1"/>
              </a:buClr>
              <a:buFont typeface="Arial" pitchFamily="34" charset="0"/>
              <a:buChar char="•"/>
            </a:pPr>
            <a:r>
              <a:rPr lang="en-CA" sz="3200" dirty="0" smtClean="0"/>
              <a:t>Inviting </a:t>
            </a:r>
            <a:r>
              <a:rPr lang="en-CA" sz="3200" dirty="0"/>
              <a:t>the volunteers to a staff meeting to talk about the success of the event</a:t>
            </a:r>
          </a:p>
          <a:p>
            <a:pPr fontAlgn="base">
              <a:buClr>
                <a:schemeClr val="bg1"/>
              </a:buClr>
              <a:buFont typeface="Arial" pitchFamily="34" charset="0"/>
              <a:buChar char="•"/>
            </a:pPr>
            <a:r>
              <a:rPr lang="en-CA" sz="3200" dirty="0"/>
              <a:t>Sending or giving cards for many occasions; remembering a special personal event</a:t>
            </a:r>
          </a:p>
          <a:p>
            <a:pPr fontAlgn="base">
              <a:buClr>
                <a:schemeClr val="bg1"/>
              </a:buClr>
              <a:buFont typeface="Arial" pitchFamily="34" charset="0"/>
              <a:buChar char="•"/>
            </a:pPr>
            <a:r>
              <a:rPr lang="en-CA" sz="3200" dirty="0"/>
              <a:t>Providing an area where the volunteers can relax</a:t>
            </a:r>
          </a:p>
          <a:p>
            <a:pPr fontAlgn="base">
              <a:buClr>
                <a:schemeClr val="bg1"/>
              </a:buClr>
              <a:buFont typeface="Arial" pitchFamily="34" charset="0"/>
              <a:buChar char="•"/>
            </a:pPr>
            <a:r>
              <a:rPr lang="en-CA" sz="3200" dirty="0"/>
              <a:t>Creating a wall of fame</a:t>
            </a:r>
          </a:p>
          <a:p>
            <a:pPr fontAlgn="base">
              <a:buClr>
                <a:schemeClr val="bg1"/>
              </a:buClr>
              <a:buFont typeface="Arial" pitchFamily="34" charset="0"/>
              <a:buChar char="•"/>
            </a:pPr>
            <a:r>
              <a:rPr lang="en-CA" sz="3200" dirty="0"/>
              <a:t>Saying thank you, offering on the job praise</a:t>
            </a:r>
          </a:p>
          <a:p>
            <a:pPr fontAlgn="base">
              <a:buClr>
                <a:schemeClr val="bg1"/>
              </a:buClr>
              <a:buFont typeface="Arial" pitchFamily="34" charset="0"/>
              <a:buChar char="•"/>
            </a:pPr>
            <a:r>
              <a:rPr lang="en-CA" sz="3200" dirty="0"/>
              <a:t>Setting aside time to evaluate their </a:t>
            </a:r>
            <a:r>
              <a:rPr lang="en-CA" sz="3200" dirty="0" smtClean="0"/>
              <a:t>performance</a:t>
            </a:r>
          </a:p>
          <a:p>
            <a:pPr fontAlgn="base">
              <a:buClr>
                <a:schemeClr val="bg1"/>
              </a:buClr>
              <a:buFont typeface="Arial" pitchFamily="34" charset="0"/>
              <a:buChar char="•"/>
            </a:pPr>
            <a:r>
              <a:rPr lang="en-CA" sz="3200" dirty="0"/>
              <a:t>Writing an article in a newsletter, website, journal or local </a:t>
            </a:r>
            <a:r>
              <a:rPr lang="en-CA" sz="3200" dirty="0" smtClean="0"/>
              <a:t>publication</a:t>
            </a:r>
          </a:p>
          <a:p>
            <a:pPr fontAlgn="base">
              <a:buClr>
                <a:schemeClr val="bg1"/>
              </a:buClr>
              <a:buFont typeface="Arial" pitchFamily="34" charset="0"/>
              <a:buChar char="•"/>
            </a:pPr>
            <a:r>
              <a:rPr lang="en-CA" sz="3200" dirty="0"/>
              <a:t>Giving opportunities for learning by providing workshops and educational </a:t>
            </a:r>
            <a:r>
              <a:rPr lang="en-CA" sz="3200" dirty="0" smtClean="0"/>
              <a:t>opportunities</a:t>
            </a:r>
          </a:p>
          <a:p>
            <a:pPr fontAlgn="base">
              <a:buClr>
                <a:schemeClr val="bg1"/>
              </a:buClr>
              <a:buFont typeface="Arial" pitchFamily="34" charset="0"/>
              <a:buChar char="•"/>
            </a:pPr>
            <a:r>
              <a:rPr lang="en-CA" sz="3200" dirty="0"/>
              <a:t>Volunteer Coffee Break (buy one cup of coffee coupons)</a:t>
            </a:r>
          </a:p>
          <a:p>
            <a:pPr fontAlgn="base">
              <a:buClr>
                <a:schemeClr val="bg1"/>
              </a:buClr>
              <a:buFont typeface="Arial" pitchFamily="34" charset="0"/>
              <a:buChar char="•"/>
            </a:pPr>
            <a:endParaRPr lang="en-CA" sz="3200" dirty="0"/>
          </a:p>
          <a:p>
            <a:pPr fontAlgn="base">
              <a:buClr>
                <a:schemeClr val="bg1"/>
              </a:buClr>
              <a:buFont typeface="Arial" pitchFamily="34" charset="0"/>
              <a:buChar char="•"/>
            </a:pPr>
            <a:endParaRPr lang="en-CA" sz="3200" dirty="0"/>
          </a:p>
          <a:p>
            <a:endParaRPr lang="en-CA" dirty="0" smtClean="0"/>
          </a:p>
          <a:p>
            <a:pPr marL="36576" indent="0">
              <a:buNone/>
            </a:pPr>
            <a:endParaRPr lang="en-CA" dirty="0"/>
          </a:p>
        </p:txBody>
      </p:sp>
    </p:spTree>
    <p:extLst>
      <p:ext uri="{BB962C8B-B14F-4D97-AF65-F5344CB8AC3E}">
        <p14:creationId xmlns:p14="http://schemas.microsoft.com/office/powerpoint/2010/main" val="109396349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79512" y="0"/>
            <a:ext cx="8820472" cy="6669360"/>
          </a:xfrm>
        </p:spPr>
        <p:txBody>
          <a:bodyPr>
            <a:normAutofit fontScale="85000" lnSpcReduction="10000"/>
          </a:bodyPr>
          <a:lstStyle/>
          <a:p>
            <a:pPr marL="36576" indent="0" fontAlgn="base">
              <a:buClr>
                <a:schemeClr val="bg1"/>
              </a:buClr>
              <a:buNone/>
            </a:pPr>
            <a:endParaRPr lang="en-CA" sz="3200" b="1" dirty="0" smtClean="0"/>
          </a:p>
          <a:p>
            <a:pPr marL="36576" indent="0" fontAlgn="base">
              <a:buClr>
                <a:schemeClr val="bg1"/>
              </a:buClr>
              <a:buNone/>
            </a:pPr>
            <a:r>
              <a:rPr lang="en-CA" sz="3200" dirty="0" smtClean="0"/>
              <a:t>Formal Strategies:</a:t>
            </a:r>
          </a:p>
          <a:p>
            <a:pPr fontAlgn="base">
              <a:buClr>
                <a:schemeClr val="bg1"/>
              </a:buClr>
              <a:buFont typeface="Arial" pitchFamily="34" charset="0"/>
              <a:buChar char="•"/>
            </a:pPr>
            <a:r>
              <a:rPr lang="en-CA" sz="3200" dirty="0" smtClean="0"/>
              <a:t>Awarding </a:t>
            </a:r>
            <a:r>
              <a:rPr lang="en-CA" sz="3200" dirty="0"/>
              <a:t>certificates and </a:t>
            </a:r>
            <a:r>
              <a:rPr lang="en-CA" sz="3200" dirty="0" smtClean="0"/>
              <a:t>plaques - </a:t>
            </a:r>
            <a:r>
              <a:rPr lang="en-CA" sz="3200" dirty="0" smtClean="0">
                <a:hlinkClick r:id="rId2"/>
              </a:rPr>
              <a:t>PREB</a:t>
            </a:r>
            <a:endParaRPr lang="en-CA" sz="3200" dirty="0"/>
          </a:p>
          <a:p>
            <a:pPr fontAlgn="base">
              <a:buClr>
                <a:schemeClr val="bg1"/>
              </a:buClr>
              <a:buFont typeface="Arial" pitchFamily="34" charset="0"/>
              <a:buChar char="•"/>
            </a:pPr>
            <a:r>
              <a:rPr lang="en-CA" sz="3200" dirty="0"/>
              <a:t>Distributing formal </a:t>
            </a:r>
            <a:r>
              <a:rPr lang="en-CA" sz="3200" dirty="0" smtClean="0"/>
              <a:t>evaluation and feedback </a:t>
            </a:r>
            <a:r>
              <a:rPr lang="en-CA" sz="3200" dirty="0"/>
              <a:t>surveys</a:t>
            </a:r>
          </a:p>
          <a:p>
            <a:pPr fontAlgn="base">
              <a:buClr>
                <a:schemeClr val="bg1"/>
              </a:buClr>
              <a:buFont typeface="Arial" pitchFamily="34" charset="0"/>
              <a:buChar char="•"/>
            </a:pPr>
            <a:r>
              <a:rPr lang="en-CA" sz="3200" dirty="0"/>
              <a:t>Providing a timely </a:t>
            </a:r>
            <a:r>
              <a:rPr lang="en-CA" sz="3200" dirty="0" smtClean="0"/>
              <a:t>orientation, training, supervision</a:t>
            </a:r>
          </a:p>
          <a:p>
            <a:pPr fontAlgn="base">
              <a:buClr>
                <a:schemeClr val="bg1"/>
              </a:buClr>
              <a:buFont typeface="Arial" pitchFamily="34" charset="0"/>
              <a:buChar char="•"/>
            </a:pPr>
            <a:r>
              <a:rPr lang="en-CA" sz="3200" dirty="0" smtClean="0"/>
              <a:t>Annual Event</a:t>
            </a:r>
            <a:endParaRPr lang="en-CA" sz="3200" dirty="0"/>
          </a:p>
          <a:p>
            <a:pPr fontAlgn="base">
              <a:buClr>
                <a:schemeClr val="bg1"/>
              </a:buClr>
              <a:buFont typeface="Arial" pitchFamily="34" charset="0"/>
              <a:buChar char="•"/>
            </a:pPr>
            <a:r>
              <a:rPr lang="en-CA" sz="3200" dirty="0" smtClean="0"/>
              <a:t>Reference Letters</a:t>
            </a:r>
            <a:endParaRPr lang="en-CA" sz="3200" dirty="0"/>
          </a:p>
          <a:p>
            <a:pPr fontAlgn="base">
              <a:buClr>
                <a:schemeClr val="bg1"/>
              </a:buClr>
              <a:buFont typeface="Arial" pitchFamily="34" charset="0"/>
              <a:buChar char="•"/>
            </a:pPr>
            <a:r>
              <a:rPr lang="en-CA" sz="3200" dirty="0"/>
              <a:t>Providing </a:t>
            </a:r>
            <a:r>
              <a:rPr lang="en-CA" sz="3200" dirty="0" smtClean="0"/>
              <a:t>meaningful </a:t>
            </a:r>
            <a:r>
              <a:rPr lang="en-CA" sz="3200" dirty="0"/>
              <a:t>work that reflects </a:t>
            </a:r>
            <a:r>
              <a:rPr lang="en-CA" sz="3200" dirty="0" smtClean="0"/>
              <a:t>personal </a:t>
            </a:r>
            <a:r>
              <a:rPr lang="en-CA" sz="3200" dirty="0"/>
              <a:t>goals</a:t>
            </a:r>
          </a:p>
          <a:p>
            <a:pPr fontAlgn="base">
              <a:buClr>
                <a:schemeClr val="bg1"/>
              </a:buClr>
              <a:buFont typeface="Arial" pitchFamily="34" charset="0"/>
              <a:buChar char="•"/>
            </a:pPr>
            <a:r>
              <a:rPr lang="en-CA" sz="3200" dirty="0" smtClean="0"/>
              <a:t>Nominations for </a:t>
            </a:r>
            <a:r>
              <a:rPr lang="en-CA" sz="3200" dirty="0"/>
              <a:t>local, provincial and national volunteer awards</a:t>
            </a:r>
          </a:p>
          <a:p>
            <a:pPr fontAlgn="base">
              <a:buClr>
                <a:schemeClr val="bg1"/>
              </a:buClr>
              <a:buFont typeface="Arial" pitchFamily="34" charset="0"/>
              <a:buChar char="•"/>
            </a:pPr>
            <a:r>
              <a:rPr lang="en-CA" sz="3200" dirty="0"/>
              <a:t>Highlighting </a:t>
            </a:r>
            <a:r>
              <a:rPr lang="en-CA" sz="3200" dirty="0" smtClean="0"/>
              <a:t>accomplishments </a:t>
            </a:r>
            <a:r>
              <a:rPr lang="en-CA" sz="3200" dirty="0"/>
              <a:t>at the annual AGM or board meeting</a:t>
            </a:r>
          </a:p>
          <a:p>
            <a:pPr fontAlgn="base">
              <a:buClr>
                <a:schemeClr val="bg1"/>
              </a:buClr>
              <a:buFont typeface="Arial" pitchFamily="34" charset="0"/>
              <a:buChar char="•"/>
            </a:pPr>
            <a:r>
              <a:rPr lang="en-CA" sz="3200" dirty="0"/>
              <a:t>Acknowledging volunteers throughout the year in a variety of ways at public events and through organizational and donor communications</a:t>
            </a:r>
          </a:p>
          <a:p>
            <a:endParaRPr lang="en-CA" dirty="0"/>
          </a:p>
          <a:p>
            <a:endParaRPr lang="en-CA" dirty="0"/>
          </a:p>
        </p:txBody>
      </p:sp>
    </p:spTree>
    <p:extLst>
      <p:ext uri="{BB962C8B-B14F-4D97-AF65-F5344CB8AC3E}">
        <p14:creationId xmlns:p14="http://schemas.microsoft.com/office/powerpoint/2010/main" val="299015689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CA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1560" y="0"/>
            <a:ext cx="8208912" cy="6860979"/>
          </a:xfrm>
        </p:spPr>
      </p:pic>
    </p:spTree>
    <p:extLst>
      <p:ext uri="{BB962C8B-B14F-4D97-AF65-F5344CB8AC3E}">
        <p14:creationId xmlns:p14="http://schemas.microsoft.com/office/powerpoint/2010/main" val="233996182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CA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"/>
            <a:ext cx="9144000" cy="6858000"/>
          </a:xfrm>
        </p:spPr>
      </p:pic>
    </p:spTree>
    <p:extLst>
      <p:ext uri="{BB962C8B-B14F-4D97-AF65-F5344CB8AC3E}">
        <p14:creationId xmlns:p14="http://schemas.microsoft.com/office/powerpoint/2010/main" val="293992521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23528" y="188640"/>
            <a:ext cx="7467600" cy="1143000"/>
          </a:xfrm>
        </p:spPr>
        <p:txBody>
          <a:bodyPr/>
          <a:lstStyle/>
          <a:p>
            <a:r>
              <a:rPr lang="en-CA" dirty="0" smtClean="0"/>
              <a:t>COAST Recommendations</a:t>
            </a:r>
            <a:endParaRPr lang="en-CA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51520" y="1412776"/>
            <a:ext cx="7632848" cy="4968552"/>
          </a:xfrm>
        </p:spPr>
        <p:txBody>
          <a:bodyPr>
            <a:normAutofit fontScale="92500" lnSpcReduction="20000"/>
          </a:bodyPr>
          <a:lstStyle/>
          <a:p>
            <a:pPr>
              <a:buClr>
                <a:schemeClr val="bg1"/>
              </a:buClr>
              <a:buFont typeface="Arial" pitchFamily="34" charset="0"/>
              <a:buChar char="•"/>
            </a:pPr>
            <a:r>
              <a:rPr lang="en-CA" dirty="0" smtClean="0"/>
              <a:t>Clear job descriptions</a:t>
            </a:r>
          </a:p>
          <a:p>
            <a:pPr>
              <a:buClr>
                <a:schemeClr val="bg1"/>
              </a:buClr>
              <a:buFont typeface="Arial" pitchFamily="34" charset="0"/>
              <a:buChar char="•"/>
            </a:pPr>
            <a:r>
              <a:rPr lang="en-CA" dirty="0" smtClean="0"/>
              <a:t>Volunteer Coordinator position on staff/board</a:t>
            </a:r>
          </a:p>
          <a:p>
            <a:pPr>
              <a:buClr>
                <a:schemeClr val="bg1"/>
              </a:buClr>
              <a:buFont typeface="Arial" pitchFamily="34" charset="0"/>
              <a:buChar char="•"/>
            </a:pPr>
            <a:r>
              <a:rPr lang="en-CA" dirty="0" smtClean="0"/>
              <a:t>Clear reporting structure</a:t>
            </a:r>
          </a:p>
          <a:p>
            <a:pPr>
              <a:buClr>
                <a:schemeClr val="bg1"/>
              </a:buClr>
              <a:buFont typeface="Arial" pitchFamily="34" charset="0"/>
              <a:buChar char="•"/>
            </a:pPr>
            <a:r>
              <a:rPr lang="en-CA" dirty="0" smtClean="0"/>
              <a:t>Clear policy/procedure documents</a:t>
            </a:r>
          </a:p>
          <a:p>
            <a:pPr>
              <a:buClr>
                <a:schemeClr val="bg1"/>
              </a:buClr>
              <a:buFont typeface="Arial" pitchFamily="34" charset="0"/>
              <a:buChar char="•"/>
            </a:pPr>
            <a:r>
              <a:rPr lang="en-CA" dirty="0" smtClean="0"/>
              <a:t>Conduct volunteer orientation sessions</a:t>
            </a:r>
          </a:p>
          <a:p>
            <a:pPr>
              <a:buClr>
                <a:schemeClr val="bg1"/>
              </a:buClr>
              <a:buFont typeface="Arial" pitchFamily="34" charset="0"/>
              <a:buChar char="•"/>
            </a:pPr>
            <a:r>
              <a:rPr lang="en-CA" dirty="0" smtClean="0"/>
              <a:t>Provide a standardized piece of clothing</a:t>
            </a:r>
          </a:p>
          <a:p>
            <a:pPr>
              <a:buClr>
                <a:schemeClr val="bg1"/>
              </a:buClr>
              <a:buFont typeface="Arial" pitchFamily="34" charset="0"/>
              <a:buChar char="•"/>
            </a:pPr>
            <a:r>
              <a:rPr lang="en-CA" dirty="0" smtClean="0"/>
              <a:t>Offer training/development opportunities</a:t>
            </a:r>
          </a:p>
          <a:p>
            <a:pPr>
              <a:buClr>
                <a:schemeClr val="bg1"/>
              </a:buClr>
              <a:buFont typeface="Arial" pitchFamily="34" charset="0"/>
              <a:buChar char="•"/>
            </a:pPr>
            <a:r>
              <a:rPr lang="en-CA" dirty="0" smtClean="0"/>
              <a:t>Recruit from youth athletes &amp; parents</a:t>
            </a:r>
          </a:p>
          <a:p>
            <a:pPr>
              <a:buClr>
                <a:schemeClr val="bg1"/>
              </a:buClr>
              <a:buFont typeface="Arial" pitchFamily="34" charset="0"/>
              <a:buChar char="•"/>
            </a:pPr>
            <a:r>
              <a:rPr lang="en-CA" dirty="0" smtClean="0"/>
              <a:t>Provide a stipend or expense reimbursement</a:t>
            </a:r>
          </a:p>
        </p:txBody>
      </p:sp>
    </p:spTree>
    <p:extLst>
      <p:ext uri="{BB962C8B-B14F-4D97-AF65-F5344CB8AC3E}">
        <p14:creationId xmlns:p14="http://schemas.microsoft.com/office/powerpoint/2010/main" val="250509273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dirty="0" smtClean="0"/>
              <a:t>Engaging the People!</a:t>
            </a:r>
            <a:endParaRPr lang="en-CA" dirty="0"/>
          </a:p>
        </p:txBody>
      </p:sp>
      <p:pic>
        <p:nvPicPr>
          <p:cNvPr id="1026" name="Picture 2">
            <a:hlinkClick r:id="rId3"/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31840" y="2852936"/>
            <a:ext cx="2552700" cy="17907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6118152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CA" b="1" dirty="0" smtClean="0"/>
              <a:t>Extra Links</a:t>
            </a:r>
            <a:r>
              <a:rPr lang="en-CA" b="1" dirty="0"/>
              <a:t/>
            </a:r>
            <a:br>
              <a:rPr lang="en-CA" b="1" dirty="0"/>
            </a:br>
            <a:endParaRPr lang="en-CA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36576" indent="0">
              <a:buNone/>
            </a:pPr>
            <a:r>
              <a:rPr lang="en-CA" dirty="0"/>
              <a:t>Top ten tips for volunteer management and </a:t>
            </a:r>
            <a:r>
              <a:rPr lang="en-CA" dirty="0" smtClean="0"/>
              <a:t>retention </a:t>
            </a:r>
            <a:r>
              <a:rPr lang="en-CA" b="1" dirty="0" smtClean="0">
                <a:hlinkClick r:id="rId3"/>
              </a:rPr>
              <a:t>– Link</a:t>
            </a:r>
            <a:endParaRPr lang="en-CA" b="1" dirty="0" smtClean="0"/>
          </a:p>
          <a:p>
            <a:pPr marL="36576" indent="0">
              <a:buNone/>
            </a:pPr>
            <a:endParaRPr lang="en-CA" dirty="0" smtClean="0"/>
          </a:p>
          <a:p>
            <a:pPr marL="36576" indent="0">
              <a:buNone/>
            </a:pPr>
            <a:r>
              <a:rPr lang="en-CA" dirty="0" smtClean="0"/>
              <a:t>Language of Recognition Tool </a:t>
            </a:r>
            <a:r>
              <a:rPr lang="en-CA" dirty="0" smtClean="0">
                <a:hlinkClick r:id="rId4" action="ppaction://hlinkpres?slideindex=1&amp;slidetitle=NEXT"/>
              </a:rPr>
              <a:t>– Link</a:t>
            </a:r>
            <a:endParaRPr lang="en-CA" dirty="0" smtClean="0"/>
          </a:p>
          <a:p>
            <a:pPr marL="36576" indent="0">
              <a:buNone/>
            </a:pPr>
            <a:endParaRPr lang="en-CA" dirty="0" smtClean="0"/>
          </a:p>
          <a:p>
            <a:pPr marL="36576" indent="0">
              <a:buNone/>
            </a:pPr>
            <a:r>
              <a:rPr lang="en-CA" dirty="0" smtClean="0"/>
              <a:t>101 Recognition Tips </a:t>
            </a:r>
            <a:r>
              <a:rPr lang="en-CA" dirty="0" smtClean="0">
                <a:hlinkClick r:id="rId5"/>
              </a:rPr>
              <a:t>- Link</a:t>
            </a:r>
            <a:endParaRPr lang="en-CA" dirty="0" smtClean="0"/>
          </a:p>
        </p:txBody>
      </p:sp>
    </p:spTree>
    <p:extLst>
      <p:ext uri="{BB962C8B-B14F-4D97-AF65-F5344CB8AC3E}">
        <p14:creationId xmlns:p14="http://schemas.microsoft.com/office/powerpoint/2010/main" val="305887594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bg1">
                <a:lumMod val="62000"/>
                <a:lumOff val="38000"/>
                <a:alpha val="73000"/>
              </a:schemeClr>
            </a:gs>
            <a:gs pos="7000">
              <a:schemeClr val="accent1">
                <a:tint val="44500"/>
                <a:satMod val="160000"/>
              </a:schemeClr>
            </a:gs>
            <a:gs pos="100000">
              <a:schemeClr val="accent1">
                <a:tint val="23500"/>
                <a:satMod val="160000"/>
              </a:schemeClr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dirty="0" smtClean="0">
                <a:solidFill>
                  <a:schemeClr val="bg2">
                    <a:lumMod val="50000"/>
                  </a:schemeClr>
                </a:solidFill>
              </a:rPr>
              <a:t>Presentation Archive</a:t>
            </a:r>
            <a:endParaRPr lang="en-CA" dirty="0">
              <a:solidFill>
                <a:schemeClr val="bg2">
                  <a:lumMod val="50000"/>
                </a:schemeClr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77500" lnSpcReduction="20000"/>
          </a:bodyPr>
          <a:lstStyle/>
          <a:p>
            <a:pPr marL="36576" indent="0">
              <a:buNone/>
            </a:pPr>
            <a:r>
              <a:rPr lang="en-CA" dirty="0" smtClean="0">
                <a:solidFill>
                  <a:schemeClr val="bg2">
                    <a:lumMod val="75000"/>
                  </a:schemeClr>
                </a:solidFill>
              </a:rPr>
              <a:t>Want to refer back to this presentation? Visit the resource library at </a:t>
            </a:r>
            <a:r>
              <a:rPr lang="en-CA" dirty="0" smtClean="0">
                <a:hlinkClick r:id="rId3"/>
              </a:rPr>
              <a:t>www.shellsandsails.ca</a:t>
            </a:r>
            <a:r>
              <a:rPr lang="en-CA" dirty="0" smtClean="0"/>
              <a:t>! </a:t>
            </a:r>
          </a:p>
          <a:p>
            <a:pPr marL="0" indent="0">
              <a:buNone/>
            </a:pPr>
            <a:r>
              <a:rPr lang="en-CA" dirty="0"/>
              <a:t>	</a:t>
            </a:r>
            <a:endParaRPr lang="en-CA" dirty="0" smtClean="0"/>
          </a:p>
          <a:p>
            <a:pPr marL="0" indent="0">
              <a:buNone/>
            </a:pPr>
            <a:endParaRPr lang="en-CA" dirty="0" smtClean="0"/>
          </a:p>
          <a:p>
            <a:pPr marL="0" indent="0">
              <a:buNone/>
            </a:pPr>
            <a:endParaRPr lang="en-CA" dirty="0"/>
          </a:p>
          <a:p>
            <a:pPr marL="0" indent="0">
              <a:buNone/>
            </a:pPr>
            <a:endParaRPr lang="en-CA" dirty="0" smtClean="0"/>
          </a:p>
          <a:p>
            <a:pPr marL="0" indent="0">
              <a:buNone/>
            </a:pPr>
            <a:endParaRPr lang="en-CA" dirty="0"/>
          </a:p>
          <a:p>
            <a:pPr marL="0" indent="0">
              <a:buNone/>
            </a:pPr>
            <a:endParaRPr lang="en-CA" dirty="0" smtClean="0"/>
          </a:p>
          <a:p>
            <a:pPr marL="0" indent="0">
              <a:buNone/>
            </a:pPr>
            <a:r>
              <a:rPr lang="en-CA" dirty="0"/>
              <a:t>	</a:t>
            </a:r>
            <a:r>
              <a:rPr lang="en-CA" dirty="0" smtClean="0"/>
              <a:t>				</a:t>
            </a:r>
            <a:r>
              <a:rPr lang="en-CA" dirty="0" smtClean="0">
                <a:solidFill>
                  <a:schemeClr val="bg2">
                    <a:lumMod val="75000"/>
                  </a:schemeClr>
                </a:solidFill>
              </a:rPr>
              <a:t>(Password </a:t>
            </a:r>
            <a:r>
              <a:rPr lang="en-CA" dirty="0" smtClean="0">
                <a:solidFill>
                  <a:srgbClr val="FF0000"/>
                </a:solidFill>
              </a:rPr>
              <a:t>s&amp;s1113</a:t>
            </a:r>
            <a:r>
              <a:rPr lang="en-CA" dirty="0" smtClean="0">
                <a:solidFill>
                  <a:schemeClr val="bg2">
                    <a:lumMod val="75000"/>
                  </a:schemeClr>
                </a:solidFill>
              </a:rPr>
              <a:t>)</a:t>
            </a:r>
          </a:p>
          <a:p>
            <a:pPr marL="0" indent="0">
              <a:buNone/>
            </a:pPr>
            <a:endParaRPr lang="en-CA" dirty="0" smtClean="0"/>
          </a:p>
          <a:p>
            <a:pPr marL="36576" indent="0">
              <a:buNone/>
            </a:pPr>
            <a:r>
              <a:rPr lang="en-CA" dirty="0" smtClean="0">
                <a:solidFill>
                  <a:schemeClr val="bg2">
                    <a:lumMod val="75000"/>
                  </a:schemeClr>
                </a:solidFill>
              </a:rPr>
              <a:t>Follow up questions/comments? </a:t>
            </a:r>
          </a:p>
          <a:p>
            <a:pPr marL="36576" indent="0">
              <a:buNone/>
            </a:pPr>
            <a:r>
              <a:rPr lang="en-CA" dirty="0" smtClean="0">
                <a:hlinkClick r:id="rId4"/>
              </a:rPr>
              <a:t>Lynsey@shellsandsails.ca</a:t>
            </a:r>
            <a:r>
              <a:rPr lang="en-CA" dirty="0" smtClean="0"/>
              <a:t> </a:t>
            </a:r>
          </a:p>
          <a:p>
            <a:endParaRPr lang="en-CA" dirty="0"/>
          </a:p>
          <a:p>
            <a:pPr marL="0" indent="0">
              <a:buNone/>
            </a:pPr>
            <a:endParaRPr lang="en-CA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59632" y="2911104"/>
            <a:ext cx="1944216" cy="1453443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36097" y="2942245"/>
            <a:ext cx="2063214" cy="568132"/>
          </a:xfrm>
          <a:prstGeom prst="rect">
            <a:avLst/>
          </a:prstGeom>
        </p:spPr>
      </p:pic>
      <p:sp>
        <p:nvSpPr>
          <p:cNvPr id="6" name="Bent Arrow 5"/>
          <p:cNvSpPr/>
          <p:nvPr/>
        </p:nvSpPr>
        <p:spPr>
          <a:xfrm rot="3017236">
            <a:off x="3881976" y="2386673"/>
            <a:ext cx="1308041" cy="1253730"/>
          </a:xfrm>
          <a:prstGeom prst="ben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4376053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Technic">
  <a:themeElements>
    <a:clrScheme name="Custom 17">
      <a:dk1>
        <a:srgbClr val="FFFFFF"/>
      </a:dk1>
      <a:lt1>
        <a:srgbClr val="FFFFFF"/>
      </a:lt1>
      <a:dk2>
        <a:srgbClr val="009DD9"/>
      </a:dk2>
      <a:lt2>
        <a:srgbClr val="009DD9"/>
      </a:lt2>
      <a:accent1>
        <a:srgbClr val="009DD9"/>
      </a:accent1>
      <a:accent2>
        <a:srgbClr val="009DD9"/>
      </a:accent2>
      <a:accent3>
        <a:srgbClr val="0BD0D9"/>
      </a:accent3>
      <a:accent4>
        <a:srgbClr val="10CF9B"/>
      </a:accent4>
      <a:accent5>
        <a:srgbClr val="7CCA62"/>
      </a:accent5>
      <a:accent6>
        <a:srgbClr val="009DD9"/>
      </a:accent6>
      <a:hlink>
        <a:srgbClr val="0075A2"/>
      </a:hlink>
      <a:folHlink>
        <a:srgbClr val="85DFD0"/>
      </a:folHlink>
    </a:clrScheme>
    <a:fontScheme name="Technic">
      <a:majorFont>
        <a:latin typeface="Franklin Gothic Book"/>
        <a:ea typeface=""/>
        <a:cs typeface=""/>
        <a:font script="Jpan" typeface="ＭＳ Ｐゴシック"/>
        <a:font script="Hang" typeface="HY견고딕"/>
        <a:font script="Hans" typeface="宋体"/>
        <a:font script="Hant" typeface="微軟正黑體"/>
        <a:font script="Arab" typeface="Tahoma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HGｺﾞｼｯｸM"/>
        <a:font script="Hang" typeface="HY중고딕"/>
        <a:font script="Hans" typeface="黑体"/>
        <a:font script="Hant" typeface="微軟正黑體"/>
        <a:font script="Arab" typeface="Tahoma"/>
        <a:font script="Hebr" typeface="Levenim MT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Technic">
      <a:fillStyleLst>
        <a:solidFill>
          <a:schemeClr val="phClr"/>
        </a:solidFill>
        <a:gradFill rotWithShape="1">
          <a:gsLst>
            <a:gs pos="0">
              <a:schemeClr val="phClr">
                <a:tint val="1000"/>
              </a:schemeClr>
            </a:gs>
            <a:gs pos="68000">
              <a:schemeClr val="phClr">
                <a:tint val="77000"/>
              </a:schemeClr>
            </a:gs>
            <a:gs pos="81000">
              <a:schemeClr val="phClr">
                <a:tint val="79000"/>
              </a:schemeClr>
            </a:gs>
            <a:gs pos="86000">
              <a:schemeClr val="phClr">
                <a:tint val="73000"/>
              </a:schemeClr>
            </a:gs>
            <a:gs pos="100000">
              <a:schemeClr val="phClr">
                <a:tint val="35000"/>
              </a:schemeClr>
            </a:gs>
          </a:gsLst>
          <a:lin ang="5400000" scaled="1"/>
        </a:gradFill>
        <a:gradFill rotWithShape="1">
          <a:gsLst>
            <a:gs pos="0">
              <a:schemeClr val="phClr">
                <a:tint val="73000"/>
                <a:satMod val="150000"/>
              </a:schemeClr>
            </a:gs>
            <a:gs pos="25000">
              <a:schemeClr val="phClr">
                <a:tint val="96000"/>
                <a:shade val="80000"/>
                <a:satMod val="105000"/>
              </a:schemeClr>
            </a:gs>
            <a:gs pos="38000">
              <a:schemeClr val="phClr">
                <a:tint val="96000"/>
                <a:shade val="59000"/>
                <a:satMod val="120000"/>
              </a:schemeClr>
            </a:gs>
            <a:gs pos="55000">
              <a:schemeClr val="phClr">
                <a:shade val="57000"/>
                <a:satMod val="120000"/>
              </a:schemeClr>
            </a:gs>
            <a:gs pos="80000">
              <a:schemeClr val="phClr">
                <a:shade val="56000"/>
                <a:satMod val="145000"/>
              </a:schemeClr>
            </a:gs>
            <a:gs pos="88000">
              <a:schemeClr val="phClr">
                <a:shade val="63000"/>
                <a:satMod val="160000"/>
              </a:schemeClr>
            </a:gs>
            <a:gs pos="100000">
              <a:schemeClr val="phClr">
                <a:tint val="99555"/>
                <a:satMod val="155000"/>
              </a:schemeClr>
            </a:gs>
          </a:gsLst>
          <a:lin ang="5400000" scaled="1"/>
        </a:gradFill>
      </a:fillStyleLst>
      <a:lnStyleLst>
        <a:ln w="9525" cap="flat" cmpd="sng" algn="ctr">
          <a:solidFill>
            <a:schemeClr val="phClr">
              <a:shade val="60000"/>
              <a:satMod val="300000"/>
            </a:schemeClr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glow rad="63500">
              <a:schemeClr val="phClr">
                <a:tint val="30000"/>
                <a:shade val="95000"/>
                <a:satMod val="300000"/>
                <a:alpha val="50000"/>
              </a:schemeClr>
            </a:glow>
          </a:effectLst>
        </a:effectStyle>
        <a:effectStyle>
          <a:effectLst>
            <a:glow rad="70000">
              <a:schemeClr val="phClr">
                <a:tint val="30000"/>
                <a:shade val="95000"/>
                <a:satMod val="300000"/>
                <a:alpha val="50000"/>
              </a:schemeClr>
            </a:glow>
          </a:effectLst>
        </a:effectStyle>
        <a:effectStyle>
          <a:effectLst>
            <a:glow rad="76200">
              <a:schemeClr val="phClr">
                <a:tint val="30000"/>
                <a:shade val="95000"/>
                <a:satMod val="300000"/>
                <a:alpha val="50000"/>
              </a:schemeClr>
            </a:glow>
          </a:effectLst>
          <a:scene3d>
            <a:camera prst="orthographicFront" fov="0">
              <a:rot lat="0" lon="0" rev="0"/>
            </a:camera>
            <a:lightRig rig="harsh" dir="t">
              <a:rot lat="6000000" lon="6000000" rev="0"/>
            </a:lightRig>
          </a:scene3d>
          <a:sp3d contourW="10000" prstMaterial="metal">
            <a:bevelT w="20000" h="9000" prst="softRound"/>
            <a:contourClr>
              <a:schemeClr val="phClr">
                <a:shade val="30000"/>
                <a:satMod val="20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40000"/>
                <a:satMod val="150000"/>
              </a:schemeClr>
            </a:gs>
            <a:gs pos="30000">
              <a:schemeClr val="phClr">
                <a:shade val="60000"/>
                <a:satMod val="150000"/>
              </a:schemeClr>
            </a:gs>
            <a:gs pos="100000">
              <a:schemeClr val="phClr">
                <a:tint val="83000"/>
                <a:satMod val="200000"/>
              </a:schemeClr>
            </a:gs>
          </a:gsLst>
          <a:lin ang="13000000" scaled="0"/>
        </a:gradFill>
        <a:gradFill rotWithShape="1">
          <a:gsLst>
            <a:gs pos="0">
              <a:schemeClr val="phClr">
                <a:tint val="78000"/>
                <a:satMod val="220000"/>
              </a:schemeClr>
            </a:gs>
            <a:gs pos="100000">
              <a:schemeClr val="phClr">
                <a:shade val="35000"/>
                <a:satMod val="155000"/>
              </a:schemeClr>
            </a:gs>
          </a:gsLst>
          <a:path path="circle">
            <a:fillToRect l="60000" t="50000" r="4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Technic</Template>
  <TotalTime>505</TotalTime>
  <Words>708</Words>
  <Application>Microsoft Office PowerPoint</Application>
  <PresentationFormat>On-screen Show (4:3)</PresentationFormat>
  <Paragraphs>109</Paragraphs>
  <Slides>16</Slides>
  <Notes>8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16</vt:i4>
      </vt:variant>
    </vt:vector>
  </HeadingPairs>
  <TitlesOfParts>
    <vt:vector size="17" baseType="lpstr">
      <vt:lpstr>Technic</vt:lpstr>
      <vt:lpstr>RECOGNIZING your volunteers</vt:lpstr>
      <vt:lpstr>PowerPoint Presentation</vt:lpstr>
      <vt:lpstr>2013 Volunteer Recognition Study – Volunteer Canada</vt:lpstr>
      <vt:lpstr>PowerPoint Presentation</vt:lpstr>
      <vt:lpstr>Group Discussion</vt:lpstr>
      <vt:lpstr>2013 Volunteer Recognition Study – Volunteer Canada</vt:lpstr>
      <vt:lpstr>PowerPoint Presentation</vt:lpstr>
      <vt:lpstr>Volunteer Canada Cont.</vt:lpstr>
      <vt:lpstr>PowerPoint Presentation</vt:lpstr>
      <vt:lpstr>PowerPoint Presentation</vt:lpstr>
      <vt:lpstr>PowerPoint Presentation</vt:lpstr>
      <vt:lpstr>PowerPoint Presentation</vt:lpstr>
      <vt:lpstr>COAST Recommendations</vt:lpstr>
      <vt:lpstr>Engaging the People!</vt:lpstr>
      <vt:lpstr>Extra Links </vt:lpstr>
      <vt:lpstr>Presentation Archive</vt:lpstr>
    </vt:vector>
  </TitlesOfParts>
  <Company>Toshiba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RECOGNIZING YOUR VOLUNTEERS/MEMBERS/COACHES</dc:title>
  <dc:creator>Rebecca Norton</dc:creator>
  <cp:lastModifiedBy>Rebecca Norton</cp:lastModifiedBy>
  <cp:revision>31</cp:revision>
  <cp:lastPrinted>2015-02-23T21:48:49Z</cp:lastPrinted>
  <dcterms:created xsi:type="dcterms:W3CDTF">2015-02-23T15:54:25Z</dcterms:created>
  <dcterms:modified xsi:type="dcterms:W3CDTF">2015-02-24T01:13:33Z</dcterms:modified>
</cp:coreProperties>
</file>