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handoutMasterIdLst>
    <p:handoutMasterId r:id="rId23"/>
  </p:handoutMasterIdLst>
  <p:sldIdLst>
    <p:sldId id="256" r:id="rId2"/>
    <p:sldId id="280" r:id="rId3"/>
    <p:sldId id="279" r:id="rId4"/>
    <p:sldId id="281" r:id="rId5"/>
    <p:sldId id="282" r:id="rId6"/>
    <p:sldId id="283" r:id="rId7"/>
    <p:sldId id="286" r:id="rId8"/>
    <p:sldId id="284" r:id="rId9"/>
    <p:sldId id="285" r:id="rId10"/>
    <p:sldId id="299" r:id="rId11"/>
    <p:sldId id="289" r:id="rId12"/>
    <p:sldId id="287" r:id="rId13"/>
    <p:sldId id="290" r:id="rId14"/>
    <p:sldId id="291" r:id="rId15"/>
    <p:sldId id="292" r:id="rId16"/>
    <p:sldId id="293" r:id="rId17"/>
    <p:sldId id="294" r:id="rId18"/>
    <p:sldId id="295" r:id="rId19"/>
    <p:sldId id="296" r:id="rId20"/>
    <p:sldId id="297" r:id="rId21"/>
    <p:sldId id="298" r:id="rId22"/>
  </p:sldIdLst>
  <p:sldSz cx="9144000" cy="6858000" type="screen4x3"/>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73" d="100"/>
          <a:sy n="73" d="100"/>
        </p:scale>
        <p:origin x="-120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39" tIns="48320" rIns="96639" bIns="48320" rtlCol="0"/>
          <a:lstStyle>
            <a:lvl1pPr algn="l">
              <a:defRPr sz="1200"/>
            </a:lvl1pPr>
          </a:lstStyle>
          <a:p>
            <a:endParaRPr lang="en-CA"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39" tIns="48320" rIns="96639" bIns="48320" rtlCol="0"/>
          <a:lstStyle>
            <a:lvl1pPr algn="r">
              <a:defRPr sz="1200"/>
            </a:lvl1pPr>
          </a:lstStyle>
          <a:p>
            <a:fld id="{57105EF0-AD8F-4AEB-A804-55ED6CA5EA51}" type="datetimeFigureOut">
              <a:rPr lang="en-CA" smtClean="0"/>
              <a:t>04/05/2015</a:t>
            </a:fld>
            <a:endParaRPr lang="en-CA"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39" tIns="48320" rIns="96639" bIns="48320" rtlCol="0" anchor="b"/>
          <a:lstStyle>
            <a:lvl1pPr algn="l">
              <a:defRPr sz="1200"/>
            </a:lvl1pPr>
          </a:lstStyle>
          <a:p>
            <a:endParaRPr lang="en-CA"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39" tIns="48320" rIns="96639" bIns="48320" rtlCol="0" anchor="b"/>
          <a:lstStyle>
            <a:lvl1pPr algn="r">
              <a:defRPr sz="1200"/>
            </a:lvl1pPr>
          </a:lstStyle>
          <a:p>
            <a:fld id="{69FA8C0E-796D-4B9F-826B-22122574A2CE}" type="slidenum">
              <a:rPr lang="en-CA" smtClean="0"/>
              <a:t>‹#›</a:t>
            </a:fld>
            <a:endParaRPr lang="en-CA" dirty="0"/>
          </a:p>
        </p:txBody>
      </p:sp>
    </p:spTree>
    <p:extLst>
      <p:ext uri="{BB962C8B-B14F-4D97-AF65-F5344CB8AC3E}">
        <p14:creationId xmlns:p14="http://schemas.microsoft.com/office/powerpoint/2010/main" val="114000780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CA"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056B0076-A30B-324D-9AD6-214BA7C6734E}" type="datetimeFigureOut">
              <a:rPr lang="en-US" smtClean="0"/>
              <a:t>5/4/2015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117C3A-3B2A-A646-90CE-019C874BEDBA}" type="slidenum">
              <a:rPr lang="en-US" smtClean="0"/>
              <a:t>‹#›</a:t>
            </a:fld>
            <a:endParaRPr lang="en-US" dirty="0"/>
          </a:p>
        </p:txBody>
      </p:sp>
    </p:spTree>
    <p:extLst>
      <p:ext uri="{BB962C8B-B14F-4D97-AF65-F5344CB8AC3E}">
        <p14:creationId xmlns:p14="http://schemas.microsoft.com/office/powerpoint/2010/main" val="1667604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056B0076-A30B-324D-9AD6-214BA7C6734E}" type="datetimeFigureOut">
              <a:rPr lang="en-US" smtClean="0"/>
              <a:t>5/4/2015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117C3A-3B2A-A646-90CE-019C874BEDBA}" type="slidenum">
              <a:rPr lang="en-US" smtClean="0"/>
              <a:t>‹#›</a:t>
            </a:fld>
            <a:endParaRPr lang="en-US" dirty="0"/>
          </a:p>
        </p:txBody>
      </p:sp>
    </p:spTree>
    <p:extLst>
      <p:ext uri="{BB962C8B-B14F-4D97-AF65-F5344CB8AC3E}">
        <p14:creationId xmlns:p14="http://schemas.microsoft.com/office/powerpoint/2010/main" val="1577372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CA"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056B0076-A30B-324D-9AD6-214BA7C6734E}" type="datetimeFigureOut">
              <a:rPr lang="en-US" smtClean="0"/>
              <a:t>5/4/2015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117C3A-3B2A-A646-90CE-019C874BEDBA}" type="slidenum">
              <a:rPr lang="en-US" smtClean="0"/>
              <a:t>‹#›</a:t>
            </a:fld>
            <a:endParaRPr lang="en-US" dirty="0"/>
          </a:p>
        </p:txBody>
      </p:sp>
    </p:spTree>
    <p:extLst>
      <p:ext uri="{BB962C8B-B14F-4D97-AF65-F5344CB8AC3E}">
        <p14:creationId xmlns:p14="http://schemas.microsoft.com/office/powerpoint/2010/main" val="8433753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056B0076-A30B-324D-9AD6-214BA7C6734E}" type="datetimeFigureOut">
              <a:rPr lang="en-US" smtClean="0"/>
              <a:t>5/4/2015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117C3A-3B2A-A646-90CE-019C874BEDBA}" type="slidenum">
              <a:rPr lang="en-US" smtClean="0"/>
              <a:t>‹#›</a:t>
            </a:fld>
            <a:endParaRPr lang="en-US" dirty="0"/>
          </a:p>
        </p:txBody>
      </p:sp>
    </p:spTree>
    <p:extLst>
      <p:ext uri="{BB962C8B-B14F-4D97-AF65-F5344CB8AC3E}">
        <p14:creationId xmlns:p14="http://schemas.microsoft.com/office/powerpoint/2010/main" val="2413163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056B0076-A30B-324D-9AD6-214BA7C6734E}" type="datetimeFigureOut">
              <a:rPr lang="en-US" smtClean="0"/>
              <a:t>5/4/2015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2117C3A-3B2A-A646-90CE-019C874BEDBA}" type="slidenum">
              <a:rPr lang="en-US" smtClean="0"/>
              <a:t>‹#›</a:t>
            </a:fld>
            <a:endParaRPr lang="en-US" dirty="0"/>
          </a:p>
        </p:txBody>
      </p:sp>
    </p:spTree>
    <p:extLst>
      <p:ext uri="{BB962C8B-B14F-4D97-AF65-F5344CB8AC3E}">
        <p14:creationId xmlns:p14="http://schemas.microsoft.com/office/powerpoint/2010/main" val="357458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056B0076-A30B-324D-9AD6-214BA7C6734E}" type="datetimeFigureOut">
              <a:rPr lang="en-US" smtClean="0"/>
              <a:t>5/4/2015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2117C3A-3B2A-A646-90CE-019C874BEDBA}" type="slidenum">
              <a:rPr lang="en-US" smtClean="0"/>
              <a:t>‹#›</a:t>
            </a:fld>
            <a:endParaRPr lang="en-US" dirty="0"/>
          </a:p>
        </p:txBody>
      </p:sp>
    </p:spTree>
    <p:extLst>
      <p:ext uri="{BB962C8B-B14F-4D97-AF65-F5344CB8AC3E}">
        <p14:creationId xmlns:p14="http://schemas.microsoft.com/office/powerpoint/2010/main" val="29166709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6B0076-A30B-324D-9AD6-214BA7C6734E}" type="datetimeFigureOut">
              <a:rPr lang="en-US" smtClean="0"/>
              <a:t>5/4/2015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2117C3A-3B2A-A646-90CE-019C874BEDBA}" type="slidenum">
              <a:rPr lang="en-US" smtClean="0"/>
              <a:t>‹#›</a:t>
            </a:fld>
            <a:endParaRPr lang="en-US" dirty="0"/>
          </a:p>
        </p:txBody>
      </p:sp>
    </p:spTree>
    <p:extLst>
      <p:ext uri="{BB962C8B-B14F-4D97-AF65-F5344CB8AC3E}">
        <p14:creationId xmlns:p14="http://schemas.microsoft.com/office/powerpoint/2010/main" val="24613662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CA"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056B0076-A30B-324D-9AD6-214BA7C6734E}" type="datetimeFigureOut">
              <a:rPr lang="en-US" smtClean="0"/>
              <a:t>5/4/2015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117C3A-3B2A-A646-90CE-019C874BEDBA}" type="slidenum">
              <a:rPr lang="en-US" smtClean="0"/>
              <a:t>‹#›</a:t>
            </a:fld>
            <a:endParaRPr lang="en-US" dirty="0"/>
          </a:p>
        </p:txBody>
      </p:sp>
    </p:spTree>
    <p:extLst>
      <p:ext uri="{BB962C8B-B14F-4D97-AF65-F5344CB8AC3E}">
        <p14:creationId xmlns:p14="http://schemas.microsoft.com/office/powerpoint/2010/main" val="11240302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CA"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dirty="0" smtClean="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056B0076-A30B-324D-9AD6-214BA7C6734E}" type="datetimeFigureOut">
              <a:rPr lang="en-US" smtClean="0"/>
              <a:t>5/4/2015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2117C3A-3B2A-A646-90CE-019C874BEDBA}" type="slidenum">
              <a:rPr lang="en-US" smtClean="0"/>
              <a:t>‹#›</a:t>
            </a:fld>
            <a:endParaRPr lang="en-US" dirty="0"/>
          </a:p>
        </p:txBody>
      </p:sp>
    </p:spTree>
    <p:extLst>
      <p:ext uri="{BB962C8B-B14F-4D97-AF65-F5344CB8AC3E}">
        <p14:creationId xmlns:p14="http://schemas.microsoft.com/office/powerpoint/2010/main" val="1819578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056B0076-A30B-324D-9AD6-214BA7C6734E}" type="datetimeFigureOut">
              <a:rPr lang="en-US" smtClean="0"/>
              <a:t>5/4/2015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117C3A-3B2A-A646-90CE-019C874BEDBA}" type="slidenum">
              <a:rPr lang="en-US" smtClean="0"/>
              <a:t>‹#›</a:t>
            </a:fld>
            <a:endParaRPr lang="en-US" dirty="0"/>
          </a:p>
        </p:txBody>
      </p:sp>
    </p:spTree>
    <p:extLst>
      <p:ext uri="{BB962C8B-B14F-4D97-AF65-F5344CB8AC3E}">
        <p14:creationId xmlns:p14="http://schemas.microsoft.com/office/powerpoint/2010/main" val="1047429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056B0076-A30B-324D-9AD6-214BA7C6734E}" type="datetimeFigureOut">
              <a:rPr lang="en-US" smtClean="0"/>
              <a:t>5/4/2015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2117C3A-3B2A-A646-90CE-019C874BEDBA}" type="slidenum">
              <a:rPr lang="en-US" smtClean="0"/>
              <a:t>‹#›</a:t>
            </a:fld>
            <a:endParaRPr lang="en-US" dirty="0"/>
          </a:p>
        </p:txBody>
      </p:sp>
    </p:spTree>
    <p:extLst>
      <p:ext uri="{BB962C8B-B14F-4D97-AF65-F5344CB8AC3E}">
        <p14:creationId xmlns:p14="http://schemas.microsoft.com/office/powerpoint/2010/main" val="3134582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6B0076-A30B-324D-9AD6-214BA7C6734E}" type="datetimeFigureOut">
              <a:rPr lang="en-US" smtClean="0"/>
              <a:t>5/4/2015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117C3A-3B2A-A646-90CE-019C874BEDBA}" type="slidenum">
              <a:rPr lang="en-US" smtClean="0"/>
              <a:t>‹#›</a:t>
            </a:fld>
            <a:endParaRPr lang="en-US" dirty="0"/>
          </a:p>
        </p:txBody>
      </p:sp>
      <p:pic>
        <p:nvPicPr>
          <p:cNvPr id="7" name="Picture 6" descr="2_5(ii) - SAIL CANADA MARK - Small Cap - Regular Arial.pdf"/>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8184743" y="5848333"/>
            <a:ext cx="669938" cy="873142"/>
          </a:xfrm>
          <a:prstGeom prst="rect">
            <a:avLst/>
          </a:prstGeom>
        </p:spPr>
      </p:pic>
    </p:spTree>
    <p:extLst>
      <p:ext uri="{BB962C8B-B14F-4D97-AF65-F5344CB8AC3E}">
        <p14:creationId xmlns:p14="http://schemas.microsoft.com/office/powerpoint/2010/main" val="1538300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5595" y="919386"/>
            <a:ext cx="7772400" cy="2490020"/>
          </a:xfrm>
        </p:spPr>
        <p:style>
          <a:lnRef idx="2">
            <a:schemeClr val="accent1"/>
          </a:lnRef>
          <a:fillRef idx="1">
            <a:schemeClr val="lt1"/>
          </a:fillRef>
          <a:effectRef idx="0">
            <a:schemeClr val="accent1"/>
          </a:effectRef>
          <a:fontRef idx="minor">
            <a:schemeClr val="dk1"/>
          </a:fontRef>
        </p:style>
        <p:txBody>
          <a:bodyPr>
            <a:normAutofit/>
          </a:bodyPr>
          <a:lstStyle/>
          <a:p>
            <a:pPr algn="r"/>
            <a:r>
              <a:rPr lang="en-US" dirty="0" smtClean="0">
                <a:latin typeface="Century Gothic"/>
                <a:cs typeface="Century Gothic"/>
              </a:rPr>
              <a:t>Transport Canada Update</a:t>
            </a:r>
            <a:endParaRPr lang="en-US" dirty="0">
              <a:latin typeface="Century Gothic"/>
              <a:cs typeface="Century Gothic"/>
            </a:endParaRPr>
          </a:p>
        </p:txBody>
      </p:sp>
      <p:sp>
        <p:nvSpPr>
          <p:cNvPr id="3" name="Subtitle 2"/>
          <p:cNvSpPr>
            <a:spLocks noGrp="1"/>
          </p:cNvSpPr>
          <p:nvPr>
            <p:ph type="subTitle" idx="1"/>
          </p:nvPr>
        </p:nvSpPr>
        <p:spPr>
          <a:xfrm>
            <a:off x="2627195" y="3776126"/>
            <a:ext cx="6400800" cy="716433"/>
          </a:xfrm>
        </p:spPr>
        <p:style>
          <a:lnRef idx="2">
            <a:schemeClr val="accent1"/>
          </a:lnRef>
          <a:fillRef idx="1">
            <a:schemeClr val="lt1"/>
          </a:fillRef>
          <a:effectRef idx="0">
            <a:schemeClr val="accent1"/>
          </a:effectRef>
          <a:fontRef idx="minor">
            <a:schemeClr val="dk1"/>
          </a:fontRef>
        </p:style>
        <p:txBody>
          <a:bodyPr>
            <a:normAutofit/>
          </a:bodyPr>
          <a:lstStyle/>
          <a:p>
            <a:r>
              <a:rPr lang="en-US" b="1" i="1" dirty="0" smtClean="0">
                <a:latin typeface="Century Gothic"/>
                <a:cs typeface="Century Gothic"/>
              </a:rPr>
              <a:t>May 4, 2015</a:t>
            </a:r>
            <a:endParaRPr lang="en-US" b="1" i="1" dirty="0">
              <a:latin typeface="Century Gothic"/>
              <a:cs typeface="Century Gothic"/>
            </a:endParaRPr>
          </a:p>
        </p:txBody>
      </p:sp>
      <p:pic>
        <p:nvPicPr>
          <p:cNvPr id="7" name="Picture 6" descr="Website Banner Boat Canada.pd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606" y="5091185"/>
            <a:ext cx="8761389" cy="1624508"/>
          </a:xfrm>
          <a:prstGeom prst="rect">
            <a:avLst/>
          </a:prstGeom>
        </p:spPr>
      </p:pic>
      <p:pic>
        <p:nvPicPr>
          <p:cNvPr id="5" name="Picture 4" descr="Logo JPEG.jpg"/>
          <p:cNvPicPr>
            <a:picLocks noChangeAspect="1"/>
          </p:cNvPicPr>
          <p:nvPr/>
        </p:nvPicPr>
        <p:blipFill rotWithShape="1">
          <a:blip r:embed="rId3">
            <a:extLst>
              <a:ext uri="{28A0092B-C50C-407E-A947-70E740481C1C}">
                <a14:useLocalDpi xmlns:a14="http://schemas.microsoft.com/office/drawing/2010/main" val="0"/>
              </a:ext>
            </a:extLst>
          </a:blip>
          <a:srcRect l="27877" t="2697" r="31667" b="14007"/>
          <a:stretch/>
        </p:blipFill>
        <p:spPr>
          <a:xfrm>
            <a:off x="630744" y="5091185"/>
            <a:ext cx="1249702" cy="1624508"/>
          </a:xfrm>
          <a:prstGeom prst="rect">
            <a:avLst/>
          </a:prstGeom>
        </p:spPr>
      </p:pic>
    </p:spTree>
    <p:extLst>
      <p:ext uri="{BB962C8B-B14F-4D97-AF65-F5344CB8AC3E}">
        <p14:creationId xmlns:p14="http://schemas.microsoft.com/office/powerpoint/2010/main" val="13585347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SailCanadaVoileCanada.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6240130"/>
            <a:ext cx="2636253" cy="271994"/>
          </a:xfrm>
          <a:prstGeom prst="rect">
            <a:avLst/>
          </a:prstGeom>
        </p:spPr>
      </p:pic>
      <p:sp>
        <p:nvSpPr>
          <p:cNvPr id="6" name="Title 1"/>
          <p:cNvSpPr txBox="1">
            <a:spLocks/>
          </p:cNvSpPr>
          <p:nvPr/>
        </p:nvSpPr>
        <p:spPr>
          <a:xfrm>
            <a:off x="548641" y="436065"/>
            <a:ext cx="2076994" cy="787808"/>
          </a:xfrm>
          <a:prstGeom prst="rect">
            <a:avLst/>
          </a:prstGeom>
        </p:spPr>
        <p:txBody>
          <a:bodyPr vert="horz" lIns="91440" tIns="45720" rIns="91440" bIns="45720" rtlCol="0" anchor="ctr">
            <a:normAutofit fontScale="975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900" b="1" i="1" dirty="0" smtClean="0">
                <a:latin typeface="Century Gothic" panose="020B0502020202020204" pitchFamily="34" charset="0"/>
                <a:cs typeface="Century Gothic"/>
              </a:rPr>
              <a:t>Agenda</a:t>
            </a:r>
            <a:endParaRPr lang="en-US" sz="2900" b="1" i="1" dirty="0">
              <a:latin typeface="Century Gothic" panose="020B0502020202020204" pitchFamily="34" charset="0"/>
              <a:cs typeface="Century Gothic"/>
            </a:endParaRPr>
          </a:p>
        </p:txBody>
      </p:sp>
      <p:sp>
        <p:nvSpPr>
          <p:cNvPr id="8" name="Content Placeholder 2"/>
          <p:cNvSpPr>
            <a:spLocks noGrp="1"/>
          </p:cNvSpPr>
          <p:nvPr>
            <p:ph idx="1"/>
          </p:nvPr>
        </p:nvSpPr>
        <p:spPr>
          <a:xfrm>
            <a:off x="457200" y="1230404"/>
            <a:ext cx="8229600" cy="4525963"/>
          </a:xfrm>
        </p:spPr>
        <p:txBody>
          <a:bodyPr>
            <a:normAutofit lnSpcReduction="10000"/>
          </a:bodyPr>
          <a:lstStyle/>
          <a:p>
            <a:pPr marL="352425" indent="-352425">
              <a:spcBef>
                <a:spcPts val="400"/>
              </a:spcBef>
            </a:pPr>
            <a:r>
              <a:rPr lang="en-CA" sz="3000" dirty="0" smtClean="0">
                <a:latin typeface="Century Gothic" panose="020B0502020202020204" pitchFamily="34" charset="0"/>
              </a:rPr>
              <a:t>Waiver</a:t>
            </a:r>
          </a:p>
          <a:p>
            <a:pPr marL="352425" indent="-352425">
              <a:spcBef>
                <a:spcPts val="400"/>
              </a:spcBef>
            </a:pPr>
            <a:r>
              <a:rPr lang="en-CA" sz="3000" dirty="0" smtClean="0">
                <a:latin typeface="Century Gothic" panose="020B0502020202020204" pitchFamily="34" charset="0"/>
              </a:rPr>
              <a:t>Background</a:t>
            </a:r>
          </a:p>
          <a:p>
            <a:pPr marL="752475" lvl="1" indent="-352425">
              <a:spcBef>
                <a:spcPts val="400"/>
              </a:spcBef>
            </a:pPr>
            <a:r>
              <a:rPr lang="en-CA" sz="2400" dirty="0" smtClean="0">
                <a:latin typeface="Century Gothic" panose="020B0502020202020204" pitchFamily="34" charset="0"/>
              </a:rPr>
              <a:t>CSA 2001 and related regulations</a:t>
            </a:r>
          </a:p>
          <a:p>
            <a:pPr marL="752475" lvl="1" indent="-352425">
              <a:spcBef>
                <a:spcPts val="400"/>
              </a:spcBef>
            </a:pPr>
            <a:r>
              <a:rPr lang="en-CA" sz="2400" dirty="0" smtClean="0">
                <a:latin typeface="Century Gothic" panose="020B0502020202020204" pitchFamily="34" charset="0"/>
              </a:rPr>
              <a:t>True North II sinking off Tobermory in 2000</a:t>
            </a:r>
          </a:p>
          <a:p>
            <a:pPr marL="352425" indent="-352425">
              <a:spcBef>
                <a:spcPts val="400"/>
              </a:spcBef>
            </a:pPr>
            <a:r>
              <a:rPr lang="en-CA" sz="3000" dirty="0" smtClean="0">
                <a:latin typeface="Century Gothic" panose="020B0502020202020204" pitchFamily="34" charset="0"/>
              </a:rPr>
              <a:t>Definitions</a:t>
            </a:r>
          </a:p>
          <a:p>
            <a:pPr marL="752475" lvl="1" indent="-352425">
              <a:spcBef>
                <a:spcPts val="400"/>
              </a:spcBef>
            </a:pPr>
            <a:r>
              <a:rPr lang="en-CA" sz="2200" dirty="0" smtClean="0">
                <a:latin typeface="Century Gothic" panose="020B0502020202020204" pitchFamily="34" charset="0"/>
              </a:rPr>
              <a:t>Pleasure Craft, Sheltered waters, Near Coastal Class II</a:t>
            </a:r>
          </a:p>
          <a:p>
            <a:pPr marL="352425" indent="-352425">
              <a:spcBef>
                <a:spcPts val="400"/>
              </a:spcBef>
            </a:pPr>
            <a:r>
              <a:rPr lang="en-CA" sz="2600" dirty="0" smtClean="0">
                <a:latin typeface="Century Gothic" panose="020B0502020202020204" pitchFamily="34" charset="0"/>
              </a:rPr>
              <a:t>TC Regulation</a:t>
            </a:r>
          </a:p>
          <a:p>
            <a:pPr marL="752475" lvl="1" indent="-352425">
              <a:spcBef>
                <a:spcPts val="400"/>
              </a:spcBef>
            </a:pPr>
            <a:r>
              <a:rPr lang="en-CA" sz="2400" dirty="0" smtClean="0">
                <a:latin typeface="Century Gothic" panose="020B0502020202020204" pitchFamily="34" charset="0"/>
              </a:rPr>
              <a:t>Construction, equipment, operator training for area of operation, registration</a:t>
            </a:r>
          </a:p>
          <a:p>
            <a:pPr marL="352425" indent="-352425">
              <a:spcBef>
                <a:spcPts val="400"/>
              </a:spcBef>
            </a:pPr>
            <a:r>
              <a:rPr lang="en-CA" dirty="0" smtClean="0">
                <a:latin typeface="Century Gothic" panose="020B0502020202020204" pitchFamily="34" charset="0"/>
              </a:rPr>
              <a:t>Examples</a:t>
            </a:r>
          </a:p>
          <a:p>
            <a:pPr>
              <a:spcBef>
                <a:spcPts val="400"/>
              </a:spcBef>
            </a:pPr>
            <a:endParaRPr lang="en-CA" dirty="0"/>
          </a:p>
          <a:p>
            <a:pPr>
              <a:spcBef>
                <a:spcPts val="400"/>
              </a:spcBef>
            </a:pPr>
            <a:endParaRPr lang="en-CA" dirty="0" smtClean="0">
              <a:cs typeface="Century Gothic"/>
            </a:endParaRPr>
          </a:p>
          <a:p>
            <a:endParaRPr lang="en-US" dirty="0" smtClean="0">
              <a:latin typeface="Century Gothic"/>
              <a:cs typeface="Century Gothic"/>
            </a:endParaRPr>
          </a:p>
        </p:txBody>
      </p:sp>
      <p:sp>
        <p:nvSpPr>
          <p:cNvPr id="2" name="TextBox 1"/>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5969726" y="6240130"/>
            <a:ext cx="787395" cy="338554"/>
          </a:xfrm>
          <a:prstGeom prst="rect">
            <a:avLst/>
          </a:prstGeom>
          <a:noFill/>
        </p:spPr>
        <p:txBody>
          <a:bodyPr wrap="none" rtlCol="0">
            <a:spAutoFit/>
          </a:bodyPr>
          <a:lstStyle/>
          <a:p>
            <a:r>
              <a:rPr lang="en-CA" sz="1600" dirty="0" smtClean="0"/>
              <a:t>Slide: </a:t>
            </a:r>
            <a:fld id="{8332A9D4-4196-41EB-BB6F-6A39E87F1FA3}" type="slidenum">
              <a:rPr lang="en-CA" sz="1600" smtClean="0"/>
              <a:t>2</a:t>
            </a:fld>
            <a:endParaRPr lang="en-CA" sz="1600" dirty="0"/>
          </a:p>
        </p:txBody>
      </p:sp>
    </p:spTree>
    <p:extLst>
      <p:ext uri="{BB962C8B-B14F-4D97-AF65-F5344CB8AC3E}">
        <p14:creationId xmlns:p14="http://schemas.microsoft.com/office/powerpoint/2010/main" val="1137066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943" y="298445"/>
            <a:ext cx="9052560" cy="1143000"/>
          </a:xfrm>
        </p:spPr>
        <p:txBody>
          <a:bodyPr>
            <a:normAutofit/>
          </a:bodyPr>
          <a:lstStyle/>
          <a:p>
            <a:pPr marL="752475" lvl="1" indent="-352425">
              <a:spcBef>
                <a:spcPts val="400"/>
              </a:spcBef>
            </a:pPr>
            <a:r>
              <a:rPr lang="en-CA" sz="3200" b="1" dirty="0" smtClean="0">
                <a:latin typeface="Century Gothic" panose="020B0502020202020204" pitchFamily="34" charset="0"/>
              </a:rPr>
              <a:t>CSA 2001 &amp; related regulations, standards</a:t>
            </a:r>
          </a:p>
        </p:txBody>
      </p:sp>
      <p:sp>
        <p:nvSpPr>
          <p:cNvPr id="3" name="Content Placeholder 2"/>
          <p:cNvSpPr>
            <a:spLocks noGrp="1"/>
          </p:cNvSpPr>
          <p:nvPr>
            <p:ph idx="1"/>
          </p:nvPr>
        </p:nvSpPr>
        <p:spPr>
          <a:xfrm>
            <a:off x="457200" y="1417639"/>
            <a:ext cx="8229600" cy="4630464"/>
          </a:xfrm>
        </p:spPr>
        <p:txBody>
          <a:bodyPr>
            <a:normAutofit/>
          </a:bodyPr>
          <a:lstStyle/>
          <a:p>
            <a:pPr>
              <a:buFont typeface="Arial" panose="020B0604020202020204" pitchFamily="34" charset="0"/>
              <a:buChar char="•"/>
            </a:pPr>
            <a:r>
              <a:rPr lang="en-CA" sz="2600" dirty="0" smtClean="0">
                <a:latin typeface="Century Gothic" panose="020B0502020202020204" pitchFamily="34" charset="0"/>
              </a:rPr>
              <a:t>Canada Shipping Act 2001</a:t>
            </a:r>
          </a:p>
          <a:p>
            <a:pPr lvl="1">
              <a:buFont typeface="Arial" panose="020B0604020202020204" pitchFamily="34" charset="0"/>
              <a:buChar char="•"/>
            </a:pPr>
            <a:r>
              <a:rPr lang="en-CA" sz="2000" dirty="0" smtClean="0">
                <a:latin typeface="Century Gothic" panose="020B0502020202020204" pitchFamily="34" charset="0"/>
              </a:rPr>
              <a:t>Came into effect in 2007</a:t>
            </a:r>
          </a:p>
          <a:p>
            <a:pPr lvl="2">
              <a:buFont typeface="Arial" panose="020B0604020202020204" pitchFamily="34" charset="0"/>
              <a:buChar char="•"/>
            </a:pPr>
            <a:r>
              <a:rPr lang="en-CA" sz="2000" dirty="0" smtClean="0">
                <a:latin typeface="Century Gothic" panose="020B0502020202020204" pitchFamily="34" charset="0"/>
              </a:rPr>
              <a:t>New or revised regulatory interpretations</a:t>
            </a:r>
          </a:p>
          <a:p>
            <a:pPr>
              <a:buFont typeface="Arial" panose="020B0604020202020204" pitchFamily="34" charset="0"/>
              <a:buChar char="•"/>
            </a:pPr>
            <a:r>
              <a:rPr lang="en-CA" sz="2600" dirty="0" smtClean="0">
                <a:latin typeface="Century Gothic" panose="020B0502020202020204" pitchFamily="34" charset="0"/>
              </a:rPr>
              <a:t>Small Vessel Regulations</a:t>
            </a:r>
          </a:p>
          <a:p>
            <a:pPr>
              <a:buFont typeface="Arial" panose="020B0604020202020204" pitchFamily="34" charset="0"/>
              <a:buChar char="•"/>
            </a:pPr>
            <a:r>
              <a:rPr lang="en-CA" sz="2600" dirty="0" smtClean="0">
                <a:latin typeface="Century Gothic" panose="020B0502020202020204" pitchFamily="34" charset="0"/>
              </a:rPr>
              <a:t>Vessel Certificates Regulations</a:t>
            </a:r>
          </a:p>
          <a:p>
            <a:pPr>
              <a:buFont typeface="Arial" panose="020B0604020202020204" pitchFamily="34" charset="0"/>
              <a:buChar char="•"/>
            </a:pPr>
            <a:r>
              <a:rPr lang="en-CA" sz="2600" dirty="0" smtClean="0">
                <a:latin typeface="Century Gothic" panose="020B0502020202020204" pitchFamily="34" charset="0"/>
              </a:rPr>
              <a:t>Marine Personnel Regulations</a:t>
            </a:r>
          </a:p>
          <a:p>
            <a:pPr>
              <a:buFont typeface="Arial" panose="020B0604020202020204" pitchFamily="34" charset="0"/>
              <a:buChar char="•"/>
            </a:pPr>
            <a:r>
              <a:rPr lang="en-CA" sz="2600" dirty="0" smtClean="0">
                <a:latin typeface="Century Gothic" panose="020B0502020202020204" pitchFamily="34" charset="0"/>
              </a:rPr>
              <a:t>Vessel Construction Regulations</a:t>
            </a:r>
          </a:p>
          <a:p>
            <a:pPr>
              <a:buFont typeface="Arial" panose="020B0604020202020204" pitchFamily="34" charset="0"/>
              <a:buChar char="•"/>
            </a:pPr>
            <a:r>
              <a:rPr lang="en-CA" sz="2600" dirty="0" smtClean="0">
                <a:latin typeface="Century Gothic" panose="020B0502020202020204" pitchFamily="34" charset="0"/>
              </a:rPr>
              <a:t>Competency of Operators of Pleasure Craft Regulations</a:t>
            </a:r>
          </a:p>
          <a:p>
            <a:r>
              <a:rPr lang="en-CA" sz="2800" dirty="0" smtClean="0">
                <a:latin typeface="Century Gothic" panose="020B0502020202020204" pitchFamily="34" charset="0"/>
              </a:rPr>
              <a:t>Standard for Recreational Boating Schools</a:t>
            </a:r>
            <a:endParaRPr lang="en-CA" sz="2800" dirty="0">
              <a:latin typeface="Century Gothic" panose="020B0502020202020204" pitchFamily="34" charset="0"/>
            </a:endParaRPr>
          </a:p>
          <a:p>
            <a:pPr>
              <a:buFont typeface="Arial" panose="020B0604020202020204" pitchFamily="34" charset="0"/>
              <a:buChar char="•"/>
            </a:pPr>
            <a:endParaRPr lang="en-CA" sz="2600" dirty="0" smtClean="0">
              <a:latin typeface="Century Gothic" panose="020B0502020202020204" pitchFamily="34" charset="0"/>
            </a:endParaRPr>
          </a:p>
          <a:p>
            <a:pPr marL="0" indent="0">
              <a:buNone/>
            </a:pPr>
            <a:endParaRPr lang="en-CA" sz="2600" dirty="0" smtClean="0">
              <a:latin typeface="Century Gothic" panose="020B0502020202020204" pitchFamily="34" charset="0"/>
            </a:endParaRP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Tree>
    <p:extLst>
      <p:ext uri="{BB962C8B-B14F-4D97-AF65-F5344CB8AC3E}">
        <p14:creationId xmlns:p14="http://schemas.microsoft.com/office/powerpoint/2010/main" val="24985146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dirty="0">
                <a:latin typeface="Century Gothic" panose="020B0502020202020204" pitchFamily="34" charset="0"/>
              </a:rPr>
              <a:t>True North </a:t>
            </a:r>
            <a:r>
              <a:rPr lang="en-CA" sz="3600" dirty="0" smtClean="0">
                <a:latin typeface="Century Gothic" panose="020B0502020202020204" pitchFamily="34" charset="0"/>
              </a:rPr>
              <a:t>II Spotlight </a:t>
            </a:r>
            <a:endParaRPr lang="en-CA" sz="3600" dirty="0">
              <a:latin typeface="Century Gothic" panose="020B0502020202020204" pitchFamily="34" charset="0"/>
            </a:endParaRPr>
          </a:p>
        </p:txBody>
      </p:sp>
      <p:sp>
        <p:nvSpPr>
          <p:cNvPr id="3" name="Content Placeholder 2"/>
          <p:cNvSpPr>
            <a:spLocks noGrp="1"/>
          </p:cNvSpPr>
          <p:nvPr>
            <p:ph idx="1"/>
          </p:nvPr>
        </p:nvSpPr>
        <p:spPr>
          <a:xfrm>
            <a:off x="457200" y="1169126"/>
            <a:ext cx="8229600" cy="4852851"/>
          </a:xfrm>
        </p:spPr>
        <p:txBody>
          <a:bodyPr>
            <a:normAutofit/>
          </a:bodyPr>
          <a:lstStyle/>
          <a:p>
            <a:pPr>
              <a:tabLst>
                <a:tab pos="2416175" algn="l"/>
              </a:tabLst>
            </a:pPr>
            <a:r>
              <a:rPr lang="en-CA" sz="2400" dirty="0" smtClean="0">
                <a:latin typeface="Century Gothic" panose="020B0502020202020204" pitchFamily="34" charset="0"/>
              </a:rPr>
              <a:t>Sank off Tobermory in June 2000</a:t>
            </a:r>
          </a:p>
          <a:p>
            <a:pPr>
              <a:tabLst>
                <a:tab pos="2416175" algn="l"/>
              </a:tabLst>
            </a:pPr>
            <a:r>
              <a:rPr lang="en-CA" sz="2400" dirty="0" smtClean="0">
                <a:latin typeface="Century Gothic" panose="020B0502020202020204" pitchFamily="34" charset="0"/>
              </a:rPr>
              <a:t>Student overnight outing in a marine park</a:t>
            </a:r>
          </a:p>
          <a:p>
            <a:pPr>
              <a:tabLst>
                <a:tab pos="2416175" algn="l"/>
              </a:tabLst>
            </a:pPr>
            <a:r>
              <a:rPr lang="en-CA" sz="2400" dirty="0" smtClean="0">
                <a:latin typeface="Century Gothic" panose="020B0502020202020204" pitchFamily="34" charset="0"/>
              </a:rPr>
              <a:t>True North II used to transport students</a:t>
            </a:r>
          </a:p>
          <a:p>
            <a:pPr>
              <a:tabLst>
                <a:tab pos="2416175" algn="l"/>
              </a:tabLst>
            </a:pPr>
            <a:r>
              <a:rPr lang="en-CA" sz="2400" dirty="0" smtClean="0">
                <a:latin typeface="Century Gothic" panose="020B0502020202020204" pitchFamily="34" charset="0"/>
              </a:rPr>
              <a:t>Vessel sank with 20 aboard</a:t>
            </a:r>
          </a:p>
          <a:p>
            <a:pPr>
              <a:tabLst>
                <a:tab pos="2416175" algn="l"/>
              </a:tabLst>
            </a:pPr>
            <a:r>
              <a:rPr lang="en-CA" sz="2400" dirty="0" smtClean="0">
                <a:latin typeface="Century Gothic" panose="020B0502020202020204" pitchFamily="34" charset="0"/>
              </a:rPr>
              <a:t>2 Grade 7 students drowned</a:t>
            </a:r>
          </a:p>
          <a:p>
            <a:pPr>
              <a:tabLst>
                <a:tab pos="2416175" algn="l"/>
              </a:tabLst>
            </a:pPr>
            <a:r>
              <a:rPr lang="en-CA" sz="2400" dirty="0" smtClean="0">
                <a:latin typeface="Century Gothic" panose="020B0502020202020204" pitchFamily="34" charset="0"/>
              </a:rPr>
              <a:t>Vessel was</a:t>
            </a:r>
          </a:p>
          <a:p>
            <a:pPr lvl="1">
              <a:tabLst>
                <a:tab pos="2416175" algn="l"/>
              </a:tabLst>
            </a:pPr>
            <a:r>
              <a:rPr lang="en-CA" sz="1800" dirty="0" smtClean="0">
                <a:latin typeface="Century Gothic" panose="020B0502020202020204" pitchFamily="34" charset="0"/>
              </a:rPr>
              <a:t>Poorly maintained</a:t>
            </a:r>
          </a:p>
          <a:p>
            <a:pPr lvl="1">
              <a:tabLst>
                <a:tab pos="2416175" algn="l"/>
              </a:tabLst>
            </a:pPr>
            <a:r>
              <a:rPr lang="en-CA" sz="1800" dirty="0" smtClean="0">
                <a:latin typeface="Century Gothic" panose="020B0502020202020204" pitchFamily="34" charset="0"/>
              </a:rPr>
              <a:t>Modifications made it unsafe</a:t>
            </a:r>
          </a:p>
          <a:p>
            <a:pPr lvl="1">
              <a:tabLst>
                <a:tab pos="2416175" algn="l"/>
              </a:tabLst>
            </a:pPr>
            <a:r>
              <a:rPr lang="en-CA" sz="1800" dirty="0" smtClean="0">
                <a:latin typeface="Century Gothic" panose="020B0502020202020204" pitchFamily="34" charset="0"/>
              </a:rPr>
              <a:t>TC did not enforce regulations</a:t>
            </a:r>
          </a:p>
          <a:p>
            <a:pPr lvl="1">
              <a:tabLst>
                <a:tab pos="2416175" algn="l"/>
              </a:tabLst>
            </a:pPr>
            <a:r>
              <a:rPr lang="en-CA" sz="1800" dirty="0" smtClean="0">
                <a:latin typeface="Century Gothic" panose="020B0502020202020204" pitchFamily="34" charset="0"/>
              </a:rPr>
              <a:t>Did Operator meet “duty of care test”?</a:t>
            </a:r>
          </a:p>
          <a:p>
            <a:r>
              <a:rPr lang="en-CA" sz="2400" dirty="0" smtClean="0">
                <a:latin typeface="Century Gothic" panose="020B0502020202020204" pitchFamily="34" charset="0"/>
              </a:rPr>
              <a:t>Civil Litigation Followed</a:t>
            </a:r>
          </a:p>
          <a:p>
            <a:pPr marL="0" indent="0">
              <a:buNone/>
            </a:pPr>
            <a:endParaRPr lang="en-CA" sz="2600" dirty="0" smtClean="0">
              <a:latin typeface="Century Gothic" panose="020B0502020202020204" pitchFamily="34" charset="0"/>
            </a:endParaRP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7698" y="2838722"/>
            <a:ext cx="2709834" cy="18639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62549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dirty="0" smtClean="0">
                <a:latin typeface="Century Gothic" panose="020B0502020202020204" pitchFamily="34" charset="0"/>
              </a:rPr>
              <a:t>Definitions</a:t>
            </a:r>
            <a:endParaRPr lang="en-CA" sz="3600" dirty="0">
              <a:latin typeface="Century Gothic" panose="020B0502020202020204" pitchFamily="34" charset="0"/>
            </a:endParaRPr>
          </a:p>
        </p:txBody>
      </p:sp>
      <p:sp>
        <p:nvSpPr>
          <p:cNvPr id="3" name="Content Placeholder 2"/>
          <p:cNvSpPr>
            <a:spLocks noGrp="1"/>
          </p:cNvSpPr>
          <p:nvPr>
            <p:ph idx="1"/>
          </p:nvPr>
        </p:nvSpPr>
        <p:spPr>
          <a:xfrm>
            <a:off x="457200" y="1169126"/>
            <a:ext cx="8229600" cy="4852851"/>
          </a:xfrm>
        </p:spPr>
        <p:txBody>
          <a:bodyPr>
            <a:normAutofit/>
          </a:bodyPr>
          <a:lstStyle/>
          <a:p>
            <a:pPr>
              <a:tabLst>
                <a:tab pos="2416175" algn="l"/>
              </a:tabLst>
            </a:pPr>
            <a:r>
              <a:rPr lang="en-CA" sz="2400" b="1" dirty="0" smtClean="0">
                <a:latin typeface="Century Gothic" panose="020B0502020202020204" pitchFamily="34" charset="0"/>
              </a:rPr>
              <a:t>Pleasure Craft</a:t>
            </a:r>
          </a:p>
          <a:p>
            <a:pPr>
              <a:tabLst>
                <a:tab pos="2416175" algn="l"/>
              </a:tabLst>
            </a:pPr>
            <a:endParaRPr lang="en-CA" sz="2400" dirty="0">
              <a:latin typeface="Century Gothic" panose="020B0502020202020204" pitchFamily="34" charset="0"/>
            </a:endParaRPr>
          </a:p>
          <a:p>
            <a:pPr>
              <a:tabLst>
                <a:tab pos="2416175" algn="l"/>
              </a:tabLst>
            </a:pPr>
            <a:endParaRPr lang="en-CA" sz="2400" dirty="0" smtClean="0">
              <a:latin typeface="Century Gothic" panose="020B0502020202020204" pitchFamily="34" charset="0"/>
            </a:endParaRPr>
          </a:p>
          <a:p>
            <a:pPr>
              <a:tabLst>
                <a:tab pos="2416175" algn="l"/>
              </a:tabLst>
            </a:pPr>
            <a:r>
              <a:rPr lang="en-CA" sz="2400" b="1" dirty="0" smtClean="0">
                <a:latin typeface="Century Gothic" panose="020B0502020202020204" pitchFamily="34" charset="0"/>
              </a:rPr>
              <a:t>Passenge</a:t>
            </a:r>
            <a:r>
              <a:rPr lang="en-CA" sz="2400" dirty="0" smtClean="0">
                <a:latin typeface="Century Gothic" panose="020B0502020202020204" pitchFamily="34" charset="0"/>
              </a:rPr>
              <a:t>r</a:t>
            </a:r>
          </a:p>
          <a:p>
            <a:pPr>
              <a:tabLst>
                <a:tab pos="2416175" algn="l"/>
              </a:tabLst>
            </a:pPr>
            <a:endParaRPr lang="en-CA" sz="2400" dirty="0">
              <a:latin typeface="Century Gothic" panose="020B0502020202020204" pitchFamily="34" charset="0"/>
            </a:endParaRPr>
          </a:p>
          <a:p>
            <a:pPr>
              <a:tabLst>
                <a:tab pos="2416175" algn="l"/>
              </a:tabLst>
            </a:pPr>
            <a:endParaRPr lang="en-CA" sz="2400" b="1" dirty="0" smtClean="0">
              <a:latin typeface="Century Gothic" panose="020B0502020202020204" pitchFamily="34" charset="0"/>
            </a:endParaRPr>
          </a:p>
          <a:p>
            <a:pPr>
              <a:tabLst>
                <a:tab pos="2416175" algn="l"/>
              </a:tabLst>
            </a:pPr>
            <a:r>
              <a:rPr lang="en-CA" sz="2400" b="1" dirty="0" smtClean="0">
                <a:latin typeface="Century Gothic" panose="020B0502020202020204" pitchFamily="34" charset="0"/>
              </a:rPr>
              <a:t>Sheltered waters</a:t>
            </a:r>
          </a:p>
          <a:p>
            <a:pPr lvl="1">
              <a:tabLst>
                <a:tab pos="2416175" algn="l"/>
              </a:tabLst>
            </a:pPr>
            <a:r>
              <a:rPr lang="en-CA" sz="2000" dirty="0" smtClean="0">
                <a:latin typeface="Century Gothic" panose="020B0502020202020204" pitchFamily="34" charset="0"/>
              </a:rPr>
              <a:t>Areas listed in the Vessel Certificates Regulations</a:t>
            </a:r>
          </a:p>
          <a:p>
            <a:pPr lvl="2">
              <a:tabLst>
                <a:tab pos="2416175" algn="l"/>
              </a:tabLst>
            </a:pPr>
            <a:r>
              <a:rPr lang="en-CA" sz="1800" dirty="0" smtClean="0">
                <a:latin typeface="Century Gothic" panose="020B0502020202020204" pitchFamily="34" charset="0"/>
              </a:rPr>
              <a:t>By areas with date ranges</a:t>
            </a:r>
          </a:p>
          <a:p>
            <a:pPr lvl="1">
              <a:tabLst>
                <a:tab pos="2416175" algn="l"/>
              </a:tabLst>
            </a:pPr>
            <a:r>
              <a:rPr lang="en-CA" sz="2200" dirty="0" smtClean="0">
                <a:latin typeface="Century Gothic" panose="020B0502020202020204" pitchFamily="34" charset="0"/>
              </a:rPr>
              <a:t>Non-tidal waters where you can never be more than 2.5 miles from shore </a:t>
            </a:r>
          </a:p>
          <a:p>
            <a:pPr lvl="2">
              <a:tabLst>
                <a:tab pos="2416175" algn="l"/>
              </a:tabLst>
            </a:pPr>
            <a:r>
              <a:rPr lang="en-CA" sz="1800" dirty="0" smtClean="0">
                <a:latin typeface="Century Gothic" panose="020B0502020202020204" pitchFamily="34" charset="0"/>
              </a:rPr>
              <a:t>(rivers, small lakes)</a:t>
            </a: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4" name="Rectangle 3"/>
          <p:cNvSpPr/>
          <p:nvPr/>
        </p:nvSpPr>
        <p:spPr>
          <a:xfrm>
            <a:off x="901335" y="1734235"/>
            <a:ext cx="6988629" cy="769441"/>
          </a:xfrm>
          <a:prstGeom prst="rect">
            <a:avLst/>
          </a:prstGeom>
        </p:spPr>
        <p:txBody>
          <a:bodyPr wrap="square">
            <a:spAutoFit/>
          </a:bodyPr>
          <a:lstStyle/>
          <a:p>
            <a:r>
              <a:rPr lang="en-CA" sz="2200" dirty="0"/>
              <a:t>“pleasure craft” means a vessel that is used </a:t>
            </a:r>
            <a:r>
              <a:rPr lang="en-CA" sz="2200" dirty="0" smtClean="0"/>
              <a:t>for pleasure </a:t>
            </a:r>
            <a:r>
              <a:rPr lang="en-CA" sz="2200" dirty="0"/>
              <a:t>and does not carry passengers,</a:t>
            </a:r>
          </a:p>
        </p:txBody>
      </p:sp>
      <p:sp>
        <p:nvSpPr>
          <p:cNvPr id="7" name="Rectangle 6"/>
          <p:cNvSpPr/>
          <p:nvPr/>
        </p:nvSpPr>
        <p:spPr>
          <a:xfrm>
            <a:off x="992777" y="2982464"/>
            <a:ext cx="7694023" cy="769441"/>
          </a:xfrm>
          <a:prstGeom prst="rect">
            <a:avLst/>
          </a:prstGeom>
        </p:spPr>
        <p:txBody>
          <a:bodyPr wrap="square">
            <a:spAutoFit/>
          </a:bodyPr>
          <a:lstStyle/>
          <a:p>
            <a:r>
              <a:rPr lang="en-CA" sz="2200" dirty="0"/>
              <a:t>“passenger” means a person carried on a </a:t>
            </a:r>
            <a:r>
              <a:rPr lang="en-CA" sz="2200" dirty="0" smtClean="0"/>
              <a:t>vessel by </a:t>
            </a:r>
            <a:r>
              <a:rPr lang="en-CA" sz="2200" dirty="0"/>
              <a:t>the owner or operator, other </a:t>
            </a:r>
            <a:r>
              <a:rPr lang="en-CA" sz="2200" dirty="0" smtClean="0"/>
              <a:t>than the master,  crew,  guest, victim of shipwreck</a:t>
            </a:r>
            <a:endParaRPr lang="en-CA" sz="2200" dirty="0"/>
          </a:p>
        </p:txBody>
      </p:sp>
    </p:spTree>
    <p:extLst>
      <p:ext uri="{BB962C8B-B14F-4D97-AF65-F5344CB8AC3E}">
        <p14:creationId xmlns:p14="http://schemas.microsoft.com/office/powerpoint/2010/main" val="1424323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dirty="0" smtClean="0">
                <a:latin typeface="Century Gothic" panose="020B0502020202020204" pitchFamily="34" charset="0"/>
              </a:rPr>
              <a:t>Definitions</a:t>
            </a:r>
            <a:endParaRPr lang="en-CA" sz="3600" dirty="0">
              <a:latin typeface="Century Gothic" panose="020B0502020202020204" pitchFamily="34" charset="0"/>
            </a:endParaRP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4" name="Rectangle 3"/>
          <p:cNvSpPr/>
          <p:nvPr/>
        </p:nvSpPr>
        <p:spPr>
          <a:xfrm>
            <a:off x="613953" y="1959019"/>
            <a:ext cx="7968344" cy="2246769"/>
          </a:xfrm>
          <a:prstGeom prst="rect">
            <a:avLst/>
          </a:prstGeom>
        </p:spPr>
        <p:txBody>
          <a:bodyPr wrap="square">
            <a:spAutoFit/>
          </a:bodyPr>
          <a:lstStyle/>
          <a:p>
            <a:r>
              <a:rPr lang="en-CA" sz="2000" dirty="0"/>
              <a:t>“near coastal voyage, Class 2” means a </a:t>
            </a:r>
            <a:r>
              <a:rPr lang="en-CA" sz="2000" dirty="0" smtClean="0"/>
              <a:t>voyage</a:t>
            </a:r>
          </a:p>
          <a:p>
            <a:r>
              <a:rPr lang="en-CA" sz="2000" dirty="0"/>
              <a:t>	</a:t>
            </a:r>
            <a:r>
              <a:rPr lang="en-CA" sz="2000" dirty="0" smtClean="0"/>
              <a:t>(</a:t>
            </a:r>
            <a:r>
              <a:rPr lang="en-CA" sz="2000" i="1" dirty="0"/>
              <a:t>a</a:t>
            </a:r>
            <a:r>
              <a:rPr lang="en-CA" sz="2000" dirty="0"/>
              <a:t>) that is not a sheltered waters voyage; </a:t>
            </a:r>
            <a:r>
              <a:rPr lang="en-CA" sz="2000" dirty="0" smtClean="0"/>
              <a:t>and</a:t>
            </a:r>
          </a:p>
          <a:p>
            <a:r>
              <a:rPr lang="en-CA" sz="2000" dirty="0"/>
              <a:t>	</a:t>
            </a:r>
            <a:r>
              <a:rPr lang="en-CA" sz="2000" dirty="0" smtClean="0"/>
              <a:t>(</a:t>
            </a:r>
            <a:r>
              <a:rPr lang="en-CA" sz="2000" i="1" dirty="0"/>
              <a:t>b</a:t>
            </a:r>
            <a:r>
              <a:rPr lang="en-CA" sz="2000" dirty="0"/>
              <a:t>) during which the vessel engaged on the voyage </a:t>
            </a:r>
            <a:r>
              <a:rPr lang="en-CA" sz="2000" dirty="0" smtClean="0"/>
              <a:t>is always</a:t>
            </a:r>
            <a:endParaRPr lang="en-CA" sz="2000" dirty="0"/>
          </a:p>
          <a:p>
            <a:r>
              <a:rPr lang="en-CA" sz="2000" dirty="0" smtClean="0"/>
              <a:t>		(</a:t>
            </a:r>
            <a:r>
              <a:rPr lang="en-CA" sz="2000" dirty="0"/>
              <a:t>i) within 25 nautical miles from shore in </a:t>
            </a:r>
            <a:r>
              <a:rPr lang="en-CA" sz="2000" dirty="0" smtClean="0"/>
              <a:t>waters contiguous to</a:t>
            </a:r>
          </a:p>
          <a:p>
            <a:r>
              <a:rPr lang="en-CA" sz="2000" dirty="0"/>
              <a:t>	</a:t>
            </a:r>
            <a:r>
              <a:rPr lang="en-CA" sz="2000" dirty="0" smtClean="0"/>
              <a:t>		</a:t>
            </a:r>
            <a:r>
              <a:rPr lang="en-CA" sz="2000" dirty="0"/>
              <a:t> Canada, </a:t>
            </a:r>
            <a:r>
              <a:rPr lang="en-CA" sz="2000" dirty="0" smtClean="0"/>
              <a:t>the </a:t>
            </a:r>
            <a:r>
              <a:rPr lang="en-CA" sz="2000" dirty="0"/>
              <a:t>United States (</a:t>
            </a:r>
            <a:r>
              <a:rPr lang="en-CA" sz="2000" dirty="0" smtClean="0"/>
              <a:t>except Hawaii</a:t>
            </a:r>
            <a:r>
              <a:rPr lang="en-CA" sz="2000" dirty="0"/>
              <a:t>) or </a:t>
            </a:r>
            <a:endParaRPr lang="en-CA" sz="2000" dirty="0" smtClean="0"/>
          </a:p>
          <a:p>
            <a:r>
              <a:rPr lang="en-CA" sz="2000" dirty="0" smtClean="0"/>
              <a:t>			 Saint </a:t>
            </a:r>
            <a:r>
              <a:rPr lang="en-CA" sz="2000" dirty="0"/>
              <a:t>Pierre and Miquelon, and</a:t>
            </a:r>
          </a:p>
          <a:p>
            <a:r>
              <a:rPr lang="en-CA" sz="2000" dirty="0" smtClean="0"/>
              <a:t>		(</a:t>
            </a:r>
            <a:r>
              <a:rPr lang="en-CA" sz="2000" dirty="0"/>
              <a:t>ii) within 100 nautical miles from a place </a:t>
            </a:r>
            <a:r>
              <a:rPr lang="en-CA" sz="2000" dirty="0" smtClean="0"/>
              <a:t>of </a:t>
            </a:r>
            <a:r>
              <a:rPr lang="fr-FR" sz="2000" dirty="0" smtClean="0"/>
              <a:t>refuge</a:t>
            </a:r>
            <a:endParaRPr lang="en-CA" sz="2000" dirty="0"/>
          </a:p>
        </p:txBody>
      </p:sp>
      <p:sp>
        <p:nvSpPr>
          <p:cNvPr id="8" name="Rectangle 7"/>
          <p:cNvSpPr/>
          <p:nvPr/>
        </p:nvSpPr>
        <p:spPr>
          <a:xfrm>
            <a:off x="457200" y="1461572"/>
            <a:ext cx="4629794" cy="461665"/>
          </a:xfrm>
          <a:prstGeom prst="rect">
            <a:avLst/>
          </a:prstGeom>
        </p:spPr>
        <p:txBody>
          <a:bodyPr wrap="none">
            <a:spAutoFit/>
          </a:bodyPr>
          <a:lstStyle/>
          <a:p>
            <a:r>
              <a:rPr lang="en-CA" sz="2400" b="1" dirty="0" smtClean="0">
                <a:latin typeface="Century Gothic" panose="020B0502020202020204" pitchFamily="34" charset="0"/>
              </a:rPr>
              <a:t>Near Coastal Voyage</a:t>
            </a:r>
            <a:r>
              <a:rPr lang="en-CA" sz="2400" b="1" dirty="0">
                <a:latin typeface="Century Gothic" panose="020B0502020202020204" pitchFamily="34" charset="0"/>
              </a:rPr>
              <a:t>, Class 2</a:t>
            </a:r>
          </a:p>
        </p:txBody>
      </p:sp>
    </p:spTree>
    <p:extLst>
      <p:ext uri="{BB962C8B-B14F-4D97-AF65-F5344CB8AC3E}">
        <p14:creationId xmlns:p14="http://schemas.microsoft.com/office/powerpoint/2010/main" val="39949967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dirty="0" smtClean="0">
                <a:latin typeface="Century Gothic" panose="020B0502020202020204" pitchFamily="34" charset="0"/>
              </a:rPr>
              <a:t>Transport Canada Regulation</a:t>
            </a:r>
            <a:endParaRPr lang="en-CA" sz="3600" dirty="0">
              <a:latin typeface="Century Gothic" panose="020B0502020202020204" pitchFamily="34" charset="0"/>
            </a:endParaRP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679270" y="1580606"/>
            <a:ext cx="7223760" cy="4031873"/>
          </a:xfrm>
          <a:prstGeom prst="rect">
            <a:avLst/>
          </a:prstGeom>
          <a:noFill/>
        </p:spPr>
        <p:txBody>
          <a:bodyPr wrap="square" rtlCol="0">
            <a:spAutoFit/>
          </a:bodyPr>
          <a:lstStyle/>
          <a:p>
            <a:r>
              <a:rPr lang="en-CA" sz="2400" dirty="0" smtClean="0"/>
              <a:t>Regulations depend on </a:t>
            </a:r>
          </a:p>
          <a:p>
            <a:pPr marL="800100" lvl="1" indent="-342900">
              <a:buFont typeface="Arial" panose="020B0604020202020204" pitchFamily="34" charset="0"/>
              <a:buChar char="•"/>
            </a:pPr>
            <a:r>
              <a:rPr lang="en-CA" sz="2400" dirty="0" smtClean="0"/>
              <a:t>vessel type</a:t>
            </a:r>
          </a:p>
          <a:p>
            <a:pPr marL="800100" lvl="1" indent="-342900">
              <a:buFont typeface="Arial" panose="020B0604020202020204" pitchFamily="34" charset="0"/>
              <a:buChar char="•"/>
            </a:pPr>
            <a:r>
              <a:rPr lang="en-CA" sz="2400" dirty="0" smtClean="0"/>
              <a:t>vessel size</a:t>
            </a:r>
          </a:p>
          <a:p>
            <a:pPr marL="800100" lvl="1" indent="-342900">
              <a:spcAft>
                <a:spcPts val="1200"/>
              </a:spcAft>
              <a:buFont typeface="Arial" panose="020B0604020202020204" pitchFamily="34" charset="0"/>
              <a:buChar char="•"/>
            </a:pPr>
            <a:r>
              <a:rPr lang="en-CA" sz="2400" dirty="0" smtClean="0"/>
              <a:t>vessel use</a:t>
            </a:r>
          </a:p>
          <a:p>
            <a:pPr marL="0" lvl="1">
              <a:spcAft>
                <a:spcPts val="1200"/>
              </a:spcAft>
            </a:pPr>
            <a:r>
              <a:rPr lang="en-CA" sz="2400" b="1" i="1" u="sng" dirty="0" smtClean="0"/>
              <a:t>Vessel Use is Key</a:t>
            </a:r>
          </a:p>
          <a:p>
            <a:pPr marL="0" lvl="1">
              <a:spcAft>
                <a:spcPts val="1200"/>
              </a:spcAft>
            </a:pPr>
            <a:r>
              <a:rPr lang="en-CA" sz="2400" dirty="0" smtClean="0"/>
              <a:t>Determines whether the vessel is a pleasure craft or not</a:t>
            </a:r>
          </a:p>
          <a:p>
            <a:pPr marL="0" lvl="1">
              <a:spcAft>
                <a:spcPts val="1200"/>
              </a:spcAft>
            </a:pPr>
            <a:r>
              <a:rPr lang="en-CA" sz="2400" dirty="0" smtClean="0"/>
              <a:t>Regulation is different of pleasure / non-pleasure craft</a:t>
            </a:r>
          </a:p>
          <a:p>
            <a:pPr marL="0" lvl="1">
              <a:spcAft>
                <a:spcPts val="1200"/>
              </a:spcAft>
            </a:pPr>
            <a:r>
              <a:rPr lang="en-CA" sz="2400" dirty="0" smtClean="0"/>
              <a:t>Areas Impacted are construction, safety equipment and personnel training</a:t>
            </a:r>
            <a:endParaRPr lang="en-CA" sz="2400" dirty="0"/>
          </a:p>
        </p:txBody>
      </p:sp>
    </p:spTree>
    <p:extLst>
      <p:ext uri="{BB962C8B-B14F-4D97-AF65-F5344CB8AC3E}">
        <p14:creationId xmlns:p14="http://schemas.microsoft.com/office/powerpoint/2010/main" val="22870748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dirty="0" smtClean="0">
                <a:latin typeface="Century Gothic" panose="020B0502020202020204" pitchFamily="34" charset="0"/>
              </a:rPr>
              <a:t>Transport Canada Regulation</a:t>
            </a:r>
            <a:endParaRPr lang="en-CA" sz="3600" dirty="0">
              <a:latin typeface="Century Gothic" panose="020B0502020202020204" pitchFamily="34" charset="0"/>
            </a:endParaRP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418012" y="1417638"/>
            <a:ext cx="8464730" cy="5078313"/>
          </a:xfrm>
          <a:prstGeom prst="rect">
            <a:avLst/>
          </a:prstGeom>
          <a:noFill/>
        </p:spPr>
        <p:txBody>
          <a:bodyPr wrap="square" rtlCol="0">
            <a:spAutoFit/>
          </a:bodyPr>
          <a:lstStyle/>
          <a:p>
            <a:r>
              <a:rPr lang="en-CA" sz="2400" u="sng" dirty="0" smtClean="0">
                <a:latin typeface="Century Gothic" panose="020B0502020202020204" pitchFamily="34" charset="0"/>
              </a:rPr>
              <a:t>Vessels Less than 6 metres</a:t>
            </a:r>
          </a:p>
          <a:p>
            <a:r>
              <a:rPr lang="en-CA" sz="2400" dirty="0" smtClean="0">
                <a:latin typeface="Century Gothic" panose="020B0502020202020204" pitchFamily="34" charset="0"/>
              </a:rPr>
              <a:t>Construction</a:t>
            </a:r>
          </a:p>
          <a:p>
            <a:r>
              <a:rPr lang="en-CA" sz="2400" dirty="0">
                <a:latin typeface="Century Gothic" panose="020B0502020202020204" pitchFamily="34" charset="0"/>
              </a:rPr>
              <a:t>	</a:t>
            </a:r>
            <a:r>
              <a:rPr lang="en-CA" sz="2400" dirty="0" smtClean="0">
                <a:latin typeface="Century Gothic" panose="020B0502020202020204" pitchFamily="34" charset="0"/>
              </a:rPr>
              <a:t>Same requirements for vessels &lt; 6 metres (19.5 feet)</a:t>
            </a:r>
          </a:p>
          <a:p>
            <a:endParaRPr lang="en-CA" sz="2400" dirty="0">
              <a:latin typeface="Century Gothic" panose="020B0502020202020204" pitchFamily="34" charset="0"/>
            </a:endParaRPr>
          </a:p>
          <a:p>
            <a:r>
              <a:rPr lang="en-CA" sz="2400" dirty="0" smtClean="0">
                <a:latin typeface="Century Gothic" panose="020B0502020202020204" pitchFamily="34" charset="0"/>
              </a:rPr>
              <a:t>Safety Equipment (</a:t>
            </a:r>
            <a:r>
              <a:rPr lang="en-CA" sz="2400" dirty="0">
                <a:latin typeface="Century Gothic" panose="020B0502020202020204" pitchFamily="34" charset="0"/>
              </a:rPr>
              <a:t>Small Vessel </a:t>
            </a:r>
            <a:r>
              <a:rPr lang="en-CA" sz="2400" dirty="0" smtClean="0">
                <a:latin typeface="Century Gothic" panose="020B0502020202020204" pitchFamily="34" charset="0"/>
              </a:rPr>
              <a:t>Regulations)</a:t>
            </a:r>
          </a:p>
          <a:p>
            <a:r>
              <a:rPr lang="en-CA" sz="2400" dirty="0">
                <a:latin typeface="Century Gothic" panose="020B0502020202020204" pitchFamily="34" charset="0"/>
              </a:rPr>
              <a:t>	</a:t>
            </a:r>
            <a:r>
              <a:rPr lang="en-CA" sz="2400" dirty="0" smtClean="0">
                <a:latin typeface="Century Gothic" panose="020B0502020202020204" pitchFamily="34" charset="0"/>
              </a:rPr>
              <a:t>Pleasure craft plus flares, first aid kit, fire extinguisher</a:t>
            </a:r>
          </a:p>
          <a:p>
            <a:endParaRPr lang="en-CA" sz="2400" dirty="0">
              <a:latin typeface="Century Gothic" panose="020B0502020202020204" pitchFamily="34" charset="0"/>
            </a:endParaRPr>
          </a:p>
          <a:p>
            <a:r>
              <a:rPr lang="en-CA" sz="2400" dirty="0" smtClean="0">
                <a:latin typeface="Century Gothic" panose="020B0502020202020204" pitchFamily="34" charset="0"/>
              </a:rPr>
              <a:t>Registration </a:t>
            </a:r>
          </a:p>
          <a:p>
            <a:r>
              <a:rPr lang="en-CA" sz="2400" dirty="0" smtClean="0">
                <a:latin typeface="Century Gothic" panose="020B0502020202020204" pitchFamily="34" charset="0"/>
              </a:rPr>
              <a:t>	Non pleasure craft must be registered</a:t>
            </a:r>
          </a:p>
          <a:p>
            <a:r>
              <a:rPr lang="en-CA" sz="2400" dirty="0">
                <a:latin typeface="Century Gothic" panose="020B0502020202020204" pitchFamily="34" charset="0"/>
              </a:rPr>
              <a:t>	</a:t>
            </a:r>
            <a:r>
              <a:rPr lang="en-CA" sz="2400" dirty="0" smtClean="0">
                <a:latin typeface="Century Gothic" panose="020B0502020202020204" pitchFamily="34" charset="0"/>
              </a:rPr>
              <a:t>Cost $50, valid 5 years, may submit batches</a:t>
            </a:r>
            <a:br>
              <a:rPr lang="en-CA" sz="2400" dirty="0" smtClean="0">
                <a:latin typeface="Century Gothic" panose="020B0502020202020204" pitchFamily="34" charset="0"/>
              </a:rPr>
            </a:br>
            <a:r>
              <a:rPr lang="en-CA" sz="2400" dirty="0" smtClean="0">
                <a:latin typeface="Century Gothic" panose="020B0502020202020204" pitchFamily="34" charset="0"/>
              </a:rPr>
              <a:t>	At present exemption for </a:t>
            </a:r>
          </a:p>
          <a:p>
            <a:pPr marL="719138" indent="-366713">
              <a:buFont typeface="Arial" panose="020B0604020202020204" pitchFamily="34" charset="0"/>
              <a:buChar char="•"/>
            </a:pPr>
            <a:r>
              <a:rPr lang="en-CA" sz="2000" dirty="0"/>
              <a:t>human-powered vessels (such as canoes or kayaks</a:t>
            </a:r>
            <a:r>
              <a:rPr lang="en-CA" sz="2000" dirty="0" smtClean="0"/>
              <a:t>)</a:t>
            </a:r>
          </a:p>
          <a:p>
            <a:pPr marL="719138" indent="-366713">
              <a:buFont typeface="Arial" panose="020B0604020202020204" pitchFamily="34" charset="0"/>
              <a:buChar char="•"/>
            </a:pPr>
            <a:r>
              <a:rPr lang="en-CA" sz="2000" dirty="0" smtClean="0"/>
              <a:t>sailing </a:t>
            </a:r>
            <a:r>
              <a:rPr lang="en-CA" sz="2000" dirty="0"/>
              <a:t>vessels less than 8.5 </a:t>
            </a:r>
            <a:r>
              <a:rPr lang="en-CA" sz="2000" dirty="0" smtClean="0"/>
              <a:t>metres</a:t>
            </a:r>
          </a:p>
          <a:p>
            <a:pPr marL="719138" indent="-366713">
              <a:buFont typeface="Arial" panose="020B0604020202020204" pitchFamily="34" charset="0"/>
              <a:buChar char="•"/>
            </a:pPr>
            <a:r>
              <a:rPr lang="en-CA" sz="2000" dirty="0" smtClean="0"/>
              <a:t>small </a:t>
            </a:r>
            <a:r>
              <a:rPr lang="en-CA" sz="2000" dirty="0"/>
              <a:t>power-driven vessels -</a:t>
            </a:r>
            <a:r>
              <a:rPr lang="en-CA" sz="2000" dirty="0" smtClean="0"/>
              <a:t> motors </a:t>
            </a:r>
            <a:r>
              <a:rPr lang="en-CA" sz="2000" b="1" dirty="0" smtClean="0"/>
              <a:t>&lt; </a:t>
            </a:r>
            <a:r>
              <a:rPr lang="en-CA" sz="2000" dirty="0" smtClean="0"/>
              <a:t>10</a:t>
            </a:r>
            <a:r>
              <a:rPr lang="en-CA" sz="2000" dirty="0"/>
              <a:t> horsepower (7.5 kW)</a:t>
            </a:r>
            <a:endParaRPr lang="en-CA" sz="2000" dirty="0" smtClean="0">
              <a:latin typeface="Century Gothic" panose="020B0502020202020204" pitchFamily="34" charset="0"/>
            </a:endParaRPr>
          </a:p>
        </p:txBody>
      </p:sp>
    </p:spTree>
    <p:extLst>
      <p:ext uri="{BB962C8B-B14F-4D97-AF65-F5344CB8AC3E}">
        <p14:creationId xmlns:p14="http://schemas.microsoft.com/office/powerpoint/2010/main" val="22272439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dirty="0" smtClean="0">
                <a:latin typeface="Century Gothic" panose="020B0502020202020204" pitchFamily="34" charset="0"/>
              </a:rPr>
              <a:t>Transport Canada Regulation</a:t>
            </a:r>
            <a:endParaRPr lang="en-CA" sz="3600" dirty="0">
              <a:latin typeface="Century Gothic" panose="020B0502020202020204" pitchFamily="34" charset="0"/>
            </a:endParaRP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679270" y="1580605"/>
            <a:ext cx="7223760" cy="4154984"/>
          </a:xfrm>
          <a:prstGeom prst="rect">
            <a:avLst/>
          </a:prstGeom>
          <a:noFill/>
        </p:spPr>
        <p:txBody>
          <a:bodyPr wrap="square" rtlCol="0">
            <a:spAutoFit/>
          </a:bodyPr>
          <a:lstStyle/>
          <a:p>
            <a:r>
              <a:rPr lang="en-CA" sz="2400" dirty="0">
                <a:latin typeface="Century Gothic" panose="020B0502020202020204" pitchFamily="34" charset="0"/>
              </a:rPr>
              <a:t>Personnel Training and Operation </a:t>
            </a:r>
            <a:r>
              <a:rPr lang="en-CA" sz="2400" dirty="0" smtClean="0">
                <a:latin typeface="Century Gothic" panose="020B0502020202020204" pitchFamily="34" charset="0"/>
              </a:rPr>
              <a:t>Areas</a:t>
            </a:r>
          </a:p>
          <a:p>
            <a:endParaRPr lang="en-CA" sz="2400" dirty="0" smtClean="0">
              <a:latin typeface="Century Gothic" panose="020B0502020202020204" pitchFamily="34" charset="0"/>
            </a:endParaRPr>
          </a:p>
          <a:p>
            <a:pPr marL="809625" indent="-809625"/>
            <a:r>
              <a:rPr lang="en-CA" sz="2400" dirty="0" smtClean="0">
                <a:latin typeface="Century Gothic" panose="020B0502020202020204" pitchFamily="34" charset="0"/>
              </a:rPr>
              <a:t>PCOC = Pleasure Craft Operator Card</a:t>
            </a:r>
            <a:endParaRPr lang="en-CA" sz="2400" dirty="0">
              <a:latin typeface="Century Gothic" panose="020B0502020202020204" pitchFamily="34" charset="0"/>
            </a:endParaRPr>
          </a:p>
          <a:p>
            <a:pPr marL="809625" indent="-809625">
              <a:buFont typeface="Arial" panose="020B0604020202020204" pitchFamily="34" charset="0"/>
              <a:buChar char="•"/>
            </a:pPr>
            <a:r>
              <a:rPr lang="en-CA" sz="2000" dirty="0" smtClean="0">
                <a:latin typeface="Century Gothic" panose="020B0502020202020204" pitchFamily="34" charset="0"/>
              </a:rPr>
              <a:t>up </a:t>
            </a:r>
            <a:r>
              <a:rPr lang="en-CA" sz="2000" dirty="0">
                <a:latin typeface="Century Gothic" panose="020B0502020202020204" pitchFamily="34" charset="0"/>
              </a:rPr>
              <a:t>to 6 passengers, </a:t>
            </a:r>
            <a:endParaRPr lang="en-CA" sz="2000" dirty="0" smtClean="0">
              <a:latin typeface="Century Gothic" panose="020B0502020202020204" pitchFamily="34" charset="0"/>
            </a:endParaRPr>
          </a:p>
          <a:p>
            <a:pPr marL="809625" indent="-809625">
              <a:buFont typeface="Arial" panose="020B0604020202020204" pitchFamily="34" charset="0"/>
              <a:buChar char="•"/>
            </a:pPr>
            <a:r>
              <a:rPr lang="en-CA" sz="2000" dirty="0" smtClean="0">
                <a:latin typeface="Century Gothic" panose="020B0502020202020204" pitchFamily="34" charset="0"/>
              </a:rPr>
              <a:t>8 </a:t>
            </a:r>
            <a:r>
              <a:rPr lang="en-CA" sz="2000" dirty="0">
                <a:latin typeface="Century Gothic" panose="020B0502020202020204" pitchFamily="34" charset="0"/>
              </a:rPr>
              <a:t>metres, </a:t>
            </a:r>
            <a:endParaRPr lang="en-CA" sz="2000" dirty="0" smtClean="0">
              <a:latin typeface="Century Gothic" panose="020B0502020202020204" pitchFamily="34" charset="0"/>
            </a:endParaRPr>
          </a:p>
          <a:p>
            <a:pPr marL="809625" indent="-809625">
              <a:buFont typeface="Arial" panose="020B0604020202020204" pitchFamily="34" charset="0"/>
              <a:buChar char="•"/>
            </a:pPr>
            <a:r>
              <a:rPr lang="en-CA" sz="2000" dirty="0" smtClean="0">
                <a:latin typeface="Century Gothic" panose="020B0502020202020204" pitchFamily="34" charset="0"/>
              </a:rPr>
              <a:t>sheltered </a:t>
            </a:r>
            <a:r>
              <a:rPr lang="en-CA" sz="2000" dirty="0">
                <a:latin typeface="Century Gothic" panose="020B0502020202020204" pitchFamily="34" charset="0"/>
              </a:rPr>
              <a:t>waters</a:t>
            </a:r>
          </a:p>
          <a:p>
            <a:endParaRPr lang="en-CA" sz="2400" dirty="0" smtClean="0">
              <a:latin typeface="Century Gothic" panose="020B0502020202020204" pitchFamily="34" charset="0"/>
            </a:endParaRPr>
          </a:p>
          <a:p>
            <a:r>
              <a:rPr lang="en-CA" sz="2400" dirty="0" smtClean="0">
                <a:latin typeface="Century Gothic" panose="020B0502020202020204" pitchFamily="34" charset="0"/>
              </a:rPr>
              <a:t>SVOP </a:t>
            </a:r>
          </a:p>
          <a:p>
            <a:r>
              <a:rPr lang="en-CA" sz="2400" dirty="0">
                <a:latin typeface="Century Gothic" panose="020B0502020202020204" pitchFamily="34" charset="0"/>
              </a:rPr>
              <a:t>SVOP = Small Vessel Operator Proficiency</a:t>
            </a:r>
          </a:p>
          <a:p>
            <a:pPr marL="342900" indent="-342900">
              <a:buFont typeface="Arial" panose="020B0604020202020204" pitchFamily="34" charset="0"/>
              <a:buChar char="•"/>
            </a:pPr>
            <a:r>
              <a:rPr lang="en-CA" sz="2000" dirty="0" smtClean="0">
                <a:latin typeface="Century Gothic" panose="020B0502020202020204" pitchFamily="34" charset="0"/>
              </a:rPr>
              <a:t>up </a:t>
            </a:r>
            <a:r>
              <a:rPr lang="en-CA" sz="2000" dirty="0">
                <a:latin typeface="Century Gothic" panose="020B0502020202020204" pitchFamily="34" charset="0"/>
              </a:rPr>
              <a:t>to 12 passengers, </a:t>
            </a:r>
            <a:endParaRPr lang="en-CA" sz="2000" dirty="0" smtClean="0">
              <a:latin typeface="Century Gothic" panose="020B0502020202020204" pitchFamily="34" charset="0"/>
            </a:endParaRPr>
          </a:p>
          <a:p>
            <a:pPr marL="342900" indent="-342900">
              <a:buFont typeface="Arial" panose="020B0604020202020204" pitchFamily="34" charset="0"/>
              <a:buChar char="•"/>
            </a:pPr>
            <a:r>
              <a:rPr lang="en-CA" sz="2000" dirty="0" smtClean="0">
                <a:latin typeface="Century Gothic" panose="020B0502020202020204" pitchFamily="34" charset="0"/>
              </a:rPr>
              <a:t>5 </a:t>
            </a:r>
            <a:r>
              <a:rPr lang="en-CA" sz="2000" dirty="0">
                <a:latin typeface="Century Gothic" panose="020B0502020202020204" pitchFamily="34" charset="0"/>
              </a:rPr>
              <a:t>Gross tons (8.5 metres), </a:t>
            </a:r>
            <a:endParaRPr lang="en-CA" sz="2000" dirty="0" smtClean="0">
              <a:latin typeface="Century Gothic" panose="020B0502020202020204" pitchFamily="34" charset="0"/>
            </a:endParaRPr>
          </a:p>
          <a:p>
            <a:pPr marL="342900" indent="-342900">
              <a:buFont typeface="Arial" panose="020B0604020202020204" pitchFamily="34" charset="0"/>
              <a:buChar char="•"/>
            </a:pPr>
            <a:r>
              <a:rPr lang="en-CA" sz="2000" dirty="0" smtClean="0">
                <a:latin typeface="Century Gothic" panose="020B0502020202020204" pitchFamily="34" charset="0"/>
              </a:rPr>
              <a:t>Near </a:t>
            </a:r>
            <a:r>
              <a:rPr lang="en-CA" sz="2000" dirty="0">
                <a:latin typeface="Century Gothic" panose="020B0502020202020204" pitchFamily="34" charset="0"/>
              </a:rPr>
              <a:t>Coastal Class II</a:t>
            </a:r>
          </a:p>
        </p:txBody>
      </p:sp>
    </p:spTree>
    <p:extLst>
      <p:ext uri="{BB962C8B-B14F-4D97-AF65-F5344CB8AC3E}">
        <p14:creationId xmlns:p14="http://schemas.microsoft.com/office/powerpoint/2010/main" val="32218954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dirty="0" smtClean="0">
                <a:latin typeface="Century Gothic" panose="020B0502020202020204" pitchFamily="34" charset="0"/>
              </a:rPr>
              <a:t>Transport Canada Regulation</a:t>
            </a:r>
            <a:endParaRPr lang="en-CA" sz="3600" dirty="0">
              <a:latin typeface="Century Gothic" panose="020B0502020202020204" pitchFamily="34" charset="0"/>
            </a:endParaRP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679270" y="1580605"/>
            <a:ext cx="7223760" cy="3785652"/>
          </a:xfrm>
          <a:prstGeom prst="rect">
            <a:avLst/>
          </a:prstGeom>
          <a:noFill/>
        </p:spPr>
        <p:txBody>
          <a:bodyPr wrap="square" rtlCol="0">
            <a:spAutoFit/>
          </a:bodyPr>
          <a:lstStyle/>
          <a:p>
            <a:pPr marL="534988" indent="-534988"/>
            <a:r>
              <a:rPr lang="en-CA" sz="2400" dirty="0" smtClean="0">
                <a:latin typeface="Century Gothic" panose="020B0502020202020204" pitchFamily="34" charset="0"/>
              </a:rPr>
              <a:t>PCOC – written exam, may be internet based, takes about 4 hours</a:t>
            </a:r>
          </a:p>
          <a:p>
            <a:pPr marL="534988" indent="-534988"/>
            <a:endParaRPr lang="en-CA" sz="2400" dirty="0" smtClean="0">
              <a:latin typeface="Century Gothic" panose="020B0502020202020204" pitchFamily="34" charset="0"/>
            </a:endParaRPr>
          </a:p>
          <a:p>
            <a:pPr marL="534988" indent="-534988"/>
            <a:r>
              <a:rPr lang="en-CA" sz="2400" dirty="0" smtClean="0">
                <a:latin typeface="Century Gothic" panose="020B0502020202020204" pitchFamily="34" charset="0"/>
              </a:rPr>
              <a:t>SVOP (for 2015) – 4 days classroom, written exam, must be </a:t>
            </a:r>
            <a:r>
              <a:rPr lang="en-CA" sz="2400" dirty="0" smtClean="0">
                <a:latin typeface="Century Gothic" panose="020B0502020202020204" pitchFamily="34" charset="0"/>
              </a:rPr>
              <a:t>18, also requires 1 day Med </a:t>
            </a:r>
            <a:r>
              <a:rPr lang="en-CA" sz="2400" dirty="0" err="1" smtClean="0">
                <a:latin typeface="Century Gothic" panose="020B0502020202020204" pitchFamily="34" charset="0"/>
              </a:rPr>
              <a:t>A3</a:t>
            </a:r>
            <a:endParaRPr lang="en-CA" sz="2400" dirty="0" smtClean="0">
              <a:latin typeface="Century Gothic" panose="020B0502020202020204" pitchFamily="34" charset="0"/>
            </a:endParaRPr>
          </a:p>
          <a:p>
            <a:pPr marL="534988" indent="-534988"/>
            <a:endParaRPr lang="en-CA" sz="2400" dirty="0" smtClean="0">
              <a:latin typeface="Century Gothic" panose="020B0502020202020204" pitchFamily="34" charset="0"/>
            </a:endParaRPr>
          </a:p>
          <a:p>
            <a:pPr marL="534988" indent="-534988"/>
            <a:r>
              <a:rPr lang="en-CA" sz="2400" dirty="0" smtClean="0">
                <a:latin typeface="Century Gothic" panose="020B0502020202020204" pitchFamily="34" charset="0"/>
              </a:rPr>
              <a:t>SVO certification (replaces SVOP in 2016) - 5 </a:t>
            </a:r>
            <a:r>
              <a:rPr lang="en-CA" sz="2400" dirty="0">
                <a:latin typeface="Century Gothic" panose="020B0502020202020204" pitchFamily="34" charset="0"/>
              </a:rPr>
              <a:t>days classroom, written exam, </a:t>
            </a:r>
            <a:r>
              <a:rPr lang="en-CA" sz="2400" dirty="0" smtClean="0">
                <a:latin typeface="Century Gothic" panose="020B0502020202020204" pitchFamily="34" charset="0"/>
              </a:rPr>
              <a:t>Must have VHF ROCM and Marine First Aid</a:t>
            </a:r>
            <a:endParaRPr lang="en-CA" sz="2400" b="1" i="1" u="sng" dirty="0" smtClean="0"/>
          </a:p>
        </p:txBody>
      </p:sp>
    </p:spTree>
    <p:extLst>
      <p:ext uri="{BB962C8B-B14F-4D97-AF65-F5344CB8AC3E}">
        <p14:creationId xmlns:p14="http://schemas.microsoft.com/office/powerpoint/2010/main" val="29638852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CA" sz="3600" dirty="0" smtClean="0">
                <a:latin typeface="Century Gothic" panose="020B0502020202020204" pitchFamily="34" charset="0"/>
              </a:rPr>
              <a:t>Transport Canada Regulation</a:t>
            </a:r>
            <a:endParaRPr lang="en-CA" sz="3600" dirty="0">
              <a:latin typeface="Century Gothic" panose="020B0502020202020204" pitchFamily="34" charset="0"/>
            </a:endParaRP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679270" y="1580605"/>
            <a:ext cx="7223760" cy="3416320"/>
          </a:xfrm>
          <a:prstGeom prst="rect">
            <a:avLst/>
          </a:prstGeom>
          <a:noFill/>
        </p:spPr>
        <p:txBody>
          <a:bodyPr wrap="square" rtlCol="0">
            <a:spAutoFit/>
          </a:bodyPr>
          <a:lstStyle/>
          <a:p>
            <a:pPr marL="534988" indent="-534988"/>
            <a:r>
              <a:rPr lang="en-CA" sz="2400" dirty="0" smtClean="0"/>
              <a:t>Is it a Pleasure Craft?</a:t>
            </a:r>
          </a:p>
          <a:p>
            <a:pPr marL="534988" indent="-534988"/>
            <a:endParaRPr lang="en-CA" sz="2400" dirty="0"/>
          </a:p>
          <a:p>
            <a:pPr marL="534988" indent="-534988"/>
            <a:r>
              <a:rPr lang="en-CA" sz="2400" dirty="0" smtClean="0"/>
              <a:t>Is the vessel used for pleasure purposes only</a:t>
            </a:r>
          </a:p>
          <a:p>
            <a:pPr marL="534988" indent="-534988"/>
            <a:endParaRPr lang="en-CA" sz="2400" dirty="0"/>
          </a:p>
          <a:p>
            <a:pPr marL="534988" indent="-534988"/>
            <a:r>
              <a:rPr lang="en-CA" sz="2400" dirty="0" smtClean="0"/>
              <a:t>Is the operator paid for service or do the passengers pay – probably not pleasure craft</a:t>
            </a:r>
          </a:p>
          <a:p>
            <a:pPr marL="534988" indent="-534988"/>
            <a:endParaRPr lang="en-CA" sz="2400" dirty="0" smtClean="0"/>
          </a:p>
          <a:p>
            <a:pPr marL="534988" indent="-534988"/>
            <a:endParaRPr lang="en-CA" sz="2400" b="1" i="1" u="sng" dirty="0"/>
          </a:p>
          <a:p>
            <a:pPr marL="534988" indent="-534988"/>
            <a:endParaRPr lang="en-CA" sz="2400" b="1" i="1" u="sng" dirty="0" smtClean="0"/>
          </a:p>
        </p:txBody>
      </p:sp>
    </p:spTree>
    <p:extLst>
      <p:ext uri="{BB962C8B-B14F-4D97-AF65-F5344CB8AC3E}">
        <p14:creationId xmlns:p14="http://schemas.microsoft.com/office/powerpoint/2010/main" val="19450540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2292" y="142149"/>
            <a:ext cx="8229600" cy="1143000"/>
          </a:xfrm>
        </p:spPr>
        <p:txBody>
          <a:bodyPr>
            <a:normAutofit/>
          </a:bodyPr>
          <a:lstStyle/>
          <a:p>
            <a:r>
              <a:rPr lang="en-CA" sz="3600" b="1" i="1" dirty="0"/>
              <a:t>Examples Pleasure Craft</a:t>
            </a: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457200" y="1175655"/>
            <a:ext cx="8059784" cy="5262979"/>
          </a:xfrm>
          <a:prstGeom prst="rect">
            <a:avLst/>
          </a:prstGeom>
          <a:noFill/>
        </p:spPr>
        <p:txBody>
          <a:bodyPr wrap="square" rtlCol="0">
            <a:spAutoFit/>
          </a:bodyPr>
          <a:lstStyle/>
          <a:p>
            <a:r>
              <a:rPr lang="en-CA" sz="2400" b="1" dirty="0"/>
              <a:t>Yacht Clubs:</a:t>
            </a:r>
            <a:r>
              <a:rPr lang="en-CA" sz="2400" dirty="0"/>
              <a:t> </a:t>
            </a:r>
            <a:endParaRPr lang="en-CA" sz="2400" dirty="0" smtClean="0"/>
          </a:p>
          <a:p>
            <a:pPr marL="342900" indent="-342900">
              <a:buFont typeface="Arial" panose="020B0604020202020204" pitchFamily="34" charset="0"/>
              <a:buChar char="•"/>
            </a:pPr>
            <a:r>
              <a:rPr lang="en-CA" sz="2400" dirty="0" smtClean="0"/>
              <a:t>include </a:t>
            </a:r>
            <a:r>
              <a:rPr lang="en-CA" sz="2400" dirty="0"/>
              <a:t>vessels that are used for joint recreational activities</a:t>
            </a:r>
            <a:r>
              <a:rPr lang="en-CA" sz="2400" dirty="0" smtClean="0"/>
              <a:t>.</a:t>
            </a:r>
          </a:p>
          <a:p>
            <a:pPr marL="342900" indent="-342900">
              <a:buFont typeface="Arial" panose="020B0604020202020204" pitchFamily="34" charset="0"/>
              <a:buChar char="•"/>
            </a:pPr>
            <a:r>
              <a:rPr lang="en-CA" sz="2400" dirty="0" smtClean="0"/>
              <a:t>all </a:t>
            </a:r>
            <a:r>
              <a:rPr lang="en-CA" sz="2400" dirty="0"/>
              <a:t>the people involved are using the vessel(s) for the pleasure of the group. </a:t>
            </a:r>
            <a:endParaRPr lang="en-CA" sz="2400" dirty="0" smtClean="0"/>
          </a:p>
          <a:p>
            <a:pPr marL="342900" indent="-342900">
              <a:buFont typeface="Arial" panose="020B0604020202020204" pitchFamily="34" charset="0"/>
              <a:buChar char="•"/>
            </a:pPr>
            <a:r>
              <a:rPr lang="en-CA" sz="2400" dirty="0" smtClean="0"/>
              <a:t>For </a:t>
            </a:r>
            <a:r>
              <a:rPr lang="en-CA" sz="2400" dirty="0"/>
              <a:t>yacht clubs, a joint recreational activity includes an activity that meets the following criteria:</a:t>
            </a:r>
          </a:p>
          <a:p>
            <a:pPr marL="800100" lvl="1" indent="-342900">
              <a:buFont typeface="Arial" panose="020B0604020202020204" pitchFamily="34" charset="0"/>
              <a:buChar char="•"/>
            </a:pPr>
            <a:r>
              <a:rPr lang="en-CA" sz="2400" dirty="0"/>
              <a:t>The vessel used is wholly owned by or on behalf of a members’ club or organization;</a:t>
            </a:r>
          </a:p>
          <a:p>
            <a:pPr marL="800100" lvl="1" indent="-342900">
              <a:buFont typeface="Arial" panose="020B0604020202020204" pitchFamily="34" charset="0"/>
              <a:buChar char="•"/>
            </a:pPr>
            <a:r>
              <a:rPr lang="en-CA" sz="2400" dirty="0"/>
              <a:t>The vessels are used only for the pleasure of members of that club/organization;</a:t>
            </a:r>
          </a:p>
          <a:p>
            <a:pPr marL="800100" lvl="1" indent="-342900">
              <a:buFont typeface="Arial" panose="020B0604020202020204" pitchFamily="34" charset="0"/>
              <a:buChar char="•"/>
            </a:pPr>
            <a:r>
              <a:rPr lang="en-CA" sz="2400" dirty="0"/>
              <a:t>Any charges levied are paid into club/organization funds and applied for the general use of the club/organization; and</a:t>
            </a:r>
          </a:p>
          <a:p>
            <a:pPr marL="800100" lvl="1" indent="-342900">
              <a:buFont typeface="Arial" panose="020B0604020202020204" pitchFamily="34" charset="0"/>
              <a:buChar char="•"/>
            </a:pPr>
            <a:r>
              <a:rPr lang="en-CA" sz="2400" dirty="0"/>
              <a:t>Members are co-owners of the </a:t>
            </a:r>
            <a:r>
              <a:rPr lang="en-CA" sz="2400" dirty="0" smtClean="0"/>
              <a:t>club/organization</a:t>
            </a:r>
            <a:endParaRPr lang="en-CA" sz="2400" b="1" i="1" u="sng" dirty="0" smtClean="0"/>
          </a:p>
        </p:txBody>
      </p:sp>
    </p:spTree>
    <p:extLst>
      <p:ext uri="{BB962C8B-B14F-4D97-AF65-F5344CB8AC3E}">
        <p14:creationId xmlns:p14="http://schemas.microsoft.com/office/powerpoint/2010/main" val="353145087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6065"/>
            <a:ext cx="8229600" cy="1143000"/>
          </a:xfrm>
        </p:spPr>
        <p:txBody>
          <a:bodyPr>
            <a:normAutofit/>
          </a:bodyPr>
          <a:lstStyle/>
          <a:p>
            <a:r>
              <a:rPr lang="en-CA" sz="3600" b="1" i="1" dirty="0"/>
              <a:t>Examples Pleasure Craft</a:t>
            </a: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457200" y="1280158"/>
            <a:ext cx="8059784" cy="3046988"/>
          </a:xfrm>
          <a:prstGeom prst="rect">
            <a:avLst/>
          </a:prstGeom>
          <a:noFill/>
        </p:spPr>
        <p:txBody>
          <a:bodyPr wrap="square" rtlCol="0">
            <a:spAutoFit/>
          </a:bodyPr>
          <a:lstStyle/>
          <a:p>
            <a:r>
              <a:rPr lang="en-CA" sz="2400" b="1" dirty="0"/>
              <a:t>Yacht Clubs:</a:t>
            </a:r>
            <a:r>
              <a:rPr lang="en-CA" sz="2400" dirty="0"/>
              <a:t> </a:t>
            </a:r>
            <a:endParaRPr lang="en-CA" sz="2400" dirty="0" smtClean="0"/>
          </a:p>
          <a:p>
            <a:r>
              <a:rPr lang="en-CA" sz="2400" i="1" dirty="0"/>
              <a:t>Example</a:t>
            </a:r>
            <a:r>
              <a:rPr lang="en-CA" sz="2400" dirty="0"/>
              <a:t>: A vessel owned by a yacht club and used for safety and life guarding at a recreational event</a:t>
            </a:r>
            <a:r>
              <a:rPr lang="en-CA" sz="2400" dirty="0" smtClean="0"/>
              <a:t>.</a:t>
            </a:r>
          </a:p>
          <a:p>
            <a:r>
              <a:rPr lang="en-CA" sz="2400" dirty="0"/>
              <a:t/>
            </a:r>
            <a:br>
              <a:rPr lang="en-CA" sz="2400" dirty="0"/>
            </a:br>
            <a:r>
              <a:rPr lang="en-CA" sz="2400" i="1" dirty="0"/>
              <a:t>Explanation</a:t>
            </a:r>
            <a:r>
              <a:rPr lang="en-CA" sz="2400" dirty="0"/>
              <a:t>: A club member is part owner of the vessel, and the vessel is being operated in support of the joint recreational activity of club members. There is no specific fee associated with this activity.</a:t>
            </a:r>
            <a:endParaRPr lang="en-CA" sz="2400" b="1" i="1" u="sng" dirty="0" smtClean="0"/>
          </a:p>
        </p:txBody>
      </p:sp>
    </p:spTree>
    <p:extLst>
      <p:ext uri="{BB962C8B-B14F-4D97-AF65-F5344CB8AC3E}">
        <p14:creationId xmlns:p14="http://schemas.microsoft.com/office/powerpoint/2010/main" val="32850958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6065"/>
            <a:ext cx="8229600" cy="1143000"/>
          </a:xfrm>
        </p:spPr>
        <p:txBody>
          <a:bodyPr>
            <a:normAutofit/>
          </a:bodyPr>
          <a:lstStyle/>
          <a:p>
            <a:r>
              <a:rPr lang="en-CA" sz="3600" b="1" i="1" dirty="0"/>
              <a:t>Examples Pleasure Craft</a:t>
            </a: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457200" y="1737358"/>
            <a:ext cx="8059784" cy="2677656"/>
          </a:xfrm>
          <a:prstGeom prst="rect">
            <a:avLst/>
          </a:prstGeom>
          <a:noFill/>
        </p:spPr>
        <p:txBody>
          <a:bodyPr wrap="square" rtlCol="0">
            <a:spAutoFit/>
          </a:bodyPr>
          <a:lstStyle/>
          <a:p>
            <a:r>
              <a:rPr lang="en-CA" sz="2400" i="1" dirty="0"/>
              <a:t>Example</a:t>
            </a:r>
            <a:r>
              <a:rPr lang="en-CA" sz="2400" dirty="0"/>
              <a:t>: A vessel owned by the operator is used to transport building materials as a favour to a friend. The friend pays for fuel and expenses</a:t>
            </a:r>
            <a:r>
              <a:rPr lang="en-CA" sz="2400" dirty="0" smtClean="0"/>
              <a:t>.</a:t>
            </a:r>
          </a:p>
          <a:p>
            <a:r>
              <a:rPr lang="en-CA" sz="2400" dirty="0"/>
              <a:t/>
            </a:r>
            <a:br>
              <a:rPr lang="en-CA" sz="2400" dirty="0"/>
            </a:br>
            <a:r>
              <a:rPr lang="en-CA" sz="2400" i="1" dirty="0"/>
              <a:t>Explanation</a:t>
            </a:r>
            <a:r>
              <a:rPr lang="en-CA" sz="2400" dirty="0"/>
              <a:t>: Even though there is an exchange of money, there is no object of profit and the vessel is still being used for the pleasure of the operator</a:t>
            </a:r>
            <a:endParaRPr lang="en-CA" sz="2400" b="1" i="1" u="sng" dirty="0" smtClean="0"/>
          </a:p>
        </p:txBody>
      </p:sp>
    </p:spTree>
    <p:extLst>
      <p:ext uri="{BB962C8B-B14F-4D97-AF65-F5344CB8AC3E}">
        <p14:creationId xmlns:p14="http://schemas.microsoft.com/office/powerpoint/2010/main" val="18166215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6065"/>
            <a:ext cx="8229600" cy="1143000"/>
          </a:xfrm>
        </p:spPr>
        <p:txBody>
          <a:bodyPr>
            <a:normAutofit/>
          </a:bodyPr>
          <a:lstStyle/>
          <a:p>
            <a:r>
              <a:rPr lang="en-CA" sz="3600" b="1" i="1" dirty="0"/>
              <a:t>Examples </a:t>
            </a:r>
            <a:r>
              <a:rPr lang="en-CA" sz="3600" b="1" i="1" dirty="0" smtClean="0"/>
              <a:t>Non-Pleasure </a:t>
            </a:r>
            <a:r>
              <a:rPr lang="en-CA" sz="3600" b="1" i="1" dirty="0"/>
              <a:t>Craft</a:t>
            </a: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457200" y="2325187"/>
            <a:ext cx="8059784" cy="1938992"/>
          </a:xfrm>
          <a:prstGeom prst="rect">
            <a:avLst/>
          </a:prstGeom>
          <a:noFill/>
        </p:spPr>
        <p:txBody>
          <a:bodyPr wrap="square" rtlCol="0">
            <a:spAutoFit/>
          </a:bodyPr>
          <a:lstStyle/>
          <a:p>
            <a:r>
              <a:rPr lang="en-CA" sz="2400" i="1" dirty="0"/>
              <a:t>Example</a:t>
            </a:r>
            <a:r>
              <a:rPr lang="en-CA" sz="2400" dirty="0"/>
              <a:t>: A vessel is used to transport people from one point to another for a fee (such as a water taxi</a:t>
            </a:r>
            <a:r>
              <a:rPr lang="en-CA" sz="2400" dirty="0" smtClean="0"/>
              <a:t>).</a:t>
            </a:r>
          </a:p>
          <a:p>
            <a:r>
              <a:rPr lang="en-CA" sz="2400" dirty="0"/>
              <a:t/>
            </a:r>
            <a:br>
              <a:rPr lang="en-CA" sz="2400" dirty="0"/>
            </a:br>
            <a:r>
              <a:rPr lang="en-CA" sz="2400" i="1" dirty="0"/>
              <a:t>Explanation</a:t>
            </a:r>
            <a:r>
              <a:rPr lang="en-CA" sz="2400" dirty="0"/>
              <a:t>: The vessel is being used to provide a service (transportation).</a:t>
            </a:r>
            <a:endParaRPr lang="en-CA" sz="2400" b="1" i="1" u="sng" dirty="0" smtClean="0"/>
          </a:p>
        </p:txBody>
      </p:sp>
    </p:spTree>
    <p:extLst>
      <p:ext uri="{BB962C8B-B14F-4D97-AF65-F5344CB8AC3E}">
        <p14:creationId xmlns:p14="http://schemas.microsoft.com/office/powerpoint/2010/main" val="13901043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6065"/>
            <a:ext cx="8229600" cy="1143000"/>
          </a:xfrm>
        </p:spPr>
        <p:txBody>
          <a:bodyPr>
            <a:normAutofit/>
          </a:bodyPr>
          <a:lstStyle/>
          <a:p>
            <a:r>
              <a:rPr lang="en-CA" sz="3600" b="1" i="1" dirty="0"/>
              <a:t>Examples </a:t>
            </a:r>
            <a:r>
              <a:rPr lang="en-CA" sz="3600" b="1" i="1" dirty="0" smtClean="0"/>
              <a:t>Non-Pleasure </a:t>
            </a:r>
            <a:r>
              <a:rPr lang="en-CA" sz="3600" b="1" i="1" dirty="0"/>
              <a:t>Craft</a:t>
            </a: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457200" y="2325187"/>
            <a:ext cx="8059784" cy="2677656"/>
          </a:xfrm>
          <a:prstGeom prst="rect">
            <a:avLst/>
          </a:prstGeom>
          <a:noFill/>
        </p:spPr>
        <p:txBody>
          <a:bodyPr wrap="square" rtlCol="0">
            <a:spAutoFit/>
          </a:bodyPr>
          <a:lstStyle/>
          <a:p>
            <a:r>
              <a:rPr lang="en-CA" sz="2400" i="1" dirty="0"/>
              <a:t>Example</a:t>
            </a:r>
            <a:r>
              <a:rPr lang="en-CA" sz="2400" dirty="0"/>
              <a:t>: A vessel owned by a yacht club and used to provide transportation or training to members or non-members for a fee</a:t>
            </a:r>
            <a:r>
              <a:rPr lang="en-CA" sz="2400" dirty="0" smtClean="0"/>
              <a:t>.</a:t>
            </a:r>
          </a:p>
          <a:p>
            <a:r>
              <a:rPr lang="en-CA" sz="2400" dirty="0"/>
              <a:t/>
            </a:r>
            <a:br>
              <a:rPr lang="en-CA" sz="2400" dirty="0"/>
            </a:br>
            <a:r>
              <a:rPr lang="en-CA" sz="2400" i="1" dirty="0"/>
              <a:t>Explanation</a:t>
            </a:r>
            <a:r>
              <a:rPr lang="en-CA" sz="2400" dirty="0"/>
              <a:t>: The vessel is not being used for a joint recreational activity. The fee is being paid directly for the service or training.</a:t>
            </a:r>
            <a:endParaRPr lang="en-CA" sz="2400" b="1" i="1" u="sng" dirty="0" smtClean="0"/>
          </a:p>
        </p:txBody>
      </p:sp>
    </p:spTree>
    <p:extLst>
      <p:ext uri="{BB962C8B-B14F-4D97-AF65-F5344CB8AC3E}">
        <p14:creationId xmlns:p14="http://schemas.microsoft.com/office/powerpoint/2010/main" val="31502503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6065"/>
            <a:ext cx="8229600" cy="1143000"/>
          </a:xfrm>
        </p:spPr>
        <p:txBody>
          <a:bodyPr>
            <a:normAutofit/>
          </a:bodyPr>
          <a:lstStyle/>
          <a:p>
            <a:r>
              <a:rPr lang="en-CA" sz="3600" b="1" i="1" dirty="0"/>
              <a:t>Examples </a:t>
            </a:r>
            <a:r>
              <a:rPr lang="en-CA" sz="3600" b="1" i="1" dirty="0" smtClean="0"/>
              <a:t>Non-Pleasure </a:t>
            </a:r>
            <a:r>
              <a:rPr lang="en-CA" sz="3600" b="1" i="1" dirty="0"/>
              <a:t>Craft</a:t>
            </a: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457200" y="2325187"/>
            <a:ext cx="8059784" cy="2677656"/>
          </a:xfrm>
          <a:prstGeom prst="rect">
            <a:avLst/>
          </a:prstGeom>
          <a:noFill/>
        </p:spPr>
        <p:txBody>
          <a:bodyPr wrap="square" rtlCol="0">
            <a:spAutoFit/>
          </a:bodyPr>
          <a:lstStyle/>
          <a:p>
            <a:r>
              <a:rPr lang="en-CA" sz="2400" i="1" dirty="0"/>
              <a:t>Example</a:t>
            </a:r>
            <a:r>
              <a:rPr lang="en-CA" sz="2400" dirty="0"/>
              <a:t>: A vessel is used by an instructor to teach students how to safely operate the vessel for recreational purposes. The vessel is owned by the sailing instructor or a recreational boating school</a:t>
            </a:r>
            <a:r>
              <a:rPr lang="en-CA" sz="2400" dirty="0" smtClean="0"/>
              <a:t>.</a:t>
            </a:r>
          </a:p>
          <a:p>
            <a:r>
              <a:rPr lang="en-CA" sz="2400" dirty="0"/>
              <a:t/>
            </a:r>
            <a:br>
              <a:rPr lang="en-CA" sz="2400" dirty="0"/>
            </a:br>
            <a:r>
              <a:rPr lang="en-CA" sz="2400" i="1" dirty="0"/>
              <a:t>Explanation</a:t>
            </a:r>
            <a:r>
              <a:rPr lang="en-CA" sz="2400" dirty="0"/>
              <a:t>: The instructor is the person in charge of the vessel and is using the vessel as part of a business activity.</a:t>
            </a:r>
            <a:endParaRPr lang="en-CA" sz="2400" b="1" i="1" u="sng" dirty="0" smtClean="0"/>
          </a:p>
        </p:txBody>
      </p:sp>
    </p:spTree>
    <p:extLst>
      <p:ext uri="{BB962C8B-B14F-4D97-AF65-F5344CB8AC3E}">
        <p14:creationId xmlns:p14="http://schemas.microsoft.com/office/powerpoint/2010/main" val="40974318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6065"/>
            <a:ext cx="8229600" cy="1143000"/>
          </a:xfrm>
        </p:spPr>
        <p:txBody>
          <a:bodyPr>
            <a:normAutofit/>
          </a:bodyPr>
          <a:lstStyle/>
          <a:p>
            <a:r>
              <a:rPr lang="en-CA" sz="3600" b="1" i="1" dirty="0"/>
              <a:t>Examples </a:t>
            </a:r>
            <a:r>
              <a:rPr lang="en-CA" sz="3600" b="1" i="1" dirty="0" smtClean="0"/>
              <a:t>Non-Pleasure </a:t>
            </a:r>
            <a:r>
              <a:rPr lang="en-CA" sz="3600" b="1" i="1" dirty="0"/>
              <a:t>Craft</a:t>
            </a: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457200" y="2325187"/>
            <a:ext cx="8059784" cy="2308324"/>
          </a:xfrm>
          <a:prstGeom prst="rect">
            <a:avLst/>
          </a:prstGeom>
          <a:noFill/>
        </p:spPr>
        <p:txBody>
          <a:bodyPr wrap="square" rtlCol="0">
            <a:spAutoFit/>
          </a:bodyPr>
          <a:lstStyle/>
          <a:p>
            <a:r>
              <a:rPr lang="en-CA" sz="2400" i="1" dirty="0"/>
              <a:t>Example</a:t>
            </a:r>
            <a:r>
              <a:rPr lang="en-CA" sz="2400" dirty="0"/>
              <a:t>: A vessel operated by an instructor at a summer camp who is employed to teach sailing techniques to campers. Fees are paid specifically for the training activity</a:t>
            </a:r>
            <a:r>
              <a:rPr lang="en-CA" sz="2400" dirty="0" smtClean="0"/>
              <a:t>.</a:t>
            </a:r>
          </a:p>
          <a:p>
            <a:endParaRPr lang="en-CA" sz="2400" dirty="0" smtClean="0"/>
          </a:p>
          <a:p>
            <a:r>
              <a:rPr lang="en-CA" sz="2400" i="1" dirty="0" smtClean="0"/>
              <a:t>Explanation</a:t>
            </a:r>
            <a:r>
              <a:rPr lang="en-CA" sz="2400" dirty="0"/>
              <a:t>: The fee is being paid specifically for the training and is not paid toward the general cost of the camp</a:t>
            </a:r>
            <a:endParaRPr lang="en-CA" sz="2400" b="1" i="1" u="sng" dirty="0" smtClean="0"/>
          </a:p>
        </p:txBody>
      </p:sp>
    </p:spTree>
    <p:extLst>
      <p:ext uri="{BB962C8B-B14F-4D97-AF65-F5344CB8AC3E}">
        <p14:creationId xmlns:p14="http://schemas.microsoft.com/office/powerpoint/2010/main" val="29748308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6065"/>
            <a:ext cx="8229600" cy="1143000"/>
          </a:xfrm>
        </p:spPr>
        <p:txBody>
          <a:bodyPr>
            <a:normAutofit/>
          </a:bodyPr>
          <a:lstStyle/>
          <a:p>
            <a:r>
              <a:rPr lang="en-CA" sz="3600" b="1" i="1" dirty="0"/>
              <a:t>Examples </a:t>
            </a:r>
            <a:r>
              <a:rPr lang="en-CA" sz="3600" b="1" i="1" dirty="0" smtClean="0"/>
              <a:t>Non-Pleasure </a:t>
            </a:r>
            <a:r>
              <a:rPr lang="en-CA" sz="3600" b="1" i="1" dirty="0"/>
              <a:t>Craft</a:t>
            </a: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457200" y="2325187"/>
            <a:ext cx="8059784" cy="2677656"/>
          </a:xfrm>
          <a:prstGeom prst="rect">
            <a:avLst/>
          </a:prstGeom>
          <a:noFill/>
        </p:spPr>
        <p:txBody>
          <a:bodyPr wrap="square" rtlCol="0">
            <a:spAutoFit/>
          </a:bodyPr>
          <a:lstStyle/>
          <a:p>
            <a:r>
              <a:rPr lang="en-CA" sz="2400" i="1" dirty="0"/>
              <a:t>Example</a:t>
            </a:r>
            <a:r>
              <a:rPr lang="en-CA" sz="2400" dirty="0"/>
              <a:t>: A vessel is used by an instructor to teach students how to safely operate the vessel for recreational purposes. The vessel is owned by the sailing instructor or a recreational boating school</a:t>
            </a:r>
            <a:r>
              <a:rPr lang="en-CA" sz="2400" dirty="0" smtClean="0"/>
              <a:t>.</a:t>
            </a:r>
          </a:p>
          <a:p>
            <a:r>
              <a:rPr lang="en-CA" sz="2400" dirty="0"/>
              <a:t/>
            </a:r>
            <a:br>
              <a:rPr lang="en-CA" sz="2400" dirty="0"/>
            </a:br>
            <a:r>
              <a:rPr lang="en-CA" sz="2400" i="1" dirty="0"/>
              <a:t>Explanation</a:t>
            </a:r>
            <a:r>
              <a:rPr lang="en-CA" sz="2400" dirty="0"/>
              <a:t>: The instructor is the person in charge of the vessel and is using the vessel as part of a business activity.</a:t>
            </a:r>
            <a:endParaRPr lang="en-CA" sz="2400" b="1" i="1" u="sng" dirty="0" smtClean="0"/>
          </a:p>
        </p:txBody>
      </p:sp>
    </p:spTree>
    <p:extLst>
      <p:ext uri="{BB962C8B-B14F-4D97-AF65-F5344CB8AC3E}">
        <p14:creationId xmlns:p14="http://schemas.microsoft.com/office/powerpoint/2010/main" val="16094070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6065"/>
            <a:ext cx="8229600" cy="1143000"/>
          </a:xfrm>
        </p:spPr>
        <p:txBody>
          <a:bodyPr>
            <a:normAutofit/>
          </a:bodyPr>
          <a:lstStyle/>
          <a:p>
            <a:r>
              <a:rPr lang="en-CA" sz="3600" b="1" i="1" dirty="0"/>
              <a:t>Examples </a:t>
            </a:r>
            <a:r>
              <a:rPr lang="en-CA" sz="3600" b="1" i="1" dirty="0" smtClean="0"/>
              <a:t>Non-Pleasure </a:t>
            </a:r>
            <a:r>
              <a:rPr lang="en-CA" sz="3600" b="1" i="1" dirty="0"/>
              <a:t>Craft</a:t>
            </a:r>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
        <p:nvSpPr>
          <p:cNvPr id="3" name="TextBox 2"/>
          <p:cNvSpPr txBox="1"/>
          <p:nvPr/>
        </p:nvSpPr>
        <p:spPr>
          <a:xfrm>
            <a:off x="457200" y="2325187"/>
            <a:ext cx="8059784" cy="2308324"/>
          </a:xfrm>
          <a:prstGeom prst="rect">
            <a:avLst/>
          </a:prstGeom>
          <a:noFill/>
        </p:spPr>
        <p:txBody>
          <a:bodyPr wrap="square" rtlCol="0">
            <a:spAutoFit/>
          </a:bodyPr>
          <a:lstStyle/>
          <a:p>
            <a:r>
              <a:rPr lang="en-CA" sz="2400" i="1" dirty="0"/>
              <a:t>Example</a:t>
            </a:r>
            <a:r>
              <a:rPr lang="en-CA" sz="2400" dirty="0"/>
              <a:t>: A vessel operated by a volunteer member of a not-for-profit organization to provide sightseeing opportunities free of charge</a:t>
            </a:r>
            <a:r>
              <a:rPr lang="en-CA" sz="2400" dirty="0" smtClean="0"/>
              <a:t>.</a:t>
            </a:r>
          </a:p>
          <a:p>
            <a:r>
              <a:rPr lang="en-CA" sz="2400" dirty="0"/>
              <a:t/>
            </a:r>
            <a:br>
              <a:rPr lang="en-CA" sz="2400" dirty="0"/>
            </a:br>
            <a:r>
              <a:rPr lang="en-CA" sz="2400" i="1" dirty="0"/>
              <a:t>Explanation</a:t>
            </a:r>
            <a:r>
              <a:rPr lang="en-CA" sz="2400" dirty="0"/>
              <a:t>: An organization has engaged a person to operate the vessel to provide a service – in this case, sight-seeing.</a:t>
            </a:r>
            <a:endParaRPr lang="en-CA" sz="2400" b="1" i="1" u="sng" dirty="0" smtClean="0"/>
          </a:p>
        </p:txBody>
      </p:sp>
    </p:spTree>
    <p:extLst>
      <p:ext uri="{BB962C8B-B14F-4D97-AF65-F5344CB8AC3E}">
        <p14:creationId xmlns:p14="http://schemas.microsoft.com/office/powerpoint/2010/main" val="29169879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6065"/>
            <a:ext cx="8229600" cy="1143000"/>
          </a:xfrm>
        </p:spPr>
        <p:txBody>
          <a:bodyPr>
            <a:normAutofit/>
          </a:bodyPr>
          <a:lstStyle/>
          <a:p>
            <a:r>
              <a:rPr lang="en-CA" sz="3600" b="1" i="1" dirty="0" smtClean="0"/>
              <a:t>Outstanding Issues</a:t>
            </a:r>
            <a:endParaRPr lang="en-CA" sz="3600" b="1" i="1" dirty="0"/>
          </a:p>
        </p:txBody>
      </p:sp>
      <p:sp>
        <p:nvSpPr>
          <p:cNvPr id="6" name="TextBox 5"/>
          <p:cNvSpPr txBox="1"/>
          <p:nvPr/>
        </p:nvSpPr>
        <p:spPr>
          <a:xfrm>
            <a:off x="5643154" y="97511"/>
            <a:ext cx="3370218" cy="338554"/>
          </a:xfrm>
          <a:prstGeom prst="rect">
            <a:avLst/>
          </a:prstGeom>
          <a:noFill/>
        </p:spPr>
        <p:txBody>
          <a:bodyPr wrap="square" rtlCol="0">
            <a:spAutoFit/>
          </a:bodyPr>
          <a:lstStyle/>
          <a:p>
            <a:r>
              <a:rPr lang="en-CA" sz="1400" b="1" i="1" dirty="0" smtClean="0">
                <a:latin typeface="Century Gothic"/>
                <a:cs typeface="Century Gothic"/>
              </a:rPr>
              <a:t>Transport Canada Update May </a:t>
            </a:r>
            <a:r>
              <a:rPr lang="en-CA" sz="1600" b="1" dirty="0" smtClean="0"/>
              <a:t>2015</a:t>
            </a:r>
            <a:endParaRPr lang="en-CA" sz="1600" b="1" dirty="0"/>
          </a:p>
        </p:txBody>
      </p:sp>
    </p:spTree>
    <p:extLst>
      <p:ext uri="{BB962C8B-B14F-4D97-AF65-F5344CB8AC3E}">
        <p14:creationId xmlns:p14="http://schemas.microsoft.com/office/powerpoint/2010/main" val="3102430449"/>
      </p:ext>
    </p:extLst>
  </p:cSld>
  <p:clrMapOvr>
    <a:masterClrMapping/>
  </p:clrMapOvr>
  <p:timing>
    <p:tnLst>
      <p:par>
        <p:cTn id="1" dur="indefinite" restart="never" nodeType="tmRoot"/>
      </p:par>
    </p:tnLst>
  </p:timing>
</p:sld>
</file>

<file path=ppt/theme/theme1.xml><?xml version="1.0" encoding="utf-8"?>
<a:theme xmlns:a="http://schemas.openxmlformats.org/drawingml/2006/main" name="SailCanada PPP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SailCanada PPP Template.potx</Template>
  <TotalTime>1511</TotalTime>
  <Words>933</Words>
  <Application>Microsoft Office PowerPoint</Application>
  <PresentationFormat>On-screen Show (4:3)</PresentationFormat>
  <Paragraphs>164</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SailCanada PPP Template</vt:lpstr>
      <vt:lpstr>Transport Canada Update</vt:lpstr>
      <vt:lpstr>PowerPoint Presentation</vt:lpstr>
      <vt:lpstr>CSA 2001 &amp; related regulations, standards</vt:lpstr>
      <vt:lpstr>True North II Spotlight </vt:lpstr>
      <vt:lpstr>Definitions</vt:lpstr>
      <vt:lpstr>Definitions</vt:lpstr>
      <vt:lpstr>Transport Canada Regulation</vt:lpstr>
      <vt:lpstr>Transport Canada Regulation</vt:lpstr>
      <vt:lpstr>Transport Canada Regulation</vt:lpstr>
      <vt:lpstr>Transport Canada Regulation</vt:lpstr>
      <vt:lpstr>Transport Canada Regulation</vt:lpstr>
      <vt:lpstr>Examples Pleasure Craft</vt:lpstr>
      <vt:lpstr>Examples Pleasure Craft</vt:lpstr>
      <vt:lpstr>Examples Pleasure Craft</vt:lpstr>
      <vt:lpstr>Examples Non-Pleasure Craft</vt:lpstr>
      <vt:lpstr>Examples Non-Pleasure Craft</vt:lpstr>
      <vt:lpstr>Examples Non-Pleasure Craft</vt:lpstr>
      <vt:lpstr>Examples Non-Pleasure Craft</vt:lpstr>
      <vt:lpstr>Examples Non-Pleasure Craft</vt:lpstr>
      <vt:lpstr>Examples Non-Pleasure Craft</vt:lpstr>
      <vt:lpstr>Outstanding Issues</vt:lpstr>
    </vt:vector>
  </TitlesOfParts>
  <Company>Sail Canada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Title Here</dc:title>
  <dc:creator>Nick Allinson</dc:creator>
  <cp:lastModifiedBy>Jamie Gordon</cp:lastModifiedBy>
  <cp:revision>83</cp:revision>
  <cp:lastPrinted>2015-05-04T18:43:55Z</cp:lastPrinted>
  <dcterms:created xsi:type="dcterms:W3CDTF">2013-09-17T18:14:39Z</dcterms:created>
  <dcterms:modified xsi:type="dcterms:W3CDTF">2015-05-04T22:57:24Z</dcterms:modified>
</cp:coreProperties>
</file>