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256" r:id="rId2"/>
    <p:sldId id="257" r:id="rId3"/>
    <p:sldId id="258" r:id="rId4"/>
    <p:sldId id="259" r:id="rId5"/>
    <p:sldId id="260" r:id="rId6"/>
    <p:sldId id="261" r:id="rId7"/>
    <p:sldId id="262" r:id="rId8"/>
    <p:sldId id="269" r:id="rId9"/>
    <p:sldId id="268" r:id="rId10"/>
    <p:sldId id="267" r:id="rId11"/>
    <p:sldId id="270" r:id="rId12"/>
    <p:sldId id="265" r:id="rId13"/>
    <p:sldId id="272" r:id="rId14"/>
    <p:sldId id="263" r:id="rId15"/>
    <p:sldId id="264" r:id="rId16"/>
    <p:sldId id="271" r:id="rId17"/>
    <p:sldId id="266" r:id="rId18"/>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25F698D-BA05-334B-9D62-303D5D3BF651}">
          <p14:sldIdLst>
            <p14:sldId id="256"/>
            <p14:sldId id="257"/>
            <p14:sldId id="258"/>
            <p14:sldId id="259"/>
            <p14:sldId id="260"/>
            <p14:sldId id="261"/>
            <p14:sldId id="262"/>
            <p14:sldId id="269"/>
            <p14:sldId id="268"/>
            <p14:sldId id="267"/>
            <p14:sldId id="270"/>
            <p14:sldId id="265"/>
            <p14:sldId id="272"/>
            <p14:sldId id="263"/>
            <p14:sldId id="264"/>
            <p14:sldId id="271"/>
          </p14:sldIdLst>
        </p14:section>
        <p14:section name="Untitled Section" id="{DFED2A7F-E733-8241-B16D-40124506A7D7}">
          <p14:sldIdLst>
            <p14:sldId id="26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03" d="100"/>
          <a:sy n="103" d="100"/>
        </p:scale>
        <p:origin x="-204"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1804"/>
          </a:xfrm>
          <a:prstGeom prst="rect">
            <a:avLst/>
          </a:prstGeom>
        </p:spPr>
        <p:txBody>
          <a:bodyPr vert="horz" lIns="91440" tIns="45720" rIns="91440" bIns="45720" rtlCol="0"/>
          <a:lstStyle>
            <a:lvl1pPr algn="r">
              <a:defRPr sz="1200"/>
            </a:lvl1pPr>
          </a:lstStyle>
          <a:p>
            <a:fld id="{1849EADF-AECB-7C41-9138-6BAAA5ABFC95}" type="datetimeFigureOut">
              <a:rPr lang="en-US" smtClean="0"/>
              <a:t>4/16/2015</a:t>
            </a:fld>
            <a:endParaRPr lang="en-US"/>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772669"/>
            <a:ext cx="3037840" cy="46180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9"/>
            <a:ext cx="3037840" cy="461804"/>
          </a:xfrm>
          <a:prstGeom prst="rect">
            <a:avLst/>
          </a:prstGeom>
        </p:spPr>
        <p:txBody>
          <a:bodyPr vert="horz" lIns="91440" tIns="45720" rIns="91440" bIns="45720" rtlCol="0" anchor="b"/>
          <a:lstStyle>
            <a:lvl1pPr algn="r">
              <a:defRPr sz="1200"/>
            </a:lvl1pPr>
          </a:lstStyle>
          <a:p>
            <a:fld id="{56FBEDFD-8844-6547-9A20-2A3DB06F4878}" type="slidenum">
              <a:rPr lang="en-US" smtClean="0"/>
              <a:t>‹#›</a:t>
            </a:fld>
            <a:endParaRPr lang="en-US"/>
          </a:p>
        </p:txBody>
      </p:sp>
    </p:spTree>
    <p:extLst>
      <p:ext uri="{BB962C8B-B14F-4D97-AF65-F5344CB8AC3E}">
        <p14:creationId xmlns:p14="http://schemas.microsoft.com/office/powerpoint/2010/main" val="202349494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 75 Years of experience in marine insurance for business</a:t>
            </a:r>
            <a:r>
              <a:rPr lang="en-US" baseline="0" dirty="0" smtClean="0"/>
              <a:t> and boat owners</a:t>
            </a:r>
            <a:endParaRPr lang="en-US" dirty="0"/>
          </a:p>
        </p:txBody>
      </p:sp>
      <p:sp>
        <p:nvSpPr>
          <p:cNvPr id="4" name="Slide Number Placeholder 3"/>
          <p:cNvSpPr>
            <a:spLocks noGrp="1"/>
          </p:cNvSpPr>
          <p:nvPr>
            <p:ph type="sldNum" sz="quarter" idx="10"/>
          </p:nvPr>
        </p:nvSpPr>
        <p:spPr/>
        <p:txBody>
          <a:bodyPr/>
          <a:lstStyle/>
          <a:p>
            <a:fld id="{56FBEDFD-8844-6547-9A20-2A3DB06F4878}" type="slidenum">
              <a:rPr lang="en-US" smtClean="0"/>
              <a:t>2</a:t>
            </a:fld>
            <a:endParaRPr lang="en-US"/>
          </a:p>
        </p:txBody>
      </p:sp>
    </p:spTree>
    <p:extLst>
      <p:ext uri="{BB962C8B-B14F-4D97-AF65-F5344CB8AC3E}">
        <p14:creationId xmlns:p14="http://schemas.microsoft.com/office/powerpoint/2010/main" val="315006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When someone enters your property, they have a reasonable expectation of not getting injured. This means that you, as a property owner (or non-owner resident), are responsible for maintaining a relatively safe environment. This is known as "premises liability."  </a:t>
            </a:r>
            <a:endParaRPr lang="en-US" dirty="0"/>
          </a:p>
        </p:txBody>
      </p:sp>
      <p:sp>
        <p:nvSpPr>
          <p:cNvPr id="4" name="Slide Number Placeholder 3"/>
          <p:cNvSpPr>
            <a:spLocks noGrp="1"/>
          </p:cNvSpPr>
          <p:nvPr>
            <p:ph type="sldNum" sz="quarter" idx="10"/>
          </p:nvPr>
        </p:nvSpPr>
        <p:spPr/>
        <p:txBody>
          <a:bodyPr/>
          <a:lstStyle/>
          <a:p>
            <a:fld id="{56FBEDFD-8844-6547-9A20-2A3DB06F4878}" type="slidenum">
              <a:rPr lang="en-US" smtClean="0"/>
              <a:t>5</a:t>
            </a:fld>
            <a:endParaRPr lang="en-US"/>
          </a:p>
        </p:txBody>
      </p:sp>
    </p:spTree>
    <p:extLst>
      <p:ext uri="{BB962C8B-B14F-4D97-AF65-F5344CB8AC3E}">
        <p14:creationId xmlns:p14="http://schemas.microsoft.com/office/powerpoint/2010/main" val="30278262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you invite the public into a yacht club where new and unexpected risks exists there is a very high duty of care placed on the club.</a:t>
            </a:r>
            <a:endParaRPr lang="en-US" dirty="0"/>
          </a:p>
        </p:txBody>
      </p:sp>
      <p:sp>
        <p:nvSpPr>
          <p:cNvPr id="4" name="Slide Number Placeholder 3"/>
          <p:cNvSpPr>
            <a:spLocks noGrp="1"/>
          </p:cNvSpPr>
          <p:nvPr>
            <p:ph type="sldNum" sz="quarter" idx="10"/>
          </p:nvPr>
        </p:nvSpPr>
        <p:spPr/>
        <p:txBody>
          <a:bodyPr/>
          <a:lstStyle/>
          <a:p>
            <a:fld id="{56FBEDFD-8844-6547-9A20-2A3DB06F4878}" type="slidenum">
              <a:rPr lang="en-US" smtClean="0"/>
              <a:t>6</a:t>
            </a:fld>
            <a:endParaRPr lang="en-US"/>
          </a:p>
        </p:txBody>
      </p:sp>
    </p:spTree>
    <p:extLst>
      <p:ext uri="{BB962C8B-B14F-4D97-AF65-F5344CB8AC3E}">
        <p14:creationId xmlns:p14="http://schemas.microsoft.com/office/powerpoint/2010/main" val="34829669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6FBEDFD-8844-6547-9A20-2A3DB06F4878}" type="slidenum">
              <a:rPr lang="en-US" smtClean="0"/>
              <a:t>7</a:t>
            </a:fld>
            <a:endParaRPr lang="en-US"/>
          </a:p>
        </p:txBody>
      </p:sp>
    </p:spTree>
    <p:extLst>
      <p:ext uri="{BB962C8B-B14F-4D97-AF65-F5344CB8AC3E}">
        <p14:creationId xmlns:p14="http://schemas.microsoft.com/office/powerpoint/2010/main" val="113425685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descr="Overlay-TitleSlide.png"/>
          <p:cNvPicPr>
            <a:picLocks noChangeAspect="1"/>
          </p:cNvPicPr>
          <p:nvPr/>
        </p:nvPicPr>
        <p:blipFill>
          <a:blip r:embed="rId2"/>
          <a:stretch>
            <a:fillRect/>
          </a:stretch>
        </p:blipFill>
        <p:spPr>
          <a:xfrm>
            <a:off x="158367" y="187452"/>
            <a:ext cx="8827266" cy="6483096"/>
          </a:xfrm>
          <a:prstGeom prst="rect">
            <a:avLst/>
          </a:prstGeom>
        </p:spPr>
      </p:pic>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
        <p:nvSpPr>
          <p:cNvPr id="2" name="Title 1"/>
          <p:cNvSpPr>
            <a:spLocks noGrp="1"/>
          </p:cNvSpPr>
          <p:nvPr>
            <p:ph type="ctrTitle"/>
          </p:nvPr>
        </p:nvSpPr>
        <p:spPr>
          <a:xfrm>
            <a:off x="1600200" y="2492375"/>
            <a:ext cx="6762749" cy="1470025"/>
          </a:xfrm>
        </p:spPr>
        <p:txBody>
          <a:bodyPr/>
          <a:lstStyle>
            <a:lvl1pPr algn="r">
              <a:defRPr sz="4400"/>
            </a:lvl1pPr>
          </a:lstStyle>
          <a:p>
            <a:r>
              <a:rPr lang="en-CA" smtClean="0"/>
              <a:t>Click to edit Master title style</a:t>
            </a:r>
            <a:endParaRPr/>
          </a:p>
        </p:txBody>
      </p:sp>
      <p:sp>
        <p:nvSpPr>
          <p:cNvPr id="3" name="Subtitle 2"/>
          <p:cNvSpPr>
            <a:spLocks noGrp="1"/>
          </p:cNvSpPr>
          <p:nvPr>
            <p:ph type="subTitle" idx="1"/>
          </p:nvPr>
        </p:nvSpPr>
        <p:spPr>
          <a:xfrm>
            <a:off x="1600201" y="3966882"/>
            <a:ext cx="6762749" cy="1752600"/>
          </a:xfrm>
        </p:spPr>
        <p:txBody>
          <a:bodyPr>
            <a:normAutofit/>
          </a:bodyPr>
          <a:lstStyle>
            <a:lvl1pPr marL="0" indent="0" algn="r">
              <a:spcBef>
                <a:spcPts val="600"/>
              </a:spcBef>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CA" smtClean="0"/>
              <a:t>Click to edit Master subtitle style</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4/16/2015</a:t>
            </a:fld>
            <a:endParaRPr lang="en-US"/>
          </a:p>
        </p:txBody>
      </p:sp>
      <p:sp>
        <p:nvSpPr>
          <p:cNvPr id="5" name="Footer Placeholder 4"/>
          <p:cNvSpPr>
            <a:spLocks noGrp="1"/>
          </p:cNvSpPr>
          <p:nvPr>
            <p:ph type="ftr" sz="quarter" idx="11"/>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4/16/2015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Overlay-SectionHeader.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3" y="2591360"/>
            <a:ext cx="7583487" cy="1362075"/>
          </a:xfrm>
        </p:spPr>
        <p:txBody>
          <a:bodyPr anchor="b" anchorCtr="0">
            <a:noAutofit/>
          </a:bodyPr>
          <a:lstStyle>
            <a:lvl1pPr algn="l">
              <a:defRPr sz="4400" b="1" cap="none" baseline="0">
                <a:solidFill>
                  <a:schemeClr val="bg1"/>
                </a:solidFill>
              </a:defRPr>
            </a:lvl1pPr>
          </a:lstStyle>
          <a:p>
            <a:r>
              <a:rPr lang="en-CA" smtClean="0"/>
              <a:t>Click to edit Master title style</a:t>
            </a:r>
            <a:endParaRPr/>
          </a:p>
        </p:txBody>
      </p:sp>
      <p:sp>
        <p:nvSpPr>
          <p:cNvPr id="3" name="Text Placeholder 2"/>
          <p:cNvSpPr>
            <a:spLocks noGrp="1"/>
          </p:cNvSpPr>
          <p:nvPr>
            <p:ph type="body" idx="1"/>
          </p:nvPr>
        </p:nvSpPr>
        <p:spPr>
          <a:xfrm>
            <a:off x="779463" y="3950354"/>
            <a:ext cx="7583487" cy="1500187"/>
          </a:xfrm>
        </p:spPr>
        <p:txBody>
          <a:bodyPr anchor="t" anchorCtr="0"/>
          <a:lstStyle>
            <a:lvl1pPr marL="0" indent="0" algn="l">
              <a:spcBef>
                <a:spcPts val="600"/>
              </a:spcBef>
              <a:buNone/>
              <a:defRPr sz="20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D140825E-4A15-4D39-8176-1F07E904CB30}" type="datetimeFigureOut">
              <a:rPr lang="en-US" smtClean="0"/>
              <a:t>4/16/2015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sz="half" idx="1"/>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Content Placeholder 3"/>
          <p:cNvSpPr>
            <a:spLocks noGrp="1"/>
          </p:cNvSpPr>
          <p:nvPr>
            <p:ph sz="half" idx="2"/>
          </p:nvPr>
        </p:nvSpPr>
        <p:spPr>
          <a:xfrm>
            <a:off x="4688541"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t>4/16/2015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4" name="Picture 13"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a:xfrm>
            <a:off x="779463" y="381000"/>
            <a:ext cx="7583487" cy="1044388"/>
          </a:xfrm>
        </p:spPr>
        <p:txBody>
          <a:bodyPr/>
          <a:lstStyle>
            <a:lvl1pPr>
              <a:defRPr/>
            </a:lvl1pPr>
          </a:lstStyle>
          <a:p>
            <a:r>
              <a:rPr lang="en-CA" smtClean="0"/>
              <a:t>Click to edit Master title style</a:t>
            </a:r>
            <a:endParaRPr/>
          </a:p>
        </p:txBody>
      </p:sp>
      <p:sp>
        <p:nvSpPr>
          <p:cNvPr id="3" name="Text Placeholder 2"/>
          <p:cNvSpPr>
            <a:spLocks noGrp="1"/>
          </p:cNvSpPr>
          <p:nvPr>
            <p:ph type="body" idx="1"/>
          </p:nvPr>
        </p:nvSpPr>
        <p:spPr>
          <a:xfrm>
            <a:off x="779463"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779463"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Text Placeholder 4"/>
          <p:cNvSpPr>
            <a:spLocks noGrp="1"/>
          </p:cNvSpPr>
          <p:nvPr>
            <p:ph type="body" sz="quarter" idx="3"/>
          </p:nvPr>
        </p:nvSpPr>
        <p:spPr>
          <a:xfrm>
            <a:off x="4705350" y="1438835"/>
            <a:ext cx="3657600" cy="789828"/>
          </a:xfrm>
        </p:spPr>
        <p:txBody>
          <a:bodyPr anchor="b">
            <a:noAutofit/>
          </a:bodyPr>
          <a:lstStyle>
            <a:lvl1pPr marL="0" indent="0" algn="ctr">
              <a:lnSpc>
                <a:spcPts val="3000"/>
              </a:lnSpc>
              <a:spcBef>
                <a:spcPts val="0"/>
              </a:spcBef>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4705350" y="2362199"/>
            <a:ext cx="3657600" cy="3686175"/>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7" name="Date Placeholder 6"/>
          <p:cNvSpPr>
            <a:spLocks noGrp="1"/>
          </p:cNvSpPr>
          <p:nvPr>
            <p:ph type="dt" sz="half" idx="10"/>
          </p:nvPr>
        </p:nvSpPr>
        <p:spPr/>
        <p:txBody>
          <a:bodyPr/>
          <a:lstStyle/>
          <a:p>
            <a:fld id="{D140825E-4A15-4D39-8176-1F07E904CB30}" type="datetimeFigureOut">
              <a:rPr lang="en-US" smtClean="0"/>
              <a:t>4/16/2015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E4AAA4-6363-4581-962D-1ACCC2D600C5}" type="slidenum">
              <a:rPr lang="en-US" smtClean="0"/>
              <a:t>‹#›</a:t>
            </a:fld>
            <a:endParaRPr lang="en-US"/>
          </a:p>
        </p:txBody>
      </p:sp>
      <p:cxnSp>
        <p:nvCxnSpPr>
          <p:cNvPr id="12" name="Straight Connector 11"/>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74059" y="2286000"/>
            <a:ext cx="3563003"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815840" y="2286000"/>
            <a:ext cx="3566160" cy="158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2 Content, Top and Bottom">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sz="half" idx="1"/>
          </p:nvPr>
        </p:nvSpPr>
        <p:spPr>
          <a:xfrm>
            <a:off x="779462" y="1828801"/>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t>4/16/2015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10" name="Content Placeholder 2"/>
          <p:cNvSpPr>
            <a:spLocks noGrp="1"/>
          </p:cNvSpPr>
          <p:nvPr>
            <p:ph sz="half" idx="13"/>
          </p:nvPr>
        </p:nvSpPr>
        <p:spPr>
          <a:xfrm>
            <a:off x="779462" y="3991816"/>
            <a:ext cx="7585076"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CA" smtClean="0"/>
              <a:t>Click to edit Master title style</a:t>
            </a:r>
            <a:endParaRPr/>
          </a:p>
        </p:txBody>
      </p:sp>
      <p:sp>
        <p:nvSpPr>
          <p:cNvPr id="3"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5" name="Date Placeholder 4"/>
          <p:cNvSpPr>
            <a:spLocks noGrp="1"/>
          </p:cNvSpPr>
          <p:nvPr>
            <p:ph type="dt" sz="half" idx="10"/>
          </p:nvPr>
        </p:nvSpPr>
        <p:spPr/>
        <p:txBody>
          <a:bodyPr/>
          <a:lstStyle/>
          <a:p>
            <a:fld id="{D140825E-4A15-4D39-8176-1F07E904CB30}" type="datetimeFigureOut">
              <a:rPr lang="en-US" smtClean="0"/>
              <a:t>4/16/2015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10"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11" name="Content Placeholder 2"/>
          <p:cNvSpPr>
            <a:spLocks noGrp="1"/>
          </p:cNvSpPr>
          <p:nvPr>
            <p:ph sz="half" idx="14"/>
          </p:nvPr>
        </p:nvSpPr>
        <p:spPr>
          <a:xfrm>
            <a:off x="779462" y="1828800"/>
            <a:ext cx="3657600" cy="4219575"/>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 Content">
    <p:spTree>
      <p:nvGrpSpPr>
        <p:cNvPr id="1" name=""/>
        <p:cNvGrpSpPr/>
        <p:nvPr/>
      </p:nvGrpSpPr>
      <p:grpSpPr>
        <a:xfrm>
          <a:off x="0" y="0"/>
          <a:ext cx="0" cy="0"/>
          <a:chOff x="0" y="0"/>
          <a:chExt cx="0" cy="0"/>
        </a:xfrm>
      </p:grpSpPr>
      <p:pic>
        <p:nvPicPr>
          <p:cNvPr id="9" name="Picture 8"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CA" smtClean="0"/>
              <a:t>Click to edit Master title style</a:t>
            </a:r>
            <a:endParaRPr/>
          </a:p>
        </p:txBody>
      </p:sp>
      <p:sp>
        <p:nvSpPr>
          <p:cNvPr id="5" name="Date Placeholder 4"/>
          <p:cNvSpPr>
            <a:spLocks noGrp="1"/>
          </p:cNvSpPr>
          <p:nvPr>
            <p:ph type="dt" sz="half" idx="10"/>
          </p:nvPr>
        </p:nvSpPr>
        <p:spPr/>
        <p:txBody>
          <a:bodyPr/>
          <a:lstStyle/>
          <a:p>
            <a:fld id="{D140825E-4A15-4D39-8176-1F07E904CB30}" type="datetimeFigureOut">
              <a:rPr lang="en-US" smtClean="0"/>
              <a:t>4/16/2015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12" name="Content Placeholder 2"/>
          <p:cNvSpPr>
            <a:spLocks noGrp="1"/>
          </p:cNvSpPr>
          <p:nvPr>
            <p:ph sz="half" idx="14"/>
          </p:nvPr>
        </p:nvSpPr>
        <p:spPr>
          <a:xfrm>
            <a:off x="77946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13" name="Content Placeholder 2"/>
          <p:cNvSpPr>
            <a:spLocks noGrp="1"/>
          </p:cNvSpPr>
          <p:nvPr>
            <p:ph sz="half" idx="15"/>
          </p:nvPr>
        </p:nvSpPr>
        <p:spPr>
          <a:xfrm>
            <a:off x="77946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14" name="Content Placeholder 2"/>
          <p:cNvSpPr>
            <a:spLocks noGrp="1"/>
          </p:cNvSpPr>
          <p:nvPr>
            <p:ph sz="half" idx="1"/>
          </p:nvPr>
        </p:nvSpPr>
        <p:spPr>
          <a:xfrm>
            <a:off x="4710953" y="1828801"/>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15" name="Content Placeholder 2"/>
          <p:cNvSpPr>
            <a:spLocks noGrp="1"/>
          </p:cNvSpPr>
          <p:nvPr>
            <p:ph sz="half" idx="13"/>
          </p:nvPr>
        </p:nvSpPr>
        <p:spPr>
          <a:xfrm>
            <a:off x="4710953" y="3991816"/>
            <a:ext cx="3657600" cy="2057400"/>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CA" smtClean="0"/>
              <a:t>Click to edit Master title style</a:t>
            </a:r>
            <a:endParaRPr/>
          </a:p>
        </p:txBody>
      </p:sp>
      <p:sp>
        <p:nvSpPr>
          <p:cNvPr id="3" name="Date Placeholder 2"/>
          <p:cNvSpPr>
            <a:spLocks noGrp="1"/>
          </p:cNvSpPr>
          <p:nvPr>
            <p:ph type="dt" sz="half" idx="10"/>
          </p:nvPr>
        </p:nvSpPr>
        <p:spPr/>
        <p:txBody>
          <a:bodyPr/>
          <a:lstStyle/>
          <a:p>
            <a:fld id="{D140825E-4A15-4D39-8176-1F07E904CB30}" type="datetimeFigureOut">
              <a:rPr lang="en-US" smtClean="0"/>
              <a:t>4/16/2015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Date Placeholder 1"/>
          <p:cNvSpPr>
            <a:spLocks noGrp="1"/>
          </p:cNvSpPr>
          <p:nvPr>
            <p:ph type="dt" sz="half" idx="10"/>
          </p:nvPr>
        </p:nvSpPr>
        <p:spPr/>
        <p:txBody>
          <a:bodyPr/>
          <a:lstStyle/>
          <a:p>
            <a:fld id="{D140825E-4A15-4D39-8176-1F07E904CB30}" type="datetimeFigureOut">
              <a:rPr lang="en-US" smtClean="0"/>
              <a:t>4/16/2015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Overlay-ContentCaption.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779464" y="590550"/>
            <a:ext cx="3657600" cy="1162050"/>
          </a:xfrm>
        </p:spPr>
        <p:txBody>
          <a:bodyPr anchor="b"/>
          <a:lstStyle>
            <a:lvl1pPr algn="ctr">
              <a:defRPr sz="3600" b="0"/>
            </a:lvl1pPr>
          </a:lstStyle>
          <a:p>
            <a:r>
              <a:rPr lang="en-CA" smtClean="0"/>
              <a:t>Click to edit Master title style</a:t>
            </a:r>
            <a:endParaRPr/>
          </a:p>
        </p:txBody>
      </p:sp>
      <p:sp>
        <p:nvSpPr>
          <p:cNvPr id="3" name="Content Placeholder 2"/>
          <p:cNvSpPr>
            <a:spLocks noGrp="1"/>
          </p:cNvSpPr>
          <p:nvPr>
            <p:ph idx="1"/>
          </p:nvPr>
        </p:nvSpPr>
        <p:spPr>
          <a:xfrm>
            <a:off x="4693023" y="739588"/>
            <a:ext cx="3657600" cy="5308787"/>
          </a:xfrm>
        </p:spPr>
        <p:txBody>
          <a:bodyPr>
            <a:normAutofit/>
          </a:bodyPr>
          <a:lstStyle>
            <a:lvl1pPr>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Text Placeholder 3"/>
          <p:cNvSpPr>
            <a:spLocks noGrp="1"/>
          </p:cNvSpPr>
          <p:nvPr>
            <p:ph type="body" sz="half" idx="2"/>
          </p:nvPr>
        </p:nvSpPr>
        <p:spPr>
          <a:xfrm>
            <a:off x="779464" y="1816100"/>
            <a:ext cx="3657600" cy="3822700"/>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D140825E-4A15-4D39-8176-1F07E904CB30}" type="datetimeFigureOut">
              <a:rPr lang="en-US" smtClean="0"/>
              <a:t>4/16/2015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Overlay-PictureCaption.png"/>
          <p:cNvPicPr>
            <a:picLocks noChangeAspect="1"/>
          </p:cNvPicPr>
          <p:nvPr/>
        </p:nvPicPr>
        <p:blipFill>
          <a:blip r:embed="rId2"/>
          <a:stretch>
            <a:fillRect/>
          </a:stretch>
        </p:blipFill>
        <p:spPr>
          <a:xfrm>
            <a:off x="448977" y="187452"/>
            <a:ext cx="8536656" cy="6483096"/>
          </a:xfrm>
          <a:prstGeom prst="rect">
            <a:avLst/>
          </a:prstGeom>
        </p:spPr>
      </p:pic>
      <p:sp>
        <p:nvSpPr>
          <p:cNvPr id="2" name="Title 1"/>
          <p:cNvSpPr>
            <a:spLocks noGrp="1"/>
          </p:cNvSpPr>
          <p:nvPr>
            <p:ph type="title"/>
          </p:nvPr>
        </p:nvSpPr>
        <p:spPr>
          <a:xfrm>
            <a:off x="3886200" y="533400"/>
            <a:ext cx="4476750" cy="1252538"/>
          </a:xfrm>
        </p:spPr>
        <p:txBody>
          <a:bodyPr anchor="b"/>
          <a:lstStyle>
            <a:lvl1pPr algn="l">
              <a:defRPr sz="3600" b="0"/>
            </a:lvl1pPr>
          </a:lstStyle>
          <a:p>
            <a:r>
              <a:rPr lang="en-CA" smtClean="0"/>
              <a:t>Click to edit Master title style</a:t>
            </a:r>
            <a:endParaRPr/>
          </a:p>
        </p:txBody>
      </p:sp>
      <p:sp>
        <p:nvSpPr>
          <p:cNvPr id="4" name="Text Placeholder 3"/>
          <p:cNvSpPr>
            <a:spLocks noGrp="1"/>
          </p:cNvSpPr>
          <p:nvPr>
            <p:ph type="body" sz="half" idx="2"/>
          </p:nvPr>
        </p:nvSpPr>
        <p:spPr>
          <a:xfrm>
            <a:off x="3886124" y="1828800"/>
            <a:ext cx="4474539"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a:xfrm>
            <a:off x="3886124" y="6288741"/>
            <a:ext cx="1887537" cy="365125"/>
          </a:xfrm>
        </p:spPr>
        <p:txBody>
          <a:bodyPr/>
          <a:lstStyle/>
          <a:p>
            <a:fld id="{D140825E-4A15-4D39-8176-1F07E904CB30}" type="datetimeFigureOut">
              <a:rPr lang="en-US" smtClean="0"/>
              <a:t>4/16/2015</a:t>
            </a:fld>
            <a:endParaRPr lang="en-US"/>
          </a:p>
        </p:txBody>
      </p:sp>
      <p:sp>
        <p:nvSpPr>
          <p:cNvPr id="6" name="Footer Placeholder 5"/>
          <p:cNvSpPr>
            <a:spLocks noGrp="1"/>
          </p:cNvSpPr>
          <p:nvPr>
            <p:ph type="ftr" sz="quarter" idx="11"/>
          </p:nvPr>
        </p:nvSpPr>
        <p:spPr>
          <a:xfrm>
            <a:off x="5867399" y="6288741"/>
            <a:ext cx="2675965" cy="365125"/>
          </a:xfrm>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
        <p:nvSpPr>
          <p:cNvPr id="3" name="Picture Placeholder 2"/>
          <p:cNvSpPr>
            <a:spLocks noGrp="1"/>
          </p:cNvSpPr>
          <p:nvPr>
            <p:ph type="pic" idx="1"/>
          </p:nvPr>
        </p:nvSpPr>
        <p:spPr>
          <a:xfrm flipH="1">
            <a:off x="188253" y="179292"/>
            <a:ext cx="3281087" cy="6483096"/>
          </a:xfrm>
          <a:prstGeom prst="round1Rect">
            <a:avLst>
              <a:gd name="adj" fmla="val 17325"/>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Alt.">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4710953" y="533400"/>
            <a:ext cx="3657600" cy="1252538"/>
          </a:xfrm>
        </p:spPr>
        <p:txBody>
          <a:bodyPr anchor="b"/>
          <a:lstStyle>
            <a:lvl1pPr algn="l">
              <a:defRPr sz="3600" b="0"/>
            </a:lvl1pPr>
          </a:lstStyle>
          <a:p>
            <a:r>
              <a:rPr lang="en-CA" smtClean="0"/>
              <a:t>Click to edit Master title style</a:t>
            </a:r>
            <a:endParaRPr/>
          </a:p>
        </p:txBody>
      </p:sp>
      <p:sp>
        <p:nvSpPr>
          <p:cNvPr id="3" name="Picture Placeholder 2"/>
          <p:cNvSpPr>
            <a:spLocks noGrp="1"/>
          </p:cNvSpPr>
          <p:nvPr>
            <p:ph type="pic" idx="1"/>
          </p:nvPr>
        </p:nvSpPr>
        <p:spPr>
          <a:xfrm flipH="1">
            <a:off x="596153" y="1600199"/>
            <a:ext cx="3657600" cy="3657601"/>
          </a:xfrm>
          <a:prstGeom prst="ellipse">
            <a:avLst/>
          </a:prstGeom>
          <a:blipFill dpi="0" rotWithShape="0">
            <a:blip r:embed="rId3" cstate="print"/>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
        <p:nvSpPr>
          <p:cNvPr id="4" name="Text Placeholder 3"/>
          <p:cNvSpPr>
            <a:spLocks noGrp="1"/>
          </p:cNvSpPr>
          <p:nvPr>
            <p:ph type="body" sz="half" idx="2"/>
          </p:nvPr>
        </p:nvSpPr>
        <p:spPr>
          <a:xfrm>
            <a:off x="4710412" y="1828800"/>
            <a:ext cx="3657600" cy="3810000"/>
          </a:xfrm>
        </p:spPr>
        <p:txBody>
          <a:bodyPr>
            <a:normAutofit/>
          </a:bodyPr>
          <a:lstStyle>
            <a:lvl1pPr marL="0" indent="0">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D140825E-4A15-4D39-8176-1F07E904CB30}" type="datetimeFigureOut">
              <a:rPr lang="en-US" smtClean="0"/>
              <a:t>4/16/2015</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above Caption">
    <p:spTree>
      <p:nvGrpSpPr>
        <p:cNvPr id="1" name=""/>
        <p:cNvGrpSpPr/>
        <p:nvPr/>
      </p:nvGrpSpPr>
      <p:grpSpPr>
        <a:xfrm>
          <a:off x="0" y="0"/>
          <a:ext cx="0" cy="0"/>
          <a:chOff x="0" y="0"/>
          <a:chExt cx="0" cy="0"/>
        </a:xfrm>
      </p:grpSpPr>
      <p:pic>
        <p:nvPicPr>
          <p:cNvPr id="10" name="Picture 9" descr="Overlay-PictureCaption-Extras.png"/>
          <p:cNvPicPr>
            <a:picLocks noChangeAspect="1"/>
          </p:cNvPicPr>
          <p:nvPr/>
        </p:nvPicPr>
        <p:blipFill>
          <a:blip r:embed="rId2"/>
          <a:stretch>
            <a:fillRect/>
          </a:stretch>
        </p:blipFill>
        <p:spPr>
          <a:xfrm>
            <a:off x="158367" y="187452"/>
            <a:ext cx="8827266" cy="6483096"/>
          </a:xfrm>
          <a:prstGeom prst="rect">
            <a:avLst/>
          </a:prstGeom>
        </p:spPr>
      </p:pic>
      <p:sp>
        <p:nvSpPr>
          <p:cNvPr id="2" name="Title 1"/>
          <p:cNvSpPr>
            <a:spLocks noGrp="1"/>
          </p:cNvSpPr>
          <p:nvPr>
            <p:ph type="title"/>
          </p:nvPr>
        </p:nvSpPr>
        <p:spPr>
          <a:xfrm>
            <a:off x="808038" y="3778624"/>
            <a:ext cx="7560515" cy="1102658"/>
          </a:xfrm>
        </p:spPr>
        <p:txBody>
          <a:bodyPr anchor="b"/>
          <a:lstStyle>
            <a:lvl1pPr algn="l">
              <a:defRPr sz="3600" b="0"/>
            </a:lvl1pPr>
          </a:lstStyle>
          <a:p>
            <a:r>
              <a:rPr lang="en-CA" smtClean="0"/>
              <a:t>Click to edit Master title style</a:t>
            </a:r>
            <a:endParaRPr/>
          </a:p>
        </p:txBody>
      </p:sp>
      <p:sp>
        <p:nvSpPr>
          <p:cNvPr id="3" name="Picture Placeholder 2"/>
          <p:cNvSpPr>
            <a:spLocks noGrp="1"/>
          </p:cNvSpPr>
          <p:nvPr>
            <p:ph type="pic" idx="1"/>
          </p:nvPr>
        </p:nvSpPr>
        <p:spPr>
          <a:xfrm flipH="1">
            <a:off x="871584" y="762000"/>
            <a:ext cx="7427726" cy="2989730"/>
          </a:xfrm>
          <a:prstGeom prst="roundRect">
            <a:avLst>
              <a:gd name="adj" fmla="val 7476"/>
            </a:avLst>
          </a:prstGeom>
          <a:blipFill dpi="0" rotWithShape="0">
            <a:blip r:embed="rId3"/>
            <a:srcRect/>
            <a:stretch>
              <a:fillRect/>
            </a:stretch>
          </a:blipFill>
          <a:ln w="28575">
            <a:solidFill>
              <a:schemeClr val="bg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CA" smtClean="0"/>
              <a:t>Drag picture to placeholder or click icon to add</a:t>
            </a:r>
            <a:endParaRPr/>
          </a:p>
        </p:txBody>
      </p:sp>
      <p:sp>
        <p:nvSpPr>
          <p:cNvPr id="4" name="Text Placeholder 3"/>
          <p:cNvSpPr>
            <a:spLocks noGrp="1"/>
          </p:cNvSpPr>
          <p:nvPr>
            <p:ph type="body" sz="half" idx="2"/>
          </p:nvPr>
        </p:nvSpPr>
        <p:spPr>
          <a:xfrm>
            <a:off x="808034" y="4827493"/>
            <a:ext cx="7559977" cy="1220881"/>
          </a:xfrm>
        </p:spPr>
        <p:txBody>
          <a:bodyPr>
            <a:normAutofit/>
          </a:bodyPr>
          <a:lstStyle>
            <a:lvl1pPr marL="0" indent="0">
              <a:spcBef>
                <a:spcPts val="3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smtClean="0"/>
              <a:t>Click to edit Master text styles</a:t>
            </a:r>
          </a:p>
        </p:txBody>
      </p:sp>
      <p:sp>
        <p:nvSpPr>
          <p:cNvPr id="5" name="Date Placeholder 4"/>
          <p:cNvSpPr>
            <a:spLocks noGrp="1"/>
          </p:cNvSpPr>
          <p:nvPr>
            <p:ph type="dt" sz="half" idx="10"/>
          </p:nvPr>
        </p:nvSpPr>
        <p:spPr>
          <a:xfrm>
            <a:off x="381000" y="6288741"/>
            <a:ext cx="1865125" cy="365125"/>
          </a:xfrm>
        </p:spPr>
        <p:txBody>
          <a:bodyPr/>
          <a:lstStyle/>
          <a:p>
            <a:fld id="{D140825E-4A15-4D39-8176-1F07E904CB30}" type="datetimeFigureOut">
              <a:rPr lang="en-US" smtClean="0"/>
              <a:t>4/16/2015</a:t>
            </a:fld>
            <a:endParaRPr lang="en-US"/>
          </a:p>
        </p:txBody>
      </p:sp>
      <p:sp>
        <p:nvSpPr>
          <p:cNvPr id="6" name="Footer Placeholder 5"/>
          <p:cNvSpPr>
            <a:spLocks noGrp="1"/>
          </p:cNvSpPr>
          <p:nvPr>
            <p:ph type="ftr" sz="quarter" idx="11"/>
          </p:nvPr>
        </p:nvSpPr>
        <p:spPr>
          <a:xfrm>
            <a:off x="3325813" y="6288741"/>
            <a:ext cx="5217551" cy="365125"/>
          </a:xfrm>
        </p:spPr>
        <p:txBody>
          <a:bodyPr/>
          <a:lstStyle/>
          <a:p>
            <a:endParaRPr lang="en-US"/>
          </a:p>
        </p:txBody>
      </p:sp>
      <p:sp>
        <p:nvSpPr>
          <p:cNvPr id="7" name="Slide Number Placeholder 6"/>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Title 1"/>
          <p:cNvSpPr>
            <a:spLocks noGrp="1"/>
          </p:cNvSpPr>
          <p:nvPr>
            <p:ph type="title"/>
          </p:nvPr>
        </p:nvSpPr>
        <p:spPr/>
        <p:txBody>
          <a:bodyPr/>
          <a:lstStyle/>
          <a:p>
            <a:r>
              <a:rPr lang="en-CA"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4/16/2015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8" name="Picture 7" descr="Overlay-ContentSlides.png"/>
          <p:cNvPicPr>
            <a:picLocks noChangeAspect="1"/>
          </p:cNvPicPr>
          <p:nvPr/>
        </p:nvPicPr>
        <p:blipFill>
          <a:blip r:embed="rId2"/>
          <a:stretch>
            <a:fillRect/>
          </a:stretch>
        </p:blipFill>
        <p:spPr>
          <a:xfrm>
            <a:off x="150887" y="186645"/>
            <a:ext cx="8827266" cy="6483096"/>
          </a:xfrm>
          <a:prstGeom prst="rect">
            <a:avLst/>
          </a:prstGeom>
        </p:spPr>
      </p:pic>
      <p:sp>
        <p:nvSpPr>
          <p:cNvPr id="2" name="Vertical Title 1"/>
          <p:cNvSpPr>
            <a:spLocks noGrp="1"/>
          </p:cNvSpPr>
          <p:nvPr>
            <p:ph type="title" orient="vert"/>
          </p:nvPr>
        </p:nvSpPr>
        <p:spPr>
          <a:xfrm>
            <a:off x="7328646" y="779463"/>
            <a:ext cx="1358153" cy="5268912"/>
          </a:xfrm>
        </p:spPr>
        <p:txBody>
          <a:bodyPr vert="eaVert"/>
          <a:lstStyle/>
          <a:p>
            <a:r>
              <a:rPr lang="en-CA" smtClean="0"/>
              <a:t>Click to edit Master title style</a:t>
            </a:r>
            <a:endParaRPr/>
          </a:p>
        </p:txBody>
      </p:sp>
      <p:sp>
        <p:nvSpPr>
          <p:cNvPr id="3" name="Vertical Text Placeholder 2"/>
          <p:cNvSpPr>
            <a:spLocks noGrp="1"/>
          </p:cNvSpPr>
          <p:nvPr>
            <p:ph type="body" orient="vert" idx="1"/>
          </p:nvPr>
        </p:nvSpPr>
        <p:spPr>
          <a:xfrm>
            <a:off x="779462" y="779464"/>
            <a:ext cx="6170613" cy="5268911"/>
          </a:xfrm>
        </p:spPr>
        <p:txBody>
          <a:bodyPr vert="eaVert"/>
          <a:lstStyle>
            <a:lvl5pPr>
              <a:defRPr/>
            </a:lvl5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10"/>
          </p:nvPr>
        </p:nvSpPr>
        <p:spPr/>
        <p:txBody>
          <a:bodyPr/>
          <a:lstStyle/>
          <a:p>
            <a:fld id="{D140825E-4A15-4D39-8176-1F07E904CB30}" type="datetimeFigureOut">
              <a:rPr lang="en-US" smtClean="0"/>
              <a:t>4/16/2015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E4AAA4-6363-4581-962D-1ACCC2D600C5}"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ound Diagonal Corner Rectangle 7"/>
          <p:cNvSpPr/>
          <p:nvPr/>
        </p:nvSpPr>
        <p:spPr>
          <a:xfrm>
            <a:off x="189707" y="189707"/>
            <a:ext cx="8764587" cy="6478587"/>
          </a:xfrm>
          <a:prstGeom prst="round2DiagRect">
            <a:avLst>
              <a:gd name="adj1" fmla="val 9416"/>
              <a:gd name="adj2" fmla="val 0"/>
            </a:avLst>
          </a:prstGeom>
          <a:gradFill>
            <a:gsLst>
              <a:gs pos="17000">
                <a:schemeClr val="bg2"/>
              </a:gs>
              <a:gs pos="100000">
                <a:schemeClr val="tx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779463" y="381000"/>
            <a:ext cx="7583487" cy="1044388"/>
          </a:xfrm>
          <a:prstGeom prst="rect">
            <a:avLst/>
          </a:prstGeom>
        </p:spPr>
        <p:txBody>
          <a:bodyPr vert="horz" lIns="91440" tIns="45720" rIns="91440" bIns="45720" rtlCol="0" anchor="b" anchorCtr="0">
            <a:noAutofit/>
          </a:bodyPr>
          <a:lstStyle/>
          <a:p>
            <a:r>
              <a:rPr lang="en-CA" smtClean="0"/>
              <a:t>Click to edit Master title style</a:t>
            </a:r>
            <a:endParaRPr/>
          </a:p>
        </p:txBody>
      </p:sp>
      <p:sp>
        <p:nvSpPr>
          <p:cNvPr id="3" name="Text Placeholder 2"/>
          <p:cNvSpPr>
            <a:spLocks noGrp="1"/>
          </p:cNvSpPr>
          <p:nvPr>
            <p:ph type="body" idx="1"/>
          </p:nvPr>
        </p:nvSpPr>
        <p:spPr>
          <a:xfrm>
            <a:off x="779463" y="1828800"/>
            <a:ext cx="7583487" cy="4208930"/>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dirty="0"/>
          </a:p>
        </p:txBody>
      </p:sp>
      <p:sp>
        <p:nvSpPr>
          <p:cNvPr id="4" name="Date Placeholder 3"/>
          <p:cNvSpPr>
            <a:spLocks noGrp="1"/>
          </p:cNvSpPr>
          <p:nvPr>
            <p:ph type="dt" sz="half" idx="2"/>
          </p:nvPr>
        </p:nvSpPr>
        <p:spPr>
          <a:xfrm>
            <a:off x="381000" y="6288741"/>
            <a:ext cx="1887537" cy="365125"/>
          </a:xfrm>
          <a:prstGeom prst="rect">
            <a:avLst/>
          </a:prstGeom>
        </p:spPr>
        <p:txBody>
          <a:bodyPr vert="horz" lIns="91440" tIns="45720" rIns="91440" bIns="45720" rtlCol="0" anchor="ctr"/>
          <a:lstStyle>
            <a:lvl1pPr algn="l">
              <a:defRPr sz="1200">
                <a:solidFill>
                  <a:schemeClr val="bg2"/>
                </a:solidFill>
              </a:defRPr>
            </a:lvl1pPr>
          </a:lstStyle>
          <a:p>
            <a:fld id="{D140825E-4A15-4D39-8176-1F07E904CB30}" type="datetimeFigureOut">
              <a:rPr lang="en-US" smtClean="0"/>
              <a:t>4/16/2015</a:t>
            </a:fld>
            <a:endParaRPr lang="en-US"/>
          </a:p>
        </p:txBody>
      </p:sp>
      <p:sp>
        <p:nvSpPr>
          <p:cNvPr id="5" name="Footer Placeholder 4"/>
          <p:cNvSpPr>
            <a:spLocks noGrp="1"/>
          </p:cNvSpPr>
          <p:nvPr>
            <p:ph type="ftr" sz="quarter" idx="3"/>
          </p:nvPr>
        </p:nvSpPr>
        <p:spPr>
          <a:xfrm>
            <a:off x="3304615" y="6288741"/>
            <a:ext cx="5238750" cy="365125"/>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6" name="Slide Number Placeholder 5"/>
          <p:cNvSpPr>
            <a:spLocks noGrp="1"/>
          </p:cNvSpPr>
          <p:nvPr>
            <p:ph type="sldNum" sz="quarter" idx="4"/>
          </p:nvPr>
        </p:nvSpPr>
        <p:spPr>
          <a:xfrm>
            <a:off x="8404411" y="219635"/>
            <a:ext cx="493059" cy="365125"/>
          </a:xfrm>
          <a:prstGeom prst="rect">
            <a:avLst/>
          </a:prstGeom>
        </p:spPr>
        <p:txBody>
          <a:bodyPr vert="horz" lIns="91440" tIns="45720" rIns="91440" bIns="45720" rtlCol="0" anchor="ctr"/>
          <a:lstStyle>
            <a:lvl1pPr algn="r">
              <a:defRPr sz="1200">
                <a:solidFill>
                  <a:schemeClr val="tx2"/>
                </a:solidFill>
              </a:defRPr>
            </a:lvl1pPr>
          </a:lstStyle>
          <a:p>
            <a:fld id="{93E4AAA4-6363-4581-962D-1ACCC2D600C5}"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spcBef>
          <a:spcPct val="0"/>
        </a:spcBef>
        <a:buNone/>
        <a:defRPr sz="3800" kern="1200">
          <a:solidFill>
            <a:schemeClr val="bg1"/>
          </a:solidFill>
          <a:latin typeface="+mj-lt"/>
          <a:ea typeface="+mj-ea"/>
          <a:cs typeface="+mj-cs"/>
        </a:defRPr>
      </a:lvl1pPr>
    </p:titleStyle>
    <p:bodyStyle>
      <a:lvl1pPr marL="282575" indent="-282575" algn="l" defTabSz="914400" rtl="0" eaLnBrk="1" latinLnBrk="0" hangingPunct="1">
        <a:spcBef>
          <a:spcPts val="2000"/>
        </a:spcBef>
        <a:buFont typeface="Wingdings 2" pitchFamily="18" charset="2"/>
        <a:buChar char=""/>
        <a:defRPr sz="2200" kern="1200">
          <a:solidFill>
            <a:schemeClr val="bg1"/>
          </a:solidFill>
          <a:latin typeface="+mn-lt"/>
          <a:ea typeface="+mn-ea"/>
          <a:cs typeface="+mn-cs"/>
        </a:defRPr>
      </a:lvl1pPr>
      <a:lvl2pPr marL="577850" indent="-295275" algn="l" defTabSz="914400" rtl="0" eaLnBrk="1" latinLnBrk="0" hangingPunct="1">
        <a:spcBef>
          <a:spcPts val="600"/>
        </a:spcBef>
        <a:buFont typeface="Wingdings 2" pitchFamily="18" charset="2"/>
        <a:buChar char=""/>
        <a:defRPr sz="2000" kern="1200">
          <a:solidFill>
            <a:schemeClr val="bg1"/>
          </a:solidFill>
          <a:latin typeface="+mn-lt"/>
          <a:ea typeface="+mn-ea"/>
          <a:cs typeface="+mn-cs"/>
        </a:defRPr>
      </a:lvl2pPr>
      <a:lvl3pPr marL="86042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3pPr>
      <a:lvl4pPr marL="1143000"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4pPr>
      <a:lvl5pPr marL="1425575" indent="-282575" algn="l" defTabSz="914400" rtl="0" eaLnBrk="1" latinLnBrk="0" hangingPunct="1">
        <a:spcBef>
          <a:spcPts val="600"/>
        </a:spcBef>
        <a:buFont typeface="Wingdings 2" pitchFamily="18" charset="2"/>
        <a:buChar char=""/>
        <a:defRPr sz="1800" kern="1200">
          <a:solidFill>
            <a:schemeClr val="bg1"/>
          </a:solidFill>
          <a:latin typeface="+mn-lt"/>
          <a:ea typeface="+mn-ea"/>
          <a:cs typeface="+mn-cs"/>
        </a:defRPr>
      </a:lvl5pPr>
      <a:lvl6pPr marL="1711325"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6pPr>
      <a:lvl7pPr marL="2000250"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7pPr>
      <a:lvl8pPr marL="2290763" indent="-288925" algn="l" defTabSz="914400" rtl="0" eaLnBrk="1" latinLnBrk="0" hangingPunct="1">
        <a:spcBef>
          <a:spcPct val="20000"/>
        </a:spcBef>
        <a:buFont typeface="Wingdings 2" pitchFamily="18" charset="2"/>
        <a:buChar char=""/>
        <a:defRPr lang="en-US" sz="1800" kern="1200" dirty="0" smtClean="0">
          <a:solidFill>
            <a:schemeClr val="bg1"/>
          </a:solidFill>
          <a:latin typeface="+mn-lt"/>
          <a:ea typeface="+mn-ea"/>
          <a:cs typeface="+mn-cs"/>
        </a:defRPr>
      </a:lvl8pPr>
      <a:lvl9pPr marL="2571750" indent="-288925" algn="l" defTabSz="914400" rtl="0" eaLnBrk="1" latinLnBrk="0" hangingPunct="1">
        <a:spcBef>
          <a:spcPct val="20000"/>
        </a:spcBef>
        <a:buFont typeface="Wingdings 2" pitchFamily="18" charset="2"/>
        <a:buChar char=""/>
        <a:defRPr lang="en-US" sz="1800" kern="1200" dirty="0">
          <a:solidFill>
            <a:schemeClr val="bg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emf"/><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9.emf"/></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hyperlink" Target="mailto:Andrew.robertson@cgbgroup.com" TargetMode="External"/><Relationship Id="rId1" Type="http://schemas.openxmlformats.org/officeDocument/2006/relationships/slideLayout" Target="../slideLayouts/slideLayout1.xml"/><Relationship Id="rId6" Type="http://schemas.openxmlformats.org/officeDocument/2006/relationships/image" Target="../media/image12.jpeg"/><Relationship Id="rId5" Type="http://schemas.openxmlformats.org/officeDocument/2006/relationships/image" Target="../media/image11.png"/><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40510" y="2492375"/>
            <a:ext cx="7522440" cy="1470025"/>
          </a:xfrm>
        </p:spPr>
        <p:txBody>
          <a:bodyPr/>
          <a:lstStyle/>
          <a:p>
            <a:pPr algn="ctr"/>
            <a:r>
              <a:rPr lang="en-US" dirty="0" smtClean="0"/>
              <a:t>Insurance Webinar</a:t>
            </a:r>
            <a:endParaRPr lang="en-US" dirty="0"/>
          </a:p>
        </p:txBody>
      </p:sp>
      <p:sp>
        <p:nvSpPr>
          <p:cNvPr id="3" name="Subtitle 2"/>
          <p:cNvSpPr>
            <a:spLocks noGrp="1"/>
          </p:cNvSpPr>
          <p:nvPr>
            <p:ph type="subTitle" idx="1"/>
          </p:nvPr>
        </p:nvSpPr>
        <p:spPr/>
        <p:txBody>
          <a:bodyPr/>
          <a:lstStyle/>
          <a:p>
            <a:pPr algn="ctr"/>
            <a:r>
              <a:rPr lang="en-US" dirty="0" smtClean="0"/>
              <a:t>Presented by </a:t>
            </a:r>
          </a:p>
          <a:p>
            <a:pPr algn="ctr"/>
            <a:r>
              <a:rPr lang="en-US" dirty="0" smtClean="0"/>
              <a:t>Skippers’ Plan™  -  The CG&amp;B Group </a:t>
            </a:r>
            <a:endParaRPr lang="en-US" dirty="0"/>
          </a:p>
        </p:txBody>
      </p:sp>
      <p:pic>
        <p:nvPicPr>
          <p:cNvPr id="5" name="Picture 4"/>
          <p:cNvPicPr>
            <a:picLocks noChangeAspect="1"/>
          </p:cNvPicPr>
          <p:nvPr/>
        </p:nvPicPr>
        <p:blipFill>
          <a:blip r:embed="rId2"/>
          <a:stretch>
            <a:fillRect/>
          </a:stretch>
        </p:blipFill>
        <p:spPr>
          <a:xfrm>
            <a:off x="5781684" y="3962400"/>
            <a:ext cx="3296112" cy="4265556"/>
          </a:xfrm>
          <a:prstGeom prst="rect">
            <a:avLst/>
          </a:prstGeom>
        </p:spPr>
      </p:pic>
      <p:pic>
        <p:nvPicPr>
          <p:cNvPr id="6" name="Picture 5"/>
          <p:cNvPicPr>
            <a:picLocks noChangeAspect="1"/>
          </p:cNvPicPr>
          <p:nvPr/>
        </p:nvPicPr>
        <p:blipFill>
          <a:blip r:embed="rId3"/>
          <a:stretch>
            <a:fillRect/>
          </a:stretch>
        </p:blipFill>
        <p:spPr>
          <a:xfrm>
            <a:off x="642420" y="5652654"/>
            <a:ext cx="1639186" cy="848279"/>
          </a:xfrm>
          <a:prstGeom prst="rect">
            <a:avLst/>
          </a:prstGeom>
        </p:spPr>
      </p:pic>
      <p:pic>
        <p:nvPicPr>
          <p:cNvPr id="1026" name="Picture 2" descr="image00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9636" y="1249507"/>
            <a:ext cx="4752975"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descr="http://www.mocharterschools.org/wp-content/uploads/2014/03/Gallagher-Logo-2-e1394728034847.jp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3184917" y="5332755"/>
            <a:ext cx="2463177" cy="1032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0977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CG&amp;B Group </a:t>
            </a:r>
            <a:br>
              <a:rPr lang="en-US" dirty="0" smtClean="0"/>
            </a:br>
            <a:r>
              <a:rPr lang="en-US" sz="1400" dirty="0" smtClean="0"/>
              <a:t>Operated by Arthur J. Gallagher Canada Limited</a:t>
            </a:r>
            <a:br>
              <a:rPr lang="en-US" sz="1400" dirty="0" smtClean="0"/>
            </a:br>
            <a:endParaRPr lang="en-US" sz="1400" dirty="0"/>
          </a:p>
        </p:txBody>
      </p:sp>
      <p:sp>
        <p:nvSpPr>
          <p:cNvPr id="3" name="Content Placeholder 2"/>
          <p:cNvSpPr>
            <a:spLocks noGrp="1"/>
          </p:cNvSpPr>
          <p:nvPr>
            <p:ph idx="1"/>
          </p:nvPr>
        </p:nvSpPr>
        <p:spPr/>
        <p:txBody>
          <a:bodyPr>
            <a:normAutofit/>
          </a:bodyPr>
          <a:lstStyle/>
          <a:p>
            <a:r>
              <a:rPr lang="en-US" dirty="0" smtClean="0"/>
              <a:t>Len </a:t>
            </a:r>
            <a:r>
              <a:rPr lang="en-US" dirty="0" err="1" smtClean="0"/>
              <a:t>Notaro</a:t>
            </a:r>
            <a:r>
              <a:rPr lang="en-US" dirty="0" smtClean="0"/>
              <a:t> – Senior Vice President</a:t>
            </a:r>
          </a:p>
          <a:p>
            <a:pPr lvl="1"/>
            <a:r>
              <a:rPr lang="en-US" dirty="0" smtClean="0"/>
              <a:t>Marine Insurance &amp; Marine Liability  </a:t>
            </a:r>
          </a:p>
          <a:p>
            <a:r>
              <a:rPr lang="en-US" dirty="0" smtClean="0"/>
              <a:t>Andrew Robertson – Vice President </a:t>
            </a:r>
          </a:p>
          <a:p>
            <a:pPr lvl="1"/>
            <a:r>
              <a:rPr lang="en-US" dirty="0" smtClean="0"/>
              <a:t>Pleasure craft marine </a:t>
            </a:r>
          </a:p>
          <a:p>
            <a:r>
              <a:rPr lang="en-US" dirty="0" smtClean="0"/>
              <a:t>Joe </a:t>
            </a:r>
            <a:r>
              <a:rPr lang="en-US" dirty="0" err="1" smtClean="0"/>
              <a:t>Marra</a:t>
            </a:r>
            <a:r>
              <a:rPr lang="en-US" dirty="0" smtClean="0"/>
              <a:t> – Senior Account Executive</a:t>
            </a:r>
          </a:p>
          <a:p>
            <a:pPr lvl="1"/>
            <a:r>
              <a:rPr lang="en-US" dirty="0" smtClean="0"/>
              <a:t>Marine Insurance </a:t>
            </a:r>
            <a:endParaRPr lang="en-US" dirty="0"/>
          </a:p>
          <a:p>
            <a:pPr marL="0" indent="-6350">
              <a:buNone/>
            </a:pPr>
            <a:r>
              <a:rPr lang="en-US" dirty="0" smtClean="0"/>
              <a:t>CG&amp;B is the exclusive broker for for Sail </a:t>
            </a:r>
            <a:r>
              <a:rPr lang="en-US" dirty="0"/>
              <a:t>C</a:t>
            </a:r>
            <a:r>
              <a:rPr lang="en-US" dirty="0" smtClean="0"/>
              <a:t>anada’s national &amp; international insurance programs.</a:t>
            </a:r>
            <a:endParaRPr lang="en-US" dirty="0"/>
          </a:p>
        </p:txBody>
      </p:sp>
      <p:pic>
        <p:nvPicPr>
          <p:cNvPr id="5" name="Picture 4"/>
          <p:cNvPicPr>
            <a:picLocks noChangeAspect="1"/>
          </p:cNvPicPr>
          <p:nvPr/>
        </p:nvPicPr>
        <p:blipFill>
          <a:blip r:embed="rId3"/>
          <a:stretch>
            <a:fillRect/>
          </a:stretch>
        </p:blipFill>
        <p:spPr>
          <a:xfrm>
            <a:off x="6742545" y="775149"/>
            <a:ext cx="1620405" cy="838560"/>
          </a:xfrm>
          <a:prstGeom prst="rect">
            <a:avLst/>
          </a:prstGeom>
        </p:spPr>
      </p:pic>
      <p:pic>
        <p:nvPicPr>
          <p:cNvPr id="6" name="Picture 5"/>
          <p:cNvPicPr>
            <a:picLocks noChangeAspect="1"/>
          </p:cNvPicPr>
          <p:nvPr/>
        </p:nvPicPr>
        <p:blipFill>
          <a:blip r:embed="rId4"/>
          <a:stretch>
            <a:fillRect/>
          </a:stretch>
        </p:blipFill>
        <p:spPr>
          <a:xfrm>
            <a:off x="6188942" y="1828800"/>
            <a:ext cx="2466632" cy="3192112"/>
          </a:xfrm>
          <a:prstGeom prst="rect">
            <a:avLst/>
          </a:prstGeom>
        </p:spPr>
      </p:pic>
      <p:pic>
        <p:nvPicPr>
          <p:cNvPr id="1026" name="Picture 2" descr="P:\Company Shared Folders\Marketing - Photos\Logos\SAIL CANADA MARK  small.jpg"/>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455885" y="5375564"/>
            <a:ext cx="1630145" cy="1041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17330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Webinar Agenda</a:t>
            </a:r>
            <a:endParaRPr lang="en-US" dirty="0"/>
          </a:p>
        </p:txBody>
      </p:sp>
      <p:sp>
        <p:nvSpPr>
          <p:cNvPr id="3" name="Content Placeholder 2"/>
          <p:cNvSpPr>
            <a:spLocks noGrp="1"/>
          </p:cNvSpPr>
          <p:nvPr>
            <p:ph idx="1"/>
          </p:nvPr>
        </p:nvSpPr>
        <p:spPr/>
        <p:txBody>
          <a:bodyPr>
            <a:normAutofit/>
          </a:bodyPr>
          <a:lstStyle/>
          <a:p>
            <a:r>
              <a:rPr lang="en-US" dirty="0" smtClean="0"/>
              <a:t>Overview</a:t>
            </a:r>
          </a:p>
          <a:p>
            <a:r>
              <a:rPr lang="en-US" dirty="0" smtClean="0"/>
              <a:t>Liability, Negligence &amp; Risk</a:t>
            </a:r>
          </a:p>
          <a:p>
            <a:r>
              <a:rPr lang="en-US" dirty="0"/>
              <a:t>Risk assessment and management</a:t>
            </a:r>
          </a:p>
          <a:p>
            <a:pPr lvl="1"/>
            <a:r>
              <a:rPr lang="en-US" dirty="0"/>
              <a:t>Safety  and </a:t>
            </a:r>
            <a:r>
              <a:rPr lang="en-US" dirty="0" smtClean="0"/>
              <a:t>liability waivers</a:t>
            </a:r>
          </a:p>
          <a:p>
            <a:r>
              <a:rPr lang="en-US" dirty="0" smtClean="0"/>
              <a:t>Volunteers, staff and yacht club member participation</a:t>
            </a:r>
          </a:p>
          <a:p>
            <a:r>
              <a:rPr lang="en-US" dirty="0" smtClean="0"/>
              <a:t>Questions</a:t>
            </a:r>
            <a:endParaRPr lang="en-US" dirty="0"/>
          </a:p>
          <a:p>
            <a:endParaRPr lang="en-US" dirty="0" smtClean="0"/>
          </a:p>
          <a:p>
            <a:pPr lvl="1"/>
            <a:endParaRPr lang="en-US" dirty="0" smtClean="0"/>
          </a:p>
          <a:p>
            <a:endParaRPr lang="en-US" dirty="0" smtClean="0"/>
          </a:p>
          <a:p>
            <a:endParaRPr lang="en-US" dirty="0"/>
          </a:p>
        </p:txBody>
      </p:sp>
      <p:pic>
        <p:nvPicPr>
          <p:cNvPr id="4" name="Picture 3"/>
          <p:cNvPicPr>
            <a:picLocks noChangeAspect="1"/>
          </p:cNvPicPr>
          <p:nvPr/>
        </p:nvPicPr>
        <p:blipFill>
          <a:blip r:embed="rId2"/>
          <a:stretch>
            <a:fillRect/>
          </a:stretch>
        </p:blipFill>
        <p:spPr>
          <a:xfrm>
            <a:off x="5798993" y="544822"/>
            <a:ext cx="2878029" cy="2878029"/>
          </a:xfrm>
          <a:prstGeom prst="rect">
            <a:avLst/>
          </a:prstGeom>
        </p:spPr>
      </p:pic>
    </p:spTree>
    <p:extLst>
      <p:ext uri="{BB962C8B-B14F-4D97-AF65-F5344CB8AC3E}">
        <p14:creationId xmlns:p14="http://schemas.microsoft.com/office/powerpoint/2010/main" val="22071487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p:txBody>
          <a:bodyPr/>
          <a:lstStyle/>
          <a:p>
            <a:r>
              <a:rPr lang="en-US" dirty="0" smtClean="0"/>
              <a:t>We do not know the events being planned for each club and school</a:t>
            </a:r>
          </a:p>
          <a:p>
            <a:r>
              <a:rPr lang="en-US" dirty="0" smtClean="0"/>
              <a:t>Advice we provide is general in nature and may not apply to all clubs</a:t>
            </a:r>
          </a:p>
          <a:p>
            <a:r>
              <a:rPr lang="en-US" dirty="0" smtClean="0"/>
              <a:t>You MUST discuss coverage with your insurance broker </a:t>
            </a:r>
          </a:p>
          <a:p>
            <a:endParaRPr lang="en-US" dirty="0"/>
          </a:p>
          <a:p>
            <a:pPr marL="0" indent="0">
              <a:buNone/>
            </a:pPr>
            <a:endParaRPr lang="en-US" dirty="0"/>
          </a:p>
        </p:txBody>
      </p:sp>
      <p:pic>
        <p:nvPicPr>
          <p:cNvPr id="5" name="Picture 4"/>
          <p:cNvPicPr>
            <a:picLocks noChangeAspect="1"/>
          </p:cNvPicPr>
          <p:nvPr/>
        </p:nvPicPr>
        <p:blipFill>
          <a:blip r:embed="rId2"/>
          <a:stretch>
            <a:fillRect/>
          </a:stretch>
        </p:blipFill>
        <p:spPr>
          <a:xfrm>
            <a:off x="2584049" y="4142989"/>
            <a:ext cx="2683289" cy="2374154"/>
          </a:xfrm>
          <a:prstGeom prst="rect">
            <a:avLst/>
          </a:prstGeom>
        </p:spPr>
      </p:pic>
    </p:spTree>
    <p:extLst>
      <p:ext uri="{BB962C8B-B14F-4D97-AF65-F5344CB8AC3E}">
        <p14:creationId xmlns:p14="http://schemas.microsoft.com/office/powerpoint/2010/main" val="824604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Liability</a:t>
            </a:r>
            <a:endParaRPr lang="en-US" dirty="0"/>
          </a:p>
        </p:txBody>
      </p:sp>
      <p:sp>
        <p:nvSpPr>
          <p:cNvPr id="3" name="Content Placeholder 2"/>
          <p:cNvSpPr>
            <a:spLocks noGrp="1"/>
          </p:cNvSpPr>
          <p:nvPr>
            <p:ph idx="1"/>
          </p:nvPr>
        </p:nvSpPr>
        <p:spPr/>
        <p:txBody>
          <a:bodyPr>
            <a:normAutofit lnSpcReduction="10000"/>
          </a:bodyPr>
          <a:lstStyle/>
          <a:p>
            <a:r>
              <a:rPr lang="en-US" dirty="0" smtClean="0"/>
              <a:t>Invited Guests  have a reasonable expectation that they will not be injured</a:t>
            </a:r>
          </a:p>
          <a:p>
            <a:r>
              <a:rPr lang="en-US" dirty="0" smtClean="0"/>
              <a:t>The property owner (or non-owner resident) are responsible for providing a safe environment. This is known as “premises liability”</a:t>
            </a:r>
          </a:p>
          <a:p>
            <a:r>
              <a:rPr lang="en-US" dirty="0" smtClean="0"/>
              <a:t>Property owner is liable for injuries and accidents that occur on the property </a:t>
            </a:r>
          </a:p>
          <a:p>
            <a:r>
              <a:rPr lang="en-US" dirty="0" smtClean="0"/>
              <a:t>Yacht clubs have inherent dangers that may not be evident to visitors.  </a:t>
            </a:r>
          </a:p>
          <a:p>
            <a:pPr lvl="1"/>
            <a:r>
              <a:rPr lang="en-US" dirty="0" smtClean="0"/>
              <a:t>Docks, boats, mast cranes, dry sail cranes, marine railways etc. </a:t>
            </a:r>
            <a:endParaRPr lang="en-US" dirty="0"/>
          </a:p>
        </p:txBody>
      </p:sp>
    </p:spTree>
    <p:extLst>
      <p:ext uri="{BB962C8B-B14F-4D97-AF65-F5344CB8AC3E}">
        <p14:creationId xmlns:p14="http://schemas.microsoft.com/office/powerpoint/2010/main" val="2492676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p:tgtEl>
                                          <p:spTgt spid="3">
                                            <p:txEl>
                                              <p:pRg st="0" end="0"/>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0" end="0"/>
                                            </p:txEl>
                                          </p:spTgt>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p:tgtEl>
                                          <p:spTgt spid="3">
                                            <p:txEl>
                                              <p:pRg st="1" end="1"/>
                                            </p:txEl>
                                          </p:spTgt>
                                        </p:tgtEl>
                                        <p:attrNameLst>
                                          <p:attrName>ppt_y</p:attrName>
                                        </p:attrNameLst>
                                      </p:cBhvr>
                                      <p:tavLst>
                                        <p:tav tm="0">
                                          <p:val>
                                            <p:strVal val="#ppt_y+#ppt_h*1.125000"/>
                                          </p:val>
                                        </p:tav>
                                        <p:tav tm="100000">
                                          <p:val>
                                            <p:strVal val="#ppt_y"/>
                                          </p:val>
                                        </p:tav>
                                      </p:tavLst>
                                    </p:anim>
                                    <p:animEffect transition="in" filter="wipe(up)">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p:tgtEl>
                                          <p:spTgt spid="3">
                                            <p:txEl>
                                              <p:pRg st="2" end="2"/>
                                            </p:txEl>
                                          </p:spTgt>
                                        </p:tgtEl>
                                        <p:attrNameLst>
                                          <p:attrName>ppt_y</p:attrName>
                                        </p:attrNameLst>
                                      </p:cBhvr>
                                      <p:tavLst>
                                        <p:tav tm="0">
                                          <p:val>
                                            <p:strVal val="#ppt_y+#ppt_h*1.125000"/>
                                          </p:val>
                                        </p:tav>
                                        <p:tav tm="100000">
                                          <p:val>
                                            <p:strVal val="#ppt_y"/>
                                          </p:val>
                                        </p:tav>
                                      </p:tavLst>
                                    </p:anim>
                                    <p:animEffect transition="in" filter="wipe(up)">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p:tgtEl>
                                          <p:spTgt spid="3">
                                            <p:txEl>
                                              <p:pRg st="3" end="3"/>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3" end="3"/>
                                            </p:txEl>
                                          </p:spTgt>
                                        </p:tgtEl>
                                      </p:cBhvr>
                                    </p:animEffect>
                                  </p:childTnLst>
                                </p:cTn>
                              </p:par>
                              <p:par>
                                <p:cTn id="27" presetID="12" presetClass="entr" presetSubtype="4" fill="hold"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3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ABC’s of Negligence</a:t>
            </a:r>
            <a:endParaRPr lang="en-US" dirty="0"/>
          </a:p>
        </p:txBody>
      </p:sp>
      <p:sp>
        <p:nvSpPr>
          <p:cNvPr id="3" name="Content Placeholder 2"/>
          <p:cNvSpPr>
            <a:spLocks noGrp="1"/>
          </p:cNvSpPr>
          <p:nvPr>
            <p:ph idx="1"/>
          </p:nvPr>
        </p:nvSpPr>
        <p:spPr/>
        <p:txBody>
          <a:bodyPr>
            <a:normAutofit fontScale="47500" lnSpcReduction="20000"/>
          </a:bodyPr>
          <a:lstStyle/>
          <a:p>
            <a:pPr marL="457200" indent="-457200">
              <a:buFont typeface="+mj-lt"/>
              <a:buAutoNum type="alphaUcPeriod"/>
            </a:pPr>
            <a:r>
              <a:rPr lang="en-US" sz="5300" dirty="0" smtClean="0"/>
              <a:t>A Duty of care exists</a:t>
            </a:r>
          </a:p>
          <a:p>
            <a:pPr marL="457200" indent="-457200">
              <a:buFont typeface="+mj-lt"/>
              <a:buAutoNum type="alphaUcPeriod"/>
            </a:pPr>
            <a:r>
              <a:rPr lang="en-US" sz="5300" dirty="0" smtClean="0"/>
              <a:t>There is a breach of that duty</a:t>
            </a:r>
          </a:p>
          <a:p>
            <a:pPr marL="457200" indent="-457200">
              <a:buFont typeface="+mj-lt"/>
              <a:buAutoNum type="alphaUcPeriod"/>
            </a:pPr>
            <a:r>
              <a:rPr lang="en-US" sz="5300" dirty="0" smtClean="0"/>
              <a:t>Damage or injury arises as a result of the breach</a:t>
            </a:r>
          </a:p>
          <a:p>
            <a:endParaRPr lang="en-US" dirty="0"/>
          </a:p>
          <a:p>
            <a:pPr marL="0" indent="0">
              <a:buNone/>
            </a:pPr>
            <a:r>
              <a:rPr lang="en-US" sz="3200" dirty="0" smtClean="0"/>
              <a:t>“To </a:t>
            </a:r>
            <a:r>
              <a:rPr lang="en-US" sz="3200" dirty="0"/>
              <a:t>avoid liability, a person must exercise the standard of care that would be expected of an ordinary, reasonable and prudent person in the same circumstances. The measure of what is reasonable depends on the facts of each case, including the likelihood of a known or foreseeable harm, the gravity of that harm, and the burden or cost which would be incurred to prevent the injury</a:t>
            </a:r>
            <a:r>
              <a:rPr lang="en-US" sz="3200" dirty="0" smtClean="0"/>
              <a:t>.” </a:t>
            </a:r>
          </a:p>
          <a:p>
            <a:pPr marL="0" indent="0">
              <a:buNone/>
            </a:pPr>
            <a:r>
              <a:rPr lang="en-US" dirty="0" smtClean="0"/>
              <a:t>– Supreme Court of </a:t>
            </a:r>
            <a:r>
              <a:rPr lang="en-US" dirty="0"/>
              <a:t>C</a:t>
            </a:r>
            <a:r>
              <a:rPr lang="en-US" dirty="0" smtClean="0"/>
              <a:t>anada</a:t>
            </a:r>
          </a:p>
          <a:p>
            <a:pPr marL="0" indent="0">
              <a:buNone/>
            </a:pPr>
            <a:endParaRPr lang="en-US" dirty="0" smtClean="0"/>
          </a:p>
          <a:p>
            <a:pPr marL="0" indent="0">
              <a:buNone/>
            </a:pPr>
            <a:r>
              <a:rPr lang="en-US" dirty="0" smtClean="0"/>
              <a:t> </a:t>
            </a:r>
            <a:endParaRPr lang="en-US" dirty="0"/>
          </a:p>
        </p:txBody>
      </p:sp>
      <p:pic>
        <p:nvPicPr>
          <p:cNvPr id="4" name="Picture 3"/>
          <p:cNvPicPr>
            <a:picLocks noChangeAspect="1"/>
          </p:cNvPicPr>
          <p:nvPr/>
        </p:nvPicPr>
        <p:blipFill>
          <a:blip r:embed="rId3"/>
          <a:stretch>
            <a:fillRect/>
          </a:stretch>
        </p:blipFill>
        <p:spPr>
          <a:xfrm>
            <a:off x="6559728" y="381000"/>
            <a:ext cx="2031904" cy="2365430"/>
          </a:xfrm>
          <a:prstGeom prst="rect">
            <a:avLst/>
          </a:prstGeom>
        </p:spPr>
      </p:pic>
    </p:spTree>
    <p:extLst>
      <p:ext uri="{BB962C8B-B14F-4D97-AF65-F5344CB8AC3E}">
        <p14:creationId xmlns:p14="http://schemas.microsoft.com/office/powerpoint/2010/main" val="2481620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p:tgtEl>
                                          <p:spTgt spid="3">
                                            <p:txEl>
                                              <p:pRg st="4" end="4"/>
                                            </p:txEl>
                                          </p:spTgt>
                                        </p:tgtEl>
                                        <p:attrNameLst>
                                          <p:attrName>ppt_y</p:attrName>
                                        </p:attrNameLst>
                                      </p:cBhvr>
                                      <p:tavLst>
                                        <p:tav tm="0">
                                          <p:val>
                                            <p:strVal val="#ppt_y+#ppt_h*1.125000"/>
                                          </p:val>
                                        </p:tav>
                                        <p:tav tm="100000">
                                          <p:val>
                                            <p:strVal val="#ppt_y"/>
                                          </p:val>
                                        </p:tav>
                                      </p:tavLst>
                                    </p:anim>
                                    <p:animEffect transition="in" filter="wipe(up)">
                                      <p:cBhvr>
                                        <p:cTn id="26" dur="500"/>
                                        <p:tgtEl>
                                          <p:spTgt spid="3">
                                            <p:txEl>
                                              <p:pRg st="4" end="4"/>
                                            </p:txEl>
                                          </p:spTgt>
                                        </p:tgtEl>
                                      </p:cBhvr>
                                    </p:animEffect>
                                  </p:childTnLst>
                                </p:cTn>
                              </p:par>
                              <p:par>
                                <p:cTn id="27" presetID="12" presetClass="entr" presetSubtype="4" fill="hold"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 calcmode="lin" valueType="num">
                                      <p:cBhvr additive="base">
                                        <p:cTn id="29" dur="500"/>
                                        <p:tgtEl>
                                          <p:spTgt spid="3">
                                            <p:txEl>
                                              <p:pRg st="5" end="5"/>
                                            </p:txEl>
                                          </p:spTgt>
                                        </p:tgtEl>
                                        <p:attrNameLst>
                                          <p:attrName>ppt_y</p:attrName>
                                        </p:attrNameLst>
                                      </p:cBhvr>
                                      <p:tavLst>
                                        <p:tav tm="0">
                                          <p:val>
                                            <p:strVal val="#ppt_y+#ppt_h*1.125000"/>
                                          </p:val>
                                        </p:tav>
                                        <p:tav tm="100000">
                                          <p:val>
                                            <p:strVal val="#ppt_y"/>
                                          </p:val>
                                        </p:tav>
                                      </p:tavLst>
                                    </p:anim>
                                    <p:animEffect transition="in" filter="wipe(up)">
                                      <p:cBhvr>
                                        <p:cTn id="3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Duty of Care</a:t>
            </a:r>
            <a:endParaRPr lang="en-US" dirty="0"/>
          </a:p>
        </p:txBody>
      </p:sp>
      <p:sp>
        <p:nvSpPr>
          <p:cNvPr id="3" name="Content Placeholder 2"/>
          <p:cNvSpPr>
            <a:spLocks noGrp="1"/>
          </p:cNvSpPr>
          <p:nvPr>
            <p:ph idx="1"/>
          </p:nvPr>
        </p:nvSpPr>
        <p:spPr/>
        <p:txBody>
          <a:bodyPr>
            <a:normAutofit/>
          </a:bodyPr>
          <a:lstStyle/>
          <a:p>
            <a:r>
              <a:rPr lang="en-US" dirty="0" smtClean="0"/>
              <a:t>Public has no knowledge of dangers associated with yacht clubs or boats</a:t>
            </a:r>
          </a:p>
          <a:p>
            <a:r>
              <a:rPr lang="en-US" dirty="0" smtClean="0"/>
              <a:t>Greater duty of care imposed on yacht club hosting a public event</a:t>
            </a:r>
          </a:p>
          <a:p>
            <a:r>
              <a:rPr lang="en-US" dirty="0" smtClean="0"/>
              <a:t>Risk of Injury or damage is greater with novices </a:t>
            </a:r>
          </a:p>
          <a:p>
            <a:r>
              <a:rPr lang="en-US" dirty="0" smtClean="0"/>
              <a:t>What would be expected of a reasonable and prudent person under the circumstances?</a:t>
            </a:r>
          </a:p>
          <a:p>
            <a:endParaRPr lang="en-US" dirty="0" smtClean="0"/>
          </a:p>
          <a:p>
            <a:pPr marL="0" indent="0">
              <a:buNone/>
            </a:pPr>
            <a:endParaRPr lang="en-US" dirty="0" smtClean="0"/>
          </a:p>
          <a:p>
            <a:pPr marL="282575" lvl="1" indent="0">
              <a:buNone/>
            </a:pPr>
            <a:endParaRPr lang="en-US" dirty="0"/>
          </a:p>
        </p:txBody>
      </p:sp>
    </p:spTree>
    <p:extLst>
      <p:ext uri="{BB962C8B-B14F-4D97-AF65-F5344CB8AC3E}">
        <p14:creationId xmlns:p14="http://schemas.microsoft.com/office/powerpoint/2010/main" val="29628111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a:t>
            </a:r>
            <a:endParaRPr lang="en-US" dirty="0"/>
          </a:p>
        </p:txBody>
      </p:sp>
      <p:sp>
        <p:nvSpPr>
          <p:cNvPr id="3" name="Content Placeholder 2"/>
          <p:cNvSpPr>
            <a:spLocks noGrp="1"/>
          </p:cNvSpPr>
          <p:nvPr>
            <p:ph idx="1"/>
          </p:nvPr>
        </p:nvSpPr>
        <p:spPr/>
        <p:txBody>
          <a:bodyPr/>
          <a:lstStyle/>
          <a:p>
            <a:pPr marL="0" indent="0">
              <a:buNone/>
            </a:pPr>
            <a:endParaRPr lang="en-US" b="1" dirty="0"/>
          </a:p>
          <a:p>
            <a:pPr marL="0" indent="0">
              <a:buNone/>
            </a:pPr>
            <a:endParaRPr lang="en-US" sz="3200" dirty="0" smtClean="0"/>
          </a:p>
          <a:p>
            <a:pPr marL="0" indent="0">
              <a:buNone/>
            </a:pPr>
            <a:r>
              <a:rPr lang="en-US" sz="3200" dirty="0" smtClean="0"/>
              <a:t>Uncertainty </a:t>
            </a:r>
            <a:r>
              <a:rPr lang="en-US" sz="3200" dirty="0"/>
              <a:t>arising from the possible occurrence of given events. </a:t>
            </a:r>
            <a:endParaRPr lang="en-US" sz="3200" dirty="0" smtClean="0"/>
          </a:p>
        </p:txBody>
      </p:sp>
      <p:pic>
        <p:nvPicPr>
          <p:cNvPr id="4" name="Picture 3"/>
          <p:cNvPicPr>
            <a:picLocks noChangeAspect="1"/>
          </p:cNvPicPr>
          <p:nvPr/>
        </p:nvPicPr>
        <p:blipFill>
          <a:blip r:embed="rId2"/>
          <a:stretch>
            <a:fillRect/>
          </a:stretch>
        </p:blipFill>
        <p:spPr>
          <a:xfrm>
            <a:off x="5395327" y="296027"/>
            <a:ext cx="3080699" cy="2083388"/>
          </a:xfrm>
          <a:prstGeom prst="rect">
            <a:avLst/>
          </a:prstGeom>
        </p:spPr>
      </p:pic>
    </p:spTree>
    <p:extLst>
      <p:ext uri="{BB962C8B-B14F-4D97-AF65-F5344CB8AC3E}">
        <p14:creationId xmlns:p14="http://schemas.microsoft.com/office/powerpoint/2010/main" val="230963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dissolv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Management in 3 Steps</a:t>
            </a:r>
            <a:endParaRPr lang="en-US" dirty="0"/>
          </a:p>
        </p:txBody>
      </p:sp>
      <p:sp>
        <p:nvSpPr>
          <p:cNvPr id="3" name="Content Placeholder 2"/>
          <p:cNvSpPr>
            <a:spLocks noGrp="1"/>
          </p:cNvSpPr>
          <p:nvPr>
            <p:ph idx="1"/>
          </p:nvPr>
        </p:nvSpPr>
        <p:spPr/>
        <p:txBody>
          <a:bodyPr>
            <a:normAutofit/>
          </a:bodyPr>
          <a:lstStyle/>
          <a:p>
            <a:pPr marL="457200" indent="-457200">
              <a:buFont typeface="+mj-lt"/>
              <a:buAutoNum type="arabicPeriod"/>
            </a:pPr>
            <a:r>
              <a:rPr lang="en-US" sz="2800" dirty="0"/>
              <a:t>What </a:t>
            </a:r>
            <a:r>
              <a:rPr lang="en-US" sz="2800" dirty="0" smtClean="0"/>
              <a:t>could </a:t>
            </a:r>
            <a:r>
              <a:rPr lang="en-US" sz="2800" dirty="0"/>
              <a:t>go wrong?</a:t>
            </a:r>
          </a:p>
          <a:p>
            <a:pPr marL="457200" indent="-457200">
              <a:buFont typeface="+mj-lt"/>
              <a:buAutoNum type="arabicPeriod"/>
            </a:pPr>
            <a:r>
              <a:rPr lang="en-US" sz="2800" dirty="0"/>
              <a:t>What will </a:t>
            </a:r>
            <a:r>
              <a:rPr lang="en-US" sz="2800" dirty="0" smtClean="0"/>
              <a:t>you do to </a:t>
            </a:r>
            <a:r>
              <a:rPr lang="en-US" sz="2800" dirty="0"/>
              <a:t>prevent the harm from occurring and in response to </a:t>
            </a:r>
            <a:r>
              <a:rPr lang="en-US" sz="2800" dirty="0" smtClean="0"/>
              <a:t>an </a:t>
            </a:r>
            <a:r>
              <a:rPr lang="en-US" sz="2800" dirty="0" err="1" smtClean="0"/>
              <a:t>occurence</a:t>
            </a:r>
            <a:r>
              <a:rPr lang="en-US" sz="2800" dirty="0" smtClean="0"/>
              <a:t>?</a:t>
            </a:r>
            <a:endParaRPr lang="en-US" sz="2800" dirty="0"/>
          </a:p>
          <a:p>
            <a:pPr marL="457200" indent="-457200">
              <a:buFont typeface="+mj-lt"/>
              <a:buAutoNum type="arabicPeriod"/>
            </a:pPr>
            <a:r>
              <a:rPr lang="en-US" sz="2800" dirty="0" smtClean="0"/>
              <a:t>How do you protect your club/organization against damage awards?</a:t>
            </a:r>
            <a:endParaRPr lang="en-US" sz="2800" dirty="0"/>
          </a:p>
        </p:txBody>
      </p:sp>
    </p:spTree>
    <p:extLst>
      <p:ext uri="{BB962C8B-B14F-4D97-AF65-F5344CB8AC3E}">
        <p14:creationId xmlns:p14="http://schemas.microsoft.com/office/powerpoint/2010/main" val="27734987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Management</a:t>
            </a:r>
            <a:endParaRPr lang="en-US" dirty="0"/>
          </a:p>
        </p:txBody>
      </p:sp>
      <p:pic>
        <p:nvPicPr>
          <p:cNvPr id="4" name="Content Placeholder 3" descr="risk.jpg"/>
          <p:cNvPicPr>
            <a:picLocks noGrp="1" noChangeAspect="1"/>
          </p:cNvPicPr>
          <p:nvPr>
            <p:ph idx="1"/>
          </p:nvPr>
        </p:nvPicPr>
        <p:blipFill>
          <a:blip r:embed="rId2">
            <a:extLst>
              <a:ext uri="{28A0092B-C50C-407E-A947-70E740481C1C}">
                <a14:useLocalDpi xmlns:a14="http://schemas.microsoft.com/office/drawing/2010/main" val="0"/>
              </a:ext>
            </a:extLst>
          </a:blip>
          <a:srcRect t="4662" b="4662"/>
          <a:stretch>
            <a:fillRect/>
          </a:stretch>
        </p:blipFill>
        <p:spPr>
          <a:xfrm>
            <a:off x="1242201" y="2173362"/>
            <a:ext cx="6299445" cy="3496271"/>
          </a:xfrm>
        </p:spPr>
      </p:pic>
    </p:spTree>
    <p:extLst>
      <p:ext uri="{BB962C8B-B14F-4D97-AF65-F5344CB8AC3E}">
        <p14:creationId xmlns:p14="http://schemas.microsoft.com/office/powerpoint/2010/main" val="3883920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Insurance – Transferring Risk</a:t>
            </a:r>
            <a:endParaRPr lang="en-US" dirty="0"/>
          </a:p>
        </p:txBody>
      </p:sp>
      <p:sp>
        <p:nvSpPr>
          <p:cNvPr id="3" name="Content Placeholder 2"/>
          <p:cNvSpPr>
            <a:spLocks noGrp="1"/>
          </p:cNvSpPr>
          <p:nvPr>
            <p:ph idx="1"/>
          </p:nvPr>
        </p:nvSpPr>
        <p:spPr/>
        <p:txBody>
          <a:bodyPr/>
          <a:lstStyle/>
          <a:p>
            <a:r>
              <a:rPr lang="en-US" dirty="0" smtClean="0"/>
              <a:t>Not all insurance policies are equal</a:t>
            </a:r>
          </a:p>
          <a:p>
            <a:r>
              <a:rPr lang="en-US" dirty="0" smtClean="0"/>
              <a:t>CGL </a:t>
            </a:r>
            <a:r>
              <a:rPr lang="en-US" smtClean="0"/>
              <a:t>vs </a:t>
            </a:r>
            <a:r>
              <a:rPr lang="en-US" dirty="0" smtClean="0"/>
              <a:t>Marine CGL</a:t>
            </a:r>
          </a:p>
          <a:p>
            <a:r>
              <a:rPr lang="en-US" dirty="0" smtClean="0"/>
              <a:t>Limits, Conditions, Exclusions </a:t>
            </a:r>
          </a:p>
          <a:p>
            <a:r>
              <a:rPr lang="en-US" dirty="0" smtClean="0"/>
              <a:t>Confirm coverage for planned activities with your insurance broker**</a:t>
            </a:r>
          </a:p>
          <a:p>
            <a:r>
              <a:rPr lang="en-US" dirty="0" smtClean="0"/>
              <a:t>Uninsured risks – Accept, Mitigate, Avoid</a:t>
            </a:r>
            <a:endParaRPr lang="en-US" dirty="0"/>
          </a:p>
        </p:txBody>
      </p:sp>
    </p:spTree>
    <p:extLst>
      <p:ext uri="{BB962C8B-B14F-4D97-AF65-F5344CB8AC3E}">
        <p14:creationId xmlns:p14="http://schemas.microsoft.com/office/powerpoint/2010/main" val="26784962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Volunteers &amp; Staff</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Sailing Instructors and coaches</a:t>
            </a:r>
          </a:p>
          <a:p>
            <a:pPr lvl="1"/>
            <a:r>
              <a:rPr lang="en-US" dirty="0" smtClean="0"/>
              <a:t>Sail </a:t>
            </a:r>
            <a:r>
              <a:rPr lang="en-US" dirty="0"/>
              <a:t>C</a:t>
            </a:r>
            <a:r>
              <a:rPr lang="en-US" dirty="0" smtClean="0"/>
              <a:t>anada liability coverage only extends to teaching SC syllabus – not for public events</a:t>
            </a:r>
          </a:p>
          <a:p>
            <a:r>
              <a:rPr lang="en-US" dirty="0" smtClean="0"/>
              <a:t>Use of private members boats</a:t>
            </a:r>
          </a:p>
          <a:p>
            <a:pPr lvl="1"/>
            <a:r>
              <a:rPr lang="en-US" dirty="0" smtClean="0"/>
              <a:t>Private pleasure use warranty</a:t>
            </a:r>
          </a:p>
          <a:p>
            <a:pPr lvl="1"/>
            <a:r>
              <a:rPr lang="en-US" dirty="0" smtClean="0"/>
              <a:t>No fees or compensation to boat owners</a:t>
            </a:r>
          </a:p>
          <a:p>
            <a:pPr lvl="1"/>
            <a:r>
              <a:rPr lang="en-US" dirty="0" smtClean="0"/>
              <a:t>Owner must be skipper of vessel</a:t>
            </a:r>
          </a:p>
          <a:p>
            <a:pPr lvl="1"/>
            <a:r>
              <a:rPr lang="en-CA" dirty="0" smtClean="0"/>
              <a:t>Obtain confirmation of coverage from broker</a:t>
            </a:r>
            <a:endParaRPr lang="en-US" dirty="0" smtClean="0"/>
          </a:p>
          <a:p>
            <a:r>
              <a:rPr lang="en-US" dirty="0" smtClean="0"/>
              <a:t>Yacht club liability coverage for staff, volunteers and members </a:t>
            </a:r>
          </a:p>
          <a:p>
            <a:pPr lvl="1"/>
            <a:r>
              <a:rPr lang="en-US" dirty="0" smtClean="0"/>
              <a:t>Confirm coverage with your broker </a:t>
            </a:r>
            <a:r>
              <a:rPr lang="en-US" u="sng" dirty="0" smtClean="0"/>
              <a:t>in writing</a:t>
            </a:r>
            <a:endParaRPr lang="en-US" u="sng" dirty="0"/>
          </a:p>
        </p:txBody>
      </p:sp>
    </p:spTree>
    <p:extLst>
      <p:ext uri="{BB962C8B-B14F-4D97-AF65-F5344CB8AC3E}">
        <p14:creationId xmlns:p14="http://schemas.microsoft.com/office/powerpoint/2010/main" val="4274679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dissolve">
                                      <p:cBhvr>
                                        <p:cTn id="15" dur="500"/>
                                        <p:tgtEl>
                                          <p:spTgt spid="3">
                                            <p:txEl>
                                              <p:pRg st="2" end="2"/>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dissolve">
                                      <p:cBhvr>
                                        <p:cTn id="18" dur="500"/>
                                        <p:tgtEl>
                                          <p:spTgt spid="3">
                                            <p:txEl>
                                              <p:pRg st="3" end="3"/>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dissolve">
                                      <p:cBhvr>
                                        <p:cTn id="21" dur="500"/>
                                        <p:tgtEl>
                                          <p:spTgt spid="3">
                                            <p:txEl>
                                              <p:pRg st="4" end="4"/>
                                            </p:txEl>
                                          </p:spTgt>
                                        </p:tgtEl>
                                      </p:cBhvr>
                                    </p:animEffect>
                                  </p:childTnLst>
                                </p:cTn>
                              </p:par>
                              <p:par>
                                <p:cTn id="22" presetID="9"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dissolve">
                                      <p:cBhvr>
                                        <p:cTn id="24" dur="500"/>
                                        <p:tgtEl>
                                          <p:spTgt spid="3">
                                            <p:txEl>
                                              <p:pRg st="5" end="5"/>
                                            </p:txEl>
                                          </p:spTgt>
                                        </p:tgtEl>
                                      </p:cBhvr>
                                    </p:animEffect>
                                  </p:childTnLst>
                                </p:cTn>
                              </p:par>
                              <p:par>
                                <p:cTn id="25" presetID="9"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dissolv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dissolve">
                                      <p:cBhvr>
                                        <p:cTn id="32" dur="500"/>
                                        <p:tgtEl>
                                          <p:spTgt spid="3">
                                            <p:txEl>
                                              <p:pRg st="7" end="7"/>
                                            </p:txEl>
                                          </p:spTgt>
                                        </p:tgtEl>
                                      </p:cBhvr>
                                    </p:animEffect>
                                  </p:childTnLst>
                                </p:cTn>
                              </p:par>
                              <p:par>
                                <p:cTn id="33" presetID="9" presetClass="entr" presetSubtype="0" fill="hold"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dissolve">
                                      <p:cBhvr>
                                        <p:cTn id="35"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Safety Procedures – Mitigate Risk</a:t>
            </a:r>
            <a:endParaRPr lang="en-US" dirty="0"/>
          </a:p>
        </p:txBody>
      </p:sp>
      <p:sp>
        <p:nvSpPr>
          <p:cNvPr id="3" name="Content Placeholder 2"/>
          <p:cNvSpPr>
            <a:spLocks noGrp="1"/>
          </p:cNvSpPr>
          <p:nvPr>
            <p:ph idx="1"/>
          </p:nvPr>
        </p:nvSpPr>
        <p:spPr/>
        <p:txBody>
          <a:bodyPr/>
          <a:lstStyle/>
          <a:p>
            <a:r>
              <a:rPr lang="en-CA" dirty="0" smtClean="0"/>
              <a:t>Signage on property</a:t>
            </a:r>
          </a:p>
          <a:p>
            <a:r>
              <a:rPr lang="en-CA" dirty="0" smtClean="0"/>
              <a:t>Safety briefings on shore and on board</a:t>
            </a:r>
          </a:p>
          <a:p>
            <a:r>
              <a:rPr lang="en-CA" dirty="0" smtClean="0"/>
              <a:t>Staff and Volunteers Easily Recognizable</a:t>
            </a:r>
          </a:p>
          <a:p>
            <a:r>
              <a:rPr lang="en-CA" dirty="0" smtClean="0"/>
              <a:t>Safety boats</a:t>
            </a:r>
          </a:p>
          <a:p>
            <a:r>
              <a:rPr lang="en-CA" dirty="0" smtClean="0"/>
              <a:t>Mandatory use of PFD’s</a:t>
            </a:r>
          </a:p>
          <a:p>
            <a:r>
              <a:rPr lang="en-CA" dirty="0" smtClean="0"/>
              <a:t>Weather Limits</a:t>
            </a:r>
          </a:p>
          <a:p>
            <a:r>
              <a:rPr lang="en-CA" dirty="0" smtClean="0"/>
              <a:t>First Aid staff on site – St John’s Ambulance</a:t>
            </a:r>
            <a:endParaRPr lang="en-US" dirty="0"/>
          </a:p>
        </p:txBody>
      </p:sp>
    </p:spTree>
    <p:extLst>
      <p:ext uri="{BB962C8B-B14F-4D97-AF65-F5344CB8AC3E}">
        <p14:creationId xmlns:p14="http://schemas.microsoft.com/office/powerpoint/2010/main" val="3998645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Liability Waivers – Mitigate Risk</a:t>
            </a:r>
            <a:endParaRPr lang="en-US" dirty="0"/>
          </a:p>
        </p:txBody>
      </p:sp>
      <p:sp>
        <p:nvSpPr>
          <p:cNvPr id="3" name="Content Placeholder 2"/>
          <p:cNvSpPr>
            <a:spLocks noGrp="1"/>
          </p:cNvSpPr>
          <p:nvPr>
            <p:ph idx="1"/>
          </p:nvPr>
        </p:nvSpPr>
        <p:spPr/>
        <p:txBody>
          <a:bodyPr/>
          <a:lstStyle/>
          <a:p>
            <a:r>
              <a:rPr lang="en-US" dirty="0" smtClean="0"/>
              <a:t>Weak Shield to avoid Nuisance Lawsuits</a:t>
            </a:r>
          </a:p>
          <a:p>
            <a:r>
              <a:rPr lang="en-US" dirty="0" smtClean="0"/>
              <a:t>Is the waiver enforceable?</a:t>
            </a:r>
          </a:p>
          <a:p>
            <a:pPr lvl="1"/>
            <a:r>
              <a:rPr lang="en-US" dirty="0" smtClean="0"/>
              <a:t>Is the waiver valid.  Did the person understand what they were signing?</a:t>
            </a:r>
          </a:p>
          <a:p>
            <a:pPr lvl="1"/>
            <a:r>
              <a:rPr lang="en-US" dirty="0" smtClean="0"/>
              <a:t>Was it explained to them in the clearest terms. Is it worded broadly to cover the activity being undertaken</a:t>
            </a:r>
          </a:p>
          <a:p>
            <a:pPr lvl="1"/>
            <a:r>
              <a:rPr lang="en-US" dirty="0" smtClean="0"/>
              <a:t>Did they have time to consider the waiver</a:t>
            </a:r>
          </a:p>
          <a:p>
            <a:pPr lvl="1"/>
            <a:r>
              <a:rPr lang="en-US" dirty="0" smtClean="0"/>
              <a:t>Were the terms unconscionable?</a:t>
            </a:r>
          </a:p>
          <a:p>
            <a:pPr lvl="2"/>
            <a:r>
              <a:rPr lang="en-US" dirty="0" smtClean="0"/>
              <a:t>Inequality arising from ignorance</a:t>
            </a:r>
          </a:p>
          <a:p>
            <a:pPr lvl="2"/>
            <a:r>
              <a:rPr lang="en-US" dirty="0" smtClean="0"/>
              <a:t>Are the terms fair, just and reasonable</a:t>
            </a:r>
          </a:p>
          <a:p>
            <a:pPr lvl="2"/>
            <a:endParaRPr lang="en-US" dirty="0" smtClean="0"/>
          </a:p>
          <a:p>
            <a:pPr lvl="1"/>
            <a:endParaRPr lang="en-US" dirty="0" smtClean="0"/>
          </a:p>
          <a:p>
            <a:pPr lvl="1"/>
            <a:endParaRPr lang="en-US" dirty="0" smtClean="0"/>
          </a:p>
          <a:p>
            <a:pPr lvl="1"/>
            <a:endParaRPr lang="en-US" dirty="0"/>
          </a:p>
        </p:txBody>
      </p:sp>
    </p:spTree>
    <p:extLst>
      <p:ext uri="{BB962C8B-B14F-4D97-AF65-F5344CB8AC3E}">
        <p14:creationId xmlns:p14="http://schemas.microsoft.com/office/powerpoint/2010/main" val="3899523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 calcmode="lin" valueType="num">
                                      <p:cBhvr additive="base">
                                        <p:cTn id="4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anim calcmode="lin" valueType="num">
                                      <p:cBhvr additive="base">
                                        <p:cTn id="4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r>
            <a:br>
              <a:rPr lang="en-US" dirty="0"/>
            </a:br>
            <a:r>
              <a:rPr lang="en-US" dirty="0"/>
              <a:t> </a:t>
            </a:r>
            <a:br>
              <a:rPr lang="en-US" dirty="0"/>
            </a:br>
            <a:r>
              <a:rPr lang="en-US" baseline="-25000" dirty="0"/>
              <a:t> </a:t>
            </a:r>
            <a:r>
              <a:rPr lang="en-US" dirty="0"/>
              <a:t/>
            </a:r>
            <a:br>
              <a:rPr lang="en-US" dirty="0"/>
            </a:br>
            <a:r>
              <a:rPr lang="en-US" dirty="0"/>
              <a:t>The YACHT CLUB  is pleased you are participating in our “Get Into Sailing” program at LOCATION on DATE, hereafter referred to as the “Event”.</a:t>
            </a:r>
            <a:br>
              <a:rPr lang="en-US" dirty="0"/>
            </a:br>
            <a:r>
              <a:rPr lang="en-US" dirty="0"/>
              <a:t> </a:t>
            </a:r>
            <a:br>
              <a:rPr lang="en-US" dirty="0"/>
            </a:br>
            <a:r>
              <a:rPr lang="en-US" dirty="0"/>
              <a:t>I, ________________________________________________, (“the Participant”) by signing this waiver fully </a:t>
            </a:r>
            <a:br>
              <a:rPr lang="en-US" dirty="0"/>
            </a:br>
            <a:r>
              <a:rPr lang="en-US" dirty="0"/>
              <a:t>                        print name</a:t>
            </a:r>
            <a:br>
              <a:rPr lang="en-US" dirty="0"/>
            </a:br>
            <a:r>
              <a:rPr lang="en-US" dirty="0"/>
              <a:t> </a:t>
            </a:r>
            <a:br>
              <a:rPr lang="en-US" dirty="0"/>
            </a:br>
            <a:r>
              <a:rPr lang="en-US" dirty="0"/>
              <a:t>and completely, release, discharge, indemnify and hold harmless the YACHT CLUB,  the yacht club directors, officers, members and employees, Ontario Sailing,  event volunteers, boat operators and crew,  sponsors, manufacturers, safety personnel, agents and members, and/or assigns and each of them, from and against any and all actions, causes of action, claims, demands, liabilities, losses, damages, costs or expenses, of whatsoever kind and nature, on account of any actual or alleged loss, including any injury to or death of any persons (including me or my minor children), or any loss of, through theft or otherwise, or damage to, property arising in any way in connection with my participation in any activity related to the Event and including the use of equipment, devices, or boats furnished to or used by the Participant, or other persons in connection with the Event (whether such loss, injury or damage should arise as a result of negligence or otherwise). </a:t>
            </a:r>
            <a:br>
              <a:rPr lang="en-US" dirty="0"/>
            </a:br>
            <a:r>
              <a:rPr lang="en-US" dirty="0"/>
              <a:t> </a:t>
            </a:r>
            <a:br>
              <a:rPr lang="en-US" dirty="0"/>
            </a:br>
            <a:r>
              <a:rPr lang="en-US" dirty="0"/>
              <a:t> </a:t>
            </a:r>
            <a:br>
              <a:rPr lang="en-US" dirty="0"/>
            </a:br>
            <a:r>
              <a:rPr lang="en-US" dirty="0"/>
              <a:t>I recognize and understand that my participation in the Event and/or that of my minor children is voluntary and free of charge.</a:t>
            </a:r>
            <a:br>
              <a:rPr lang="en-US" dirty="0"/>
            </a:br>
            <a:r>
              <a:rPr lang="en-US" dirty="0"/>
              <a:t> </a:t>
            </a:r>
            <a:br>
              <a:rPr lang="en-US" dirty="0"/>
            </a:br>
            <a:r>
              <a:rPr lang="en-US" dirty="0"/>
              <a:t>I am pleased to and do hereby expressly assume the risks associated with any liability for such loss, injury or damage.</a:t>
            </a:r>
            <a:br>
              <a:rPr lang="en-US" dirty="0"/>
            </a:br>
            <a:r>
              <a:rPr lang="en-US" dirty="0"/>
              <a:t> </a:t>
            </a:r>
            <a:br>
              <a:rPr lang="en-US" dirty="0"/>
            </a:br>
            <a:r>
              <a:rPr lang="en-US" dirty="0"/>
              <a:t>I understand my participation and/or that of my minor children may result in my party getting wet and understand the risks associated with it.</a:t>
            </a:r>
            <a:br>
              <a:rPr lang="en-US" dirty="0"/>
            </a:br>
            <a:r>
              <a:rPr lang="en-US" dirty="0"/>
              <a:t> </a:t>
            </a:r>
            <a:br>
              <a:rPr lang="en-US" dirty="0"/>
            </a:br>
            <a:r>
              <a:rPr lang="en-US" dirty="0"/>
              <a:t>I understand the Event holds the right to refuse my participation or that of my minor children at the discretion of the Event organizers.</a:t>
            </a:r>
            <a:br>
              <a:rPr lang="en-US" dirty="0"/>
            </a:br>
            <a:r>
              <a:rPr lang="en-US" dirty="0"/>
              <a:t> </a:t>
            </a:r>
            <a:br>
              <a:rPr lang="en-US" dirty="0"/>
            </a:br>
            <a:r>
              <a:rPr lang="en-US" dirty="0"/>
              <a:t>I have read, understood and agree to the terms and conditions as set forth herein.</a:t>
            </a:r>
            <a:br>
              <a:rPr lang="en-US" dirty="0"/>
            </a:br>
            <a:r>
              <a:rPr lang="en-US" dirty="0"/>
              <a:t> </a:t>
            </a:r>
            <a:br>
              <a:rPr lang="en-US" dirty="0"/>
            </a:br>
            <a:r>
              <a:rPr lang="en-US" dirty="0"/>
              <a:t>By (signature): ___________________________________________ Date: _________________</a:t>
            </a:r>
            <a:br>
              <a:rPr lang="en-US" dirty="0"/>
            </a:br>
            <a:r>
              <a:rPr lang="en-US" dirty="0"/>
              <a:t> </a:t>
            </a:r>
            <a:br>
              <a:rPr lang="en-US" dirty="0"/>
            </a:br>
            <a:r>
              <a:rPr lang="en-US" dirty="0"/>
              <a:t>By (printed name of participant): ___________________________________________________</a:t>
            </a:r>
            <a:br>
              <a:rPr lang="en-US" dirty="0"/>
            </a:br>
            <a:r>
              <a:rPr lang="en-US" dirty="0"/>
              <a:t> </a:t>
            </a:r>
            <a:br>
              <a:rPr lang="en-US" dirty="0"/>
            </a:br>
            <a:r>
              <a:rPr lang="en-US" dirty="0"/>
              <a:t>I am signing on behalf of minor children (please check)</a:t>
            </a:r>
            <a:br>
              <a:rPr lang="en-US" dirty="0"/>
            </a:br>
            <a:r>
              <a:rPr lang="en-US" dirty="0"/>
              <a:t>Yes</a:t>
            </a:r>
            <a:br>
              <a:rPr lang="en-US" dirty="0"/>
            </a:br>
            <a:r>
              <a:rPr lang="en-US" dirty="0"/>
              <a:t>No</a:t>
            </a:r>
            <a:br>
              <a:rPr lang="en-US" dirty="0"/>
            </a:br>
            <a:r>
              <a:rPr lang="en-US" dirty="0"/>
              <a:t>Names of Minors who you are signing on behalf of (please print)</a:t>
            </a:r>
            <a:br>
              <a:rPr lang="en-US" dirty="0"/>
            </a:br>
            <a:r>
              <a:rPr lang="en-US" b="1" dirty="0"/>
              <a:t> </a:t>
            </a:r>
            <a:r>
              <a:rPr lang="en-US" dirty="0"/>
              <a:t/>
            </a:r>
            <a:br>
              <a:rPr lang="en-US" dirty="0"/>
            </a:br>
            <a:r>
              <a:rPr lang="en-US" b="1" dirty="0"/>
              <a:t>_______________________________________________________________</a:t>
            </a:r>
            <a:r>
              <a:rPr lang="en-US" dirty="0"/>
              <a:t/>
            </a:r>
            <a:br>
              <a:rPr lang="en-US" dirty="0"/>
            </a:br>
            <a:r>
              <a:rPr lang="en-US" dirty="0"/>
              <a:t> </a:t>
            </a:r>
            <a:br>
              <a:rPr lang="en-US" dirty="0"/>
            </a:br>
            <a:r>
              <a:rPr lang="en-US" dirty="0"/>
              <a:t> </a:t>
            </a:r>
            <a:br>
              <a:rPr lang="en-US" dirty="0"/>
            </a:br>
            <a:r>
              <a:rPr lang="en-US" dirty="0"/>
              <a:t> </a:t>
            </a:r>
            <a:br>
              <a:rPr lang="en-US" dirty="0"/>
            </a:br>
            <a:r>
              <a:rPr lang="en-US" dirty="0"/>
              <a:t>Address: _______________________________________________________________________</a:t>
            </a:r>
            <a:br>
              <a:rPr lang="en-US" dirty="0"/>
            </a:br>
            <a:r>
              <a:rPr lang="en-US" dirty="0"/>
              <a:t> </a:t>
            </a:r>
            <a:br>
              <a:rPr lang="en-US" dirty="0"/>
            </a:br>
            <a:r>
              <a:rPr lang="en-US" dirty="0"/>
              <a:t>	________________________________________________________________________</a:t>
            </a:r>
            <a:br>
              <a:rPr lang="en-US" dirty="0"/>
            </a:br>
            <a:r>
              <a:rPr lang="en-US" dirty="0"/>
              <a:t> </a:t>
            </a:r>
            <a:br>
              <a:rPr lang="en-US" dirty="0"/>
            </a:br>
            <a:r>
              <a:rPr lang="en-US" dirty="0"/>
              <a:t>	________________________________________________________________________</a:t>
            </a:r>
            <a:br>
              <a:rPr lang="en-US" dirty="0"/>
            </a:br>
            <a:r>
              <a:rPr lang="en-US" dirty="0"/>
              <a:t> </a:t>
            </a:r>
            <a:br>
              <a:rPr lang="en-US" dirty="0"/>
            </a:br>
            <a:r>
              <a:rPr lang="en-US" dirty="0"/>
              <a:t>City:	_____________________  Province: _____________	Postal Code: ______________</a:t>
            </a:r>
            <a:br>
              <a:rPr lang="en-US" dirty="0"/>
            </a:br>
            <a:r>
              <a:rPr lang="en-US" dirty="0"/>
              <a:t> </a:t>
            </a:r>
            <a:br>
              <a:rPr lang="en-US" dirty="0"/>
            </a:br>
            <a:r>
              <a:rPr lang="en-US" dirty="0"/>
              <a:t>E-mail Address: ________________________     Phone (in case of emergency) ______________</a:t>
            </a:r>
            <a:br>
              <a:rPr lang="en-US" dirty="0"/>
            </a:br>
            <a:r>
              <a:rPr lang="en-US" dirty="0"/>
              <a:t> </a:t>
            </a:r>
            <a:br>
              <a:rPr lang="en-US" dirty="0"/>
            </a:br>
            <a:endParaRPr lang="en-US" dirty="0"/>
          </a:p>
        </p:txBody>
      </p:sp>
      <p:pic>
        <p:nvPicPr>
          <p:cNvPr id="5" name="Content Placeholder 4" descr="DB rides Waiver.pdf"/>
          <p:cNvPicPr>
            <a:picLocks noGrp="1" noChangeAspect="1"/>
          </p:cNvPicPr>
          <p:nvPr>
            <p:ph idx="1"/>
          </p:nvPr>
        </p:nvPicPr>
        <p:blipFill rotWithShape="1">
          <a:blip r:embed="rId2" cstate="email">
            <a:extLst>
              <a:ext uri="{28A0092B-C50C-407E-A947-70E740481C1C}">
                <a14:useLocalDpi xmlns:a14="http://schemas.microsoft.com/office/drawing/2010/main" val="0"/>
              </a:ext>
            </a:extLst>
          </a:blip>
          <a:srcRect l="1" t="7689" r="-3971" b="28591"/>
          <a:stretch/>
        </p:blipFill>
        <p:spPr>
          <a:xfrm>
            <a:off x="779463" y="381000"/>
            <a:ext cx="7884569" cy="6254266"/>
          </a:xfrm>
        </p:spPr>
      </p:pic>
    </p:spTree>
    <p:extLst>
      <p:ext uri="{BB962C8B-B14F-4D97-AF65-F5344CB8AC3E}">
        <p14:creationId xmlns:p14="http://schemas.microsoft.com/office/powerpoint/2010/main" val="590104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Avoid Risk</a:t>
            </a:r>
            <a:endParaRPr lang="en-US" dirty="0"/>
          </a:p>
        </p:txBody>
      </p:sp>
      <p:sp>
        <p:nvSpPr>
          <p:cNvPr id="3" name="Content Placeholder 2"/>
          <p:cNvSpPr>
            <a:spLocks noGrp="1"/>
          </p:cNvSpPr>
          <p:nvPr>
            <p:ph idx="1"/>
          </p:nvPr>
        </p:nvSpPr>
        <p:spPr/>
        <p:txBody>
          <a:bodyPr/>
          <a:lstStyle/>
          <a:p>
            <a:r>
              <a:rPr lang="en-US" dirty="0" smtClean="0"/>
              <a:t>Host liquor Liability</a:t>
            </a:r>
          </a:p>
          <a:p>
            <a:r>
              <a:rPr lang="en-US" dirty="0" smtClean="0"/>
              <a:t>Extreme weather conditions</a:t>
            </a:r>
          </a:p>
          <a:p>
            <a:r>
              <a:rPr lang="en-US" dirty="0" smtClean="0"/>
              <a:t>High performance boats</a:t>
            </a:r>
          </a:p>
          <a:p>
            <a:r>
              <a:rPr lang="en-US" dirty="0" smtClean="0"/>
              <a:t>Untrained volunteers</a:t>
            </a:r>
          </a:p>
          <a:p>
            <a:r>
              <a:rPr lang="en-CA" dirty="0" smtClean="0"/>
              <a:t>Unsupervised guests</a:t>
            </a:r>
            <a:endParaRPr lang="en-US" dirty="0" smtClean="0"/>
          </a:p>
          <a:p>
            <a:r>
              <a:rPr lang="en-US" dirty="0" smtClean="0"/>
              <a:t>Ad hoc events</a:t>
            </a:r>
          </a:p>
          <a:p>
            <a:pPr marL="0" indent="0">
              <a:buNone/>
            </a:pPr>
            <a:endParaRPr lang="en-US" dirty="0"/>
          </a:p>
        </p:txBody>
      </p:sp>
    </p:spTree>
    <p:extLst>
      <p:ext uri="{BB962C8B-B14F-4D97-AF65-F5344CB8AC3E}">
        <p14:creationId xmlns:p14="http://schemas.microsoft.com/office/powerpoint/2010/main" val="20114876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 </a:t>
            </a:r>
            <a:endParaRPr lang="en-US" dirty="0"/>
          </a:p>
        </p:txBody>
      </p:sp>
      <p:sp>
        <p:nvSpPr>
          <p:cNvPr id="3" name="Subtitle 2"/>
          <p:cNvSpPr>
            <a:spLocks noGrp="1"/>
          </p:cNvSpPr>
          <p:nvPr>
            <p:ph type="subTitle" idx="1"/>
          </p:nvPr>
        </p:nvSpPr>
        <p:spPr/>
        <p:txBody>
          <a:bodyPr>
            <a:normAutofit fontScale="92500" lnSpcReduction="20000"/>
          </a:bodyPr>
          <a:lstStyle/>
          <a:p>
            <a:pPr algn="ctr"/>
            <a:r>
              <a:rPr lang="en-US" dirty="0" smtClean="0"/>
              <a:t>Presented by Skippers’ Plan   &amp; The CG&amp;B Group  </a:t>
            </a:r>
          </a:p>
          <a:p>
            <a:pPr algn="ctr"/>
            <a:r>
              <a:rPr lang="en-CA" dirty="0" smtClean="0"/>
              <a:t>Operated by Arthur J. Gallagher Canada Ltd.</a:t>
            </a:r>
            <a:endParaRPr lang="en-US" dirty="0" smtClean="0"/>
          </a:p>
          <a:p>
            <a:endParaRPr lang="en-US" dirty="0"/>
          </a:p>
          <a:p>
            <a:pPr algn="ctr"/>
            <a:r>
              <a:rPr lang="en-US" sz="3200" dirty="0" smtClean="0"/>
              <a:t>QUESTIONS</a:t>
            </a:r>
          </a:p>
          <a:p>
            <a:pPr algn="ctr"/>
            <a:r>
              <a:rPr lang="en-CA" sz="2300" dirty="0" smtClean="0"/>
              <a:t>1-800-661-7211 </a:t>
            </a:r>
            <a:r>
              <a:rPr lang="en-CA" sz="2300" smtClean="0"/>
              <a:t>or </a:t>
            </a:r>
            <a:r>
              <a:rPr lang="en-CA" sz="2300" smtClean="0">
                <a:hlinkClick r:id="rId2"/>
              </a:rPr>
              <a:t>Andrew.robertson@cgbgroup.com</a:t>
            </a:r>
            <a:r>
              <a:rPr lang="en-CA" sz="2300" smtClean="0"/>
              <a:t> </a:t>
            </a:r>
            <a:endParaRPr lang="en-US" sz="2300" dirty="0"/>
          </a:p>
        </p:txBody>
      </p:sp>
      <p:pic>
        <p:nvPicPr>
          <p:cNvPr id="5" name="Picture 4"/>
          <p:cNvPicPr>
            <a:picLocks noChangeAspect="1"/>
          </p:cNvPicPr>
          <p:nvPr/>
        </p:nvPicPr>
        <p:blipFill>
          <a:blip r:embed="rId3"/>
          <a:stretch>
            <a:fillRect/>
          </a:stretch>
        </p:blipFill>
        <p:spPr>
          <a:xfrm>
            <a:off x="0" y="1409956"/>
            <a:ext cx="2493359" cy="3226699"/>
          </a:xfrm>
          <a:prstGeom prst="rect">
            <a:avLst/>
          </a:prstGeom>
        </p:spPr>
      </p:pic>
      <p:pic>
        <p:nvPicPr>
          <p:cNvPr id="6" name="Picture 5"/>
          <p:cNvPicPr>
            <a:picLocks noChangeAspect="1"/>
          </p:cNvPicPr>
          <p:nvPr/>
        </p:nvPicPr>
        <p:blipFill>
          <a:blip r:embed="rId4"/>
          <a:stretch>
            <a:fillRect/>
          </a:stretch>
        </p:blipFill>
        <p:spPr>
          <a:xfrm>
            <a:off x="3047778" y="2118325"/>
            <a:ext cx="1945342" cy="1006715"/>
          </a:xfrm>
          <a:prstGeom prst="rect">
            <a:avLst/>
          </a:prstGeom>
        </p:spPr>
      </p:pic>
      <p:pic>
        <p:nvPicPr>
          <p:cNvPr id="2050" name="Picture 2" descr="image00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0145" y="397627"/>
            <a:ext cx="4752975"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2" descr="http://www.mocharterschools.org/wp-content/uploads/2014/03/Gallagher-Logo-2-e1394728034847.jpg"/>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5798808" y="2092969"/>
            <a:ext cx="2463177" cy="1032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7637190"/>
      </p:ext>
    </p:extLst>
  </p:cSld>
  <p:clrMapOvr>
    <a:masterClrMapping/>
  </p:clrMapOvr>
  <p:timing>
    <p:tnLst>
      <p:par>
        <p:cTn id="1" dur="indefinite" restart="never" nodeType="tmRoot"/>
      </p:par>
    </p:tnLst>
  </p:timing>
</p:sld>
</file>

<file path=ppt/theme/theme1.xml><?xml version="1.0" encoding="utf-8"?>
<a:theme xmlns:a="http://schemas.openxmlformats.org/drawingml/2006/main" name="Revolution">
  <a:themeElements>
    <a:clrScheme name="Revolution">
      <a:dk1>
        <a:sysClr val="windowText" lastClr="000000"/>
      </a:dk1>
      <a:lt1>
        <a:sysClr val="window" lastClr="FFFFFF"/>
      </a:lt1>
      <a:dk2>
        <a:srgbClr val="1B3861"/>
      </a:dk2>
      <a:lt2>
        <a:srgbClr val="38ABED"/>
      </a:lt2>
      <a:accent1>
        <a:srgbClr val="0C5986"/>
      </a:accent1>
      <a:accent2>
        <a:srgbClr val="DDF53D"/>
      </a:accent2>
      <a:accent3>
        <a:srgbClr val="508709"/>
      </a:accent3>
      <a:accent4>
        <a:srgbClr val="BF5E00"/>
      </a:accent4>
      <a:accent5>
        <a:srgbClr val="9C0001"/>
      </a:accent5>
      <a:accent6>
        <a:srgbClr val="660075"/>
      </a:accent6>
      <a:hlink>
        <a:srgbClr val="ABF24D"/>
      </a:hlink>
      <a:folHlink>
        <a:srgbClr val="A0E7FB"/>
      </a:folHlink>
    </a:clrScheme>
    <a:fontScheme name="Revolution">
      <a:majorFont>
        <a:latin typeface="Trebuchet MS"/>
        <a:ea typeface=""/>
        <a:cs typeface=""/>
        <a:font script="Jpan" typeface="ＭＳ ゴシック"/>
        <a:font script="Hans" typeface="宋体"/>
        <a:font script="Hant" typeface="新細明體"/>
      </a:majorFont>
      <a:minorFont>
        <a:latin typeface="Trebuchet MS"/>
        <a:ea typeface=""/>
        <a:cs typeface=""/>
        <a:font script="Jpan" typeface="ＭＳ ゴシック"/>
        <a:font script="Hans" typeface="宋体"/>
        <a:font script="Hant" typeface="新細明體"/>
      </a:minorFont>
    </a:fontScheme>
    <a:fmtScheme name="Revolution">
      <a:fillStyleLst>
        <a:solidFill>
          <a:schemeClr val="phClr"/>
        </a:solidFill>
        <a:solidFill>
          <a:schemeClr val="phClr"/>
        </a:soli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0800000">
              <a:srgbClr val="808080">
                <a:alpha val="75000"/>
              </a:srgbClr>
            </a:innerShdw>
          </a:effectLst>
        </a:effectStyle>
        <a:effectStyle>
          <a:effectLst>
            <a:innerShdw blurRad="50800" dist="25400" dir="13500000">
              <a:srgbClr val="808080">
                <a:alpha val="75000"/>
              </a:srgbClr>
            </a:innerShdw>
            <a:outerShdw blurRad="63500" dist="50800" dir="5400000" algn="br" rotWithShape="0">
              <a:srgbClr val="000000">
                <a:alpha val="35000"/>
              </a:srgbClr>
            </a:outerShdw>
          </a:effectLst>
          <a:scene3d>
            <a:camera prst="orthographicFront">
              <a:rot lat="0" lon="0" rev="0"/>
            </a:camera>
            <a:lightRig rig="threePt" dir="tl">
              <a:rot lat="0" lon="0" rev="11400000"/>
            </a:lightRig>
          </a:scene3d>
          <a:sp3d contourW="12700" prstMaterial="softmetal">
            <a:bevelT w="63500" h="25400" prst="angle"/>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366</TotalTime>
  <Words>751</Words>
  <Application>Microsoft Office PowerPoint</Application>
  <PresentationFormat>On-screen Show (4:3)</PresentationFormat>
  <Paragraphs>110</Paragraphs>
  <Slides>17</Slides>
  <Notes>4</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Revolution</vt:lpstr>
      <vt:lpstr>Insurance Webinar</vt:lpstr>
      <vt:lpstr>The CG&amp;B Group  Operated by Arthur J. Gallagher Canada Limited </vt:lpstr>
      <vt:lpstr>Webinar Agenda</vt:lpstr>
      <vt:lpstr>Overview</vt:lpstr>
      <vt:lpstr>Liability</vt:lpstr>
      <vt:lpstr>The ABC’s of Negligence</vt:lpstr>
      <vt:lpstr>Duty of Care</vt:lpstr>
      <vt:lpstr>Risk</vt:lpstr>
      <vt:lpstr>Risk Management in 3 Steps</vt:lpstr>
      <vt:lpstr>Risk Management</vt:lpstr>
      <vt:lpstr>Insurance – Transferring Risk</vt:lpstr>
      <vt:lpstr>Volunteers &amp; Staff</vt:lpstr>
      <vt:lpstr>Safety Procedures – Mitigate Risk</vt:lpstr>
      <vt:lpstr>Liability Waivers – Mitigate Risk</vt:lpstr>
      <vt:lpstr>     The YACHT CLUB  is pleased you are participating in our “Get Into Sailing” program at LOCATION on DATE, hereafter referred to as the “Event”.   I, ________________________________________________, (“the Participant”) by signing this waiver fully                          print name   and completely, release, discharge, indemnify and hold harmless the YACHT CLUB,  the yacht club directors, officers, members and employees, Ontario Sailing,  event volunteers, boat operators and crew,  sponsors, manufacturers, safety personnel, agents and members, and/or assigns and each of them, from and against any and all actions, causes of action, claims, demands, liabilities, losses, damages, costs or expenses, of whatsoever kind and nature, on account of any actual or alleged loss, including any injury to or death of any persons (including me or my minor children), or any loss of, through theft or otherwise, or damage to, property arising in any way in connection with my participation in any activity related to the Event and including the use of equipment, devices, or boats furnished to or used by the Participant, or other persons in connection with the Event (whether such loss, injury or damage should arise as a result of negligence or otherwise).      I recognize and understand that my participation in the Event and/or that of my minor children is voluntary and free of charge.   I am pleased to and do hereby expressly assume the risks associated with any liability for such loss, injury or damage.   I understand my participation and/or that of my minor children may result in my party getting wet and understand the risks associated with it.   I understand the Event holds the right to refuse my participation or that of my minor children at the discretion of the Event organizers.   I have read, understood and agree to the terms and conditions as set forth herein.   By (signature): ___________________________________________ Date: _________________   By (printed name of participant): ___________________________________________________   I am signing on behalf of minor children (please check) Yes No Names of Minors who you are signing on behalf of (please print)   _______________________________________________________________       Address: _______________________________________________________________________    ________________________________________________________________________    ________________________________________________________________________   City: _____________________  Province: _____________ Postal Code: ______________   E-mail Address: ________________________     Phone (in case of emergency) ______________   </vt:lpstr>
      <vt:lpstr>Avoid Risk</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Get Into Sailing Webinar</dc:title>
  <dc:creator>Robertson-Home</dc:creator>
  <cp:lastModifiedBy>Andrew Robertson</cp:lastModifiedBy>
  <cp:revision>58</cp:revision>
  <cp:lastPrinted>2015-04-14T15:44:02Z</cp:lastPrinted>
  <dcterms:created xsi:type="dcterms:W3CDTF">2014-04-15T21:18:16Z</dcterms:created>
  <dcterms:modified xsi:type="dcterms:W3CDTF">2015-04-16T23:55:00Z</dcterms:modified>
</cp:coreProperties>
</file>