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25"/>
  </p:notesMasterIdLst>
  <p:sldIdLst>
    <p:sldId id="256" r:id="rId5"/>
    <p:sldId id="265" r:id="rId6"/>
    <p:sldId id="274" r:id="rId7"/>
    <p:sldId id="291" r:id="rId8"/>
    <p:sldId id="290" r:id="rId9"/>
    <p:sldId id="286" r:id="rId10"/>
    <p:sldId id="280" r:id="rId11"/>
    <p:sldId id="283" r:id="rId12"/>
    <p:sldId id="281" r:id="rId13"/>
    <p:sldId id="282" r:id="rId14"/>
    <p:sldId id="288" r:id="rId15"/>
    <p:sldId id="289" r:id="rId16"/>
    <p:sldId id="275" r:id="rId17"/>
    <p:sldId id="285" r:id="rId18"/>
    <p:sldId id="260" r:id="rId19"/>
    <p:sldId id="284" r:id="rId20"/>
    <p:sldId id="272" r:id="rId21"/>
    <p:sldId id="287" r:id="rId22"/>
    <p:sldId id="292" r:id="rId23"/>
    <p:sldId id="259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559" autoAdjust="0"/>
  </p:normalViewPr>
  <p:slideViewPr>
    <p:cSldViewPr>
      <p:cViewPr varScale="1">
        <p:scale>
          <a:sx n="64" d="100"/>
          <a:sy n="64" d="100"/>
        </p:scale>
        <p:origin x="156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740382-F8DD-491B-8101-4E9F447EB38D}" type="datetimeFigureOut">
              <a:rPr lang="en-CA" smtClean="0"/>
              <a:t>2015-03-25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02D7D5-BCC6-4A95-A7AB-6EBCFA0385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10726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/>
            <a:endParaRPr lang="en-CA" u="sng" dirty="0" smtClean="0"/>
          </a:p>
          <a:p>
            <a:pPr lvl="1"/>
            <a:endParaRPr lang="en-CA" u="sng" dirty="0" smtClean="0"/>
          </a:p>
          <a:p>
            <a:pPr lvl="1"/>
            <a:r>
              <a:rPr lang="en-CA" u="sng" dirty="0" smtClean="0"/>
              <a:t>Strategic Plan:</a:t>
            </a:r>
            <a:r>
              <a:rPr lang="en-CA" u="sng" baseline="0" dirty="0" smtClean="0"/>
              <a:t> </a:t>
            </a:r>
            <a:endParaRPr lang="en-CA" u="sng" dirty="0" smtClean="0"/>
          </a:p>
          <a:p>
            <a:pPr lvl="1"/>
            <a:r>
              <a:rPr lang="en-CA" dirty="0" smtClean="0"/>
              <a:t>By 2020, OS has committed </a:t>
            </a:r>
          </a:p>
          <a:p>
            <a:pPr lvl="1">
              <a:buNone/>
            </a:pPr>
            <a:r>
              <a:rPr lang="en-CA" dirty="0" smtClean="0"/>
              <a:t>	to create an enhanced, </a:t>
            </a:r>
          </a:p>
          <a:p>
            <a:pPr lvl="1">
              <a:buNone/>
            </a:pPr>
            <a:r>
              <a:rPr lang="en-CA" dirty="0" smtClean="0"/>
              <a:t>	Provincial wide day dedicated</a:t>
            </a:r>
          </a:p>
          <a:p>
            <a:pPr lvl="1">
              <a:buNone/>
            </a:pPr>
            <a:r>
              <a:rPr lang="en-CA" dirty="0" smtClean="0"/>
              <a:t>	to sailing</a:t>
            </a:r>
          </a:p>
          <a:p>
            <a:pPr lvl="1"/>
            <a:r>
              <a:rPr lang="en-CA" dirty="0" smtClean="0"/>
              <a:t>Increase awareness of our</a:t>
            </a:r>
            <a:br>
              <a:rPr lang="en-CA" dirty="0" smtClean="0"/>
            </a:br>
            <a:r>
              <a:rPr lang="en-CA" dirty="0" smtClean="0"/>
              <a:t>sport</a:t>
            </a:r>
          </a:p>
          <a:p>
            <a:pPr lvl="1"/>
            <a:r>
              <a:rPr lang="en-CA" dirty="0" smtClean="0"/>
              <a:t>Increase participation of our</a:t>
            </a:r>
            <a:br>
              <a:rPr lang="en-CA" dirty="0" smtClean="0"/>
            </a:br>
            <a:r>
              <a:rPr lang="en-CA" dirty="0" smtClean="0"/>
              <a:t>sport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2D7D5-BCC6-4A95-A7AB-6EBCFA038528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442896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/>
            <a:endParaRPr lang="en-CA" u="sng" dirty="0" smtClean="0"/>
          </a:p>
          <a:p>
            <a:pPr lvl="1"/>
            <a:endParaRPr lang="en-CA" u="sng" dirty="0" smtClean="0"/>
          </a:p>
          <a:p>
            <a:pPr lvl="1"/>
            <a:r>
              <a:rPr lang="en-CA" u="sng" dirty="0" smtClean="0"/>
              <a:t>Strategic Plan:</a:t>
            </a:r>
            <a:r>
              <a:rPr lang="en-CA" u="sng" baseline="0" dirty="0" smtClean="0"/>
              <a:t> </a:t>
            </a:r>
            <a:endParaRPr lang="en-CA" u="sng" dirty="0" smtClean="0"/>
          </a:p>
          <a:p>
            <a:pPr lvl="1"/>
            <a:r>
              <a:rPr lang="en-CA" dirty="0" smtClean="0"/>
              <a:t>By 2020, OS has committed </a:t>
            </a:r>
          </a:p>
          <a:p>
            <a:pPr lvl="1">
              <a:buNone/>
            </a:pPr>
            <a:r>
              <a:rPr lang="en-CA" dirty="0" smtClean="0"/>
              <a:t>	to create an enhanced, </a:t>
            </a:r>
          </a:p>
          <a:p>
            <a:pPr lvl="1">
              <a:buNone/>
            </a:pPr>
            <a:r>
              <a:rPr lang="en-CA" dirty="0" smtClean="0"/>
              <a:t>	Provincial wide day dedicated</a:t>
            </a:r>
          </a:p>
          <a:p>
            <a:pPr lvl="1">
              <a:buNone/>
            </a:pPr>
            <a:r>
              <a:rPr lang="en-CA" dirty="0" smtClean="0"/>
              <a:t>	to sailing</a:t>
            </a:r>
          </a:p>
          <a:p>
            <a:pPr lvl="1"/>
            <a:r>
              <a:rPr lang="en-CA" dirty="0" smtClean="0"/>
              <a:t>Increase awareness of our</a:t>
            </a:r>
            <a:br>
              <a:rPr lang="en-CA" dirty="0" smtClean="0"/>
            </a:br>
            <a:r>
              <a:rPr lang="en-CA" dirty="0" smtClean="0"/>
              <a:t>sport</a:t>
            </a:r>
          </a:p>
          <a:p>
            <a:pPr lvl="1"/>
            <a:r>
              <a:rPr lang="en-CA" dirty="0" smtClean="0"/>
              <a:t>Increase participation of our</a:t>
            </a:r>
            <a:br>
              <a:rPr lang="en-CA" dirty="0" smtClean="0"/>
            </a:br>
            <a:r>
              <a:rPr lang="en-CA" dirty="0" smtClean="0"/>
              <a:t>sport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2D7D5-BCC6-4A95-A7AB-6EBCFA038528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657255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/>
            <a:endParaRPr lang="en-CA" u="sng" dirty="0" smtClean="0"/>
          </a:p>
          <a:p>
            <a:pPr lvl="1"/>
            <a:endParaRPr lang="en-CA" u="sng" dirty="0" smtClean="0"/>
          </a:p>
          <a:p>
            <a:pPr lvl="1"/>
            <a:r>
              <a:rPr lang="en-CA" u="sng" dirty="0" smtClean="0"/>
              <a:t>Strategic Plan:</a:t>
            </a:r>
            <a:r>
              <a:rPr lang="en-CA" u="sng" baseline="0" dirty="0" smtClean="0"/>
              <a:t> </a:t>
            </a:r>
            <a:endParaRPr lang="en-CA" u="sng" dirty="0" smtClean="0"/>
          </a:p>
          <a:p>
            <a:pPr lvl="1"/>
            <a:r>
              <a:rPr lang="en-CA" dirty="0" smtClean="0"/>
              <a:t>By 2020, OS has committed </a:t>
            </a:r>
          </a:p>
          <a:p>
            <a:pPr lvl="1">
              <a:buNone/>
            </a:pPr>
            <a:r>
              <a:rPr lang="en-CA" dirty="0" smtClean="0"/>
              <a:t>	to create an enhanced, </a:t>
            </a:r>
          </a:p>
          <a:p>
            <a:pPr lvl="1">
              <a:buNone/>
            </a:pPr>
            <a:r>
              <a:rPr lang="en-CA" dirty="0" smtClean="0"/>
              <a:t>	Provincial wide day dedicated</a:t>
            </a:r>
          </a:p>
          <a:p>
            <a:pPr lvl="1">
              <a:buNone/>
            </a:pPr>
            <a:r>
              <a:rPr lang="en-CA" dirty="0" smtClean="0"/>
              <a:t>	to sailing</a:t>
            </a:r>
          </a:p>
          <a:p>
            <a:pPr lvl="1"/>
            <a:r>
              <a:rPr lang="en-CA" dirty="0" smtClean="0"/>
              <a:t>Increase awareness of our</a:t>
            </a:r>
            <a:br>
              <a:rPr lang="en-CA" dirty="0" smtClean="0"/>
            </a:br>
            <a:r>
              <a:rPr lang="en-CA" dirty="0" smtClean="0"/>
              <a:t>sport</a:t>
            </a:r>
          </a:p>
          <a:p>
            <a:pPr lvl="1"/>
            <a:r>
              <a:rPr lang="en-CA" dirty="0" smtClean="0"/>
              <a:t>Increase participation of our</a:t>
            </a:r>
            <a:br>
              <a:rPr lang="en-CA" dirty="0" smtClean="0"/>
            </a:br>
            <a:r>
              <a:rPr lang="en-CA" dirty="0" smtClean="0"/>
              <a:t>sport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2D7D5-BCC6-4A95-A7AB-6EBCFA038528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365878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/>
            <a:endParaRPr lang="en-CA" u="sng" dirty="0" smtClean="0"/>
          </a:p>
          <a:p>
            <a:pPr lvl="1"/>
            <a:endParaRPr lang="en-CA" u="sng" dirty="0" smtClean="0"/>
          </a:p>
          <a:p>
            <a:pPr lvl="1"/>
            <a:r>
              <a:rPr lang="en-CA" u="sng" dirty="0" smtClean="0"/>
              <a:t>Strategic Plan:</a:t>
            </a:r>
            <a:r>
              <a:rPr lang="en-CA" u="sng" baseline="0" dirty="0" smtClean="0"/>
              <a:t> </a:t>
            </a:r>
            <a:endParaRPr lang="en-CA" u="sng" dirty="0" smtClean="0"/>
          </a:p>
          <a:p>
            <a:pPr lvl="1"/>
            <a:r>
              <a:rPr lang="en-CA" dirty="0" smtClean="0"/>
              <a:t>By 2020, OS has committed </a:t>
            </a:r>
          </a:p>
          <a:p>
            <a:pPr lvl="1">
              <a:buNone/>
            </a:pPr>
            <a:r>
              <a:rPr lang="en-CA" dirty="0" smtClean="0"/>
              <a:t>	to create an enhanced, </a:t>
            </a:r>
          </a:p>
          <a:p>
            <a:pPr lvl="1">
              <a:buNone/>
            </a:pPr>
            <a:r>
              <a:rPr lang="en-CA" dirty="0" smtClean="0"/>
              <a:t>	Provincial wide day dedicated</a:t>
            </a:r>
          </a:p>
          <a:p>
            <a:pPr lvl="1">
              <a:buNone/>
            </a:pPr>
            <a:r>
              <a:rPr lang="en-CA" dirty="0" smtClean="0"/>
              <a:t>	to sailing</a:t>
            </a:r>
          </a:p>
          <a:p>
            <a:pPr lvl="1"/>
            <a:r>
              <a:rPr lang="en-CA" dirty="0" smtClean="0"/>
              <a:t>Increase awareness of our</a:t>
            </a:r>
            <a:br>
              <a:rPr lang="en-CA" dirty="0" smtClean="0"/>
            </a:br>
            <a:r>
              <a:rPr lang="en-CA" dirty="0" smtClean="0"/>
              <a:t>sport</a:t>
            </a:r>
          </a:p>
          <a:p>
            <a:pPr lvl="1"/>
            <a:r>
              <a:rPr lang="en-CA" dirty="0" smtClean="0"/>
              <a:t>Increase participation of our</a:t>
            </a:r>
            <a:br>
              <a:rPr lang="en-CA" dirty="0" smtClean="0"/>
            </a:br>
            <a:r>
              <a:rPr lang="en-CA" dirty="0" smtClean="0"/>
              <a:t>sport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2D7D5-BCC6-4A95-A7AB-6EBCFA038528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736978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/>
            <a:endParaRPr lang="en-CA" u="sng" dirty="0" smtClean="0"/>
          </a:p>
          <a:p>
            <a:pPr lvl="1"/>
            <a:endParaRPr lang="en-CA" u="sng" dirty="0" smtClean="0"/>
          </a:p>
          <a:p>
            <a:pPr lvl="1"/>
            <a:r>
              <a:rPr lang="en-CA" u="sng" dirty="0" smtClean="0"/>
              <a:t>Strategic Plan:</a:t>
            </a:r>
            <a:r>
              <a:rPr lang="en-CA" u="sng" baseline="0" dirty="0" smtClean="0"/>
              <a:t> </a:t>
            </a:r>
            <a:endParaRPr lang="en-CA" u="sng" dirty="0" smtClean="0"/>
          </a:p>
          <a:p>
            <a:pPr lvl="1"/>
            <a:r>
              <a:rPr lang="en-CA" dirty="0" smtClean="0"/>
              <a:t>By 2020, OS has committed </a:t>
            </a:r>
          </a:p>
          <a:p>
            <a:pPr lvl="1">
              <a:buNone/>
            </a:pPr>
            <a:r>
              <a:rPr lang="en-CA" dirty="0" smtClean="0"/>
              <a:t>	to create an enhanced, </a:t>
            </a:r>
          </a:p>
          <a:p>
            <a:pPr lvl="1">
              <a:buNone/>
            </a:pPr>
            <a:r>
              <a:rPr lang="en-CA" dirty="0" smtClean="0"/>
              <a:t>	Provincial wide day dedicated</a:t>
            </a:r>
          </a:p>
          <a:p>
            <a:pPr lvl="1">
              <a:buNone/>
            </a:pPr>
            <a:r>
              <a:rPr lang="en-CA" dirty="0" smtClean="0"/>
              <a:t>	to sailing</a:t>
            </a:r>
          </a:p>
          <a:p>
            <a:pPr lvl="1"/>
            <a:r>
              <a:rPr lang="en-CA" dirty="0" smtClean="0"/>
              <a:t>Increase awareness of our</a:t>
            </a:r>
            <a:br>
              <a:rPr lang="en-CA" dirty="0" smtClean="0"/>
            </a:br>
            <a:r>
              <a:rPr lang="en-CA" dirty="0" smtClean="0"/>
              <a:t>sport</a:t>
            </a:r>
          </a:p>
          <a:p>
            <a:pPr lvl="1"/>
            <a:r>
              <a:rPr lang="en-CA" dirty="0" smtClean="0"/>
              <a:t>Increase participation of our</a:t>
            </a:r>
            <a:br>
              <a:rPr lang="en-CA" dirty="0" smtClean="0"/>
            </a:br>
            <a:r>
              <a:rPr lang="en-CA" dirty="0" smtClean="0"/>
              <a:t>sport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2D7D5-BCC6-4A95-A7AB-6EBCFA038528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676670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/>
            <a:endParaRPr lang="en-CA" u="sng" dirty="0" smtClean="0"/>
          </a:p>
          <a:p>
            <a:pPr lvl="1"/>
            <a:endParaRPr lang="en-CA" u="sng" dirty="0" smtClean="0"/>
          </a:p>
          <a:p>
            <a:pPr lvl="1"/>
            <a:r>
              <a:rPr lang="en-CA" u="sng" dirty="0" smtClean="0"/>
              <a:t>Strategic Plan:</a:t>
            </a:r>
            <a:r>
              <a:rPr lang="en-CA" u="sng" baseline="0" dirty="0" smtClean="0"/>
              <a:t> </a:t>
            </a:r>
            <a:endParaRPr lang="en-CA" u="sng" dirty="0" smtClean="0"/>
          </a:p>
          <a:p>
            <a:pPr lvl="1"/>
            <a:r>
              <a:rPr lang="en-CA" dirty="0" smtClean="0"/>
              <a:t>By 2020, OS has committed </a:t>
            </a:r>
          </a:p>
          <a:p>
            <a:pPr lvl="1">
              <a:buNone/>
            </a:pPr>
            <a:r>
              <a:rPr lang="en-CA" dirty="0" smtClean="0"/>
              <a:t>	to create an enhanced, </a:t>
            </a:r>
          </a:p>
          <a:p>
            <a:pPr lvl="1">
              <a:buNone/>
            </a:pPr>
            <a:r>
              <a:rPr lang="en-CA" dirty="0" smtClean="0"/>
              <a:t>	Provincial wide day dedicated</a:t>
            </a:r>
          </a:p>
          <a:p>
            <a:pPr lvl="1">
              <a:buNone/>
            </a:pPr>
            <a:r>
              <a:rPr lang="en-CA" dirty="0" smtClean="0"/>
              <a:t>	to sailing</a:t>
            </a:r>
          </a:p>
          <a:p>
            <a:pPr lvl="1"/>
            <a:r>
              <a:rPr lang="en-CA" dirty="0" smtClean="0"/>
              <a:t>Increase awareness of our</a:t>
            </a:r>
            <a:br>
              <a:rPr lang="en-CA" dirty="0" smtClean="0"/>
            </a:br>
            <a:r>
              <a:rPr lang="en-CA" dirty="0" smtClean="0"/>
              <a:t>sport</a:t>
            </a:r>
          </a:p>
          <a:p>
            <a:pPr lvl="1"/>
            <a:r>
              <a:rPr lang="en-CA" dirty="0" smtClean="0"/>
              <a:t>Increase participation of our</a:t>
            </a:r>
            <a:br>
              <a:rPr lang="en-CA" dirty="0" smtClean="0"/>
            </a:br>
            <a:r>
              <a:rPr lang="en-CA" dirty="0" smtClean="0"/>
              <a:t>sport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2D7D5-BCC6-4A95-A7AB-6EBCFA038528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897851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/>
            <a:endParaRPr lang="en-CA" u="sng" dirty="0" smtClean="0"/>
          </a:p>
          <a:p>
            <a:pPr lvl="1"/>
            <a:endParaRPr lang="en-CA" u="sng" dirty="0" smtClean="0"/>
          </a:p>
          <a:p>
            <a:pPr lvl="1"/>
            <a:r>
              <a:rPr lang="en-CA" u="sng" dirty="0" smtClean="0"/>
              <a:t>Strategic Plan:</a:t>
            </a:r>
            <a:r>
              <a:rPr lang="en-CA" u="sng" baseline="0" dirty="0" smtClean="0"/>
              <a:t> </a:t>
            </a:r>
            <a:endParaRPr lang="en-CA" u="sng" dirty="0" smtClean="0"/>
          </a:p>
          <a:p>
            <a:pPr lvl="1"/>
            <a:r>
              <a:rPr lang="en-CA" dirty="0" smtClean="0"/>
              <a:t>By 2020, OS has committed </a:t>
            </a:r>
          </a:p>
          <a:p>
            <a:pPr lvl="1">
              <a:buNone/>
            </a:pPr>
            <a:r>
              <a:rPr lang="en-CA" dirty="0" smtClean="0"/>
              <a:t>	to create an enhanced, </a:t>
            </a:r>
          </a:p>
          <a:p>
            <a:pPr lvl="1">
              <a:buNone/>
            </a:pPr>
            <a:r>
              <a:rPr lang="en-CA" dirty="0" smtClean="0"/>
              <a:t>	Provincial wide day dedicated</a:t>
            </a:r>
          </a:p>
          <a:p>
            <a:pPr lvl="1">
              <a:buNone/>
            </a:pPr>
            <a:r>
              <a:rPr lang="en-CA" dirty="0" smtClean="0"/>
              <a:t>	to sailing</a:t>
            </a:r>
          </a:p>
          <a:p>
            <a:pPr lvl="1"/>
            <a:r>
              <a:rPr lang="en-CA" dirty="0" smtClean="0"/>
              <a:t>Increase awareness of our</a:t>
            </a:r>
            <a:br>
              <a:rPr lang="en-CA" dirty="0" smtClean="0"/>
            </a:br>
            <a:r>
              <a:rPr lang="en-CA" dirty="0" smtClean="0"/>
              <a:t>sport</a:t>
            </a:r>
          </a:p>
          <a:p>
            <a:pPr lvl="1"/>
            <a:r>
              <a:rPr lang="en-CA" dirty="0" smtClean="0"/>
              <a:t>Increase participation of our</a:t>
            </a:r>
            <a:br>
              <a:rPr lang="en-CA" dirty="0" smtClean="0"/>
            </a:br>
            <a:r>
              <a:rPr lang="en-CA" dirty="0" smtClean="0"/>
              <a:t>sport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2D7D5-BCC6-4A95-A7AB-6EBCFA038528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469365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2D7D5-BCC6-4A95-A7AB-6EBCFA038528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92375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2295A28-DF05-4F8F-836C-C0F559995ACE}" type="datetimeFigureOut">
              <a:rPr lang="en-CA" smtClean="0"/>
              <a:t>2015-03-25</a:t>
            </a:fld>
            <a:endParaRPr lang="en-C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C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92E60D-F0E8-4F12-9F9E-55146C93C6AD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295A28-DF05-4F8F-836C-C0F559995ACE}" type="datetimeFigureOut">
              <a:rPr lang="en-CA" smtClean="0"/>
              <a:t>2015-03-25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92E60D-F0E8-4F12-9F9E-55146C93C6AD}" type="slidenum">
              <a:rPr lang="en-CA" smtClean="0"/>
              <a:t>‹#›</a:t>
            </a:fld>
            <a:endParaRPr lang="en-CA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295A28-DF05-4F8F-836C-C0F559995ACE}" type="datetimeFigureOut">
              <a:rPr lang="en-CA" smtClean="0"/>
              <a:t>2015-03-25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92E60D-F0E8-4F12-9F9E-55146C93C6AD}" type="slidenum">
              <a:rPr lang="en-CA" smtClean="0"/>
              <a:t>‹#›</a:t>
            </a:fld>
            <a:endParaRPr lang="en-CA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295A28-DF05-4F8F-836C-C0F559995ACE}" type="datetimeFigureOut">
              <a:rPr lang="en-CA" smtClean="0"/>
              <a:t>2015-03-25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92E60D-F0E8-4F12-9F9E-55146C93C6AD}" type="slidenum">
              <a:rPr lang="en-CA" smtClean="0"/>
              <a:t>‹#›</a:t>
            </a:fld>
            <a:endParaRPr lang="en-C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295A28-DF05-4F8F-836C-C0F559995ACE}" type="datetimeFigureOut">
              <a:rPr lang="en-CA" smtClean="0"/>
              <a:t>2015-03-25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92E60D-F0E8-4F12-9F9E-55146C93C6AD}" type="slidenum">
              <a:rPr lang="en-CA" smtClean="0"/>
              <a:t>‹#›</a:t>
            </a:fld>
            <a:endParaRPr lang="en-C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295A28-DF05-4F8F-836C-C0F559995ACE}" type="datetimeFigureOut">
              <a:rPr lang="en-CA" smtClean="0"/>
              <a:t>2015-03-25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92E60D-F0E8-4F12-9F9E-55146C93C6AD}" type="slidenum">
              <a:rPr lang="en-CA" smtClean="0"/>
              <a:t>‹#›</a:t>
            </a:fld>
            <a:endParaRPr lang="en-CA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295A28-DF05-4F8F-836C-C0F559995ACE}" type="datetimeFigureOut">
              <a:rPr lang="en-CA" smtClean="0"/>
              <a:t>2015-03-25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92E60D-F0E8-4F12-9F9E-55146C93C6AD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D2295A28-DF05-4F8F-836C-C0F559995ACE}" type="datetimeFigureOut">
              <a:rPr lang="en-CA" smtClean="0"/>
              <a:t>2015-03-25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92E60D-F0E8-4F12-9F9E-55146C93C6AD}" type="slidenum">
              <a:rPr lang="en-CA" smtClean="0"/>
              <a:t>‹#›</a:t>
            </a:fld>
            <a:endParaRPr lang="en-C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2295A28-DF05-4F8F-836C-C0F559995ACE}" type="datetimeFigureOut">
              <a:rPr lang="en-CA" smtClean="0"/>
              <a:t>2015-03-25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92E60D-F0E8-4F12-9F9E-55146C93C6AD}" type="slidenum">
              <a:rPr lang="en-CA" smtClean="0"/>
              <a:t>‹#›</a:t>
            </a:fld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295A28-DF05-4F8F-836C-C0F559995ACE}" type="datetimeFigureOut">
              <a:rPr lang="en-CA" smtClean="0"/>
              <a:t>2015-03-25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92E60D-F0E8-4F12-9F9E-55146C93C6AD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295A28-DF05-4F8F-836C-C0F559995ACE}" type="datetimeFigureOut">
              <a:rPr lang="en-CA" smtClean="0"/>
              <a:t>2015-03-25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92E60D-F0E8-4F12-9F9E-55146C93C6AD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2295A28-DF05-4F8F-836C-C0F559995ACE}" type="datetimeFigureOut">
              <a:rPr lang="en-CA" smtClean="0"/>
              <a:t>2015-03-25</a:t>
            </a:fld>
            <a:endParaRPr lang="en-C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C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92E60D-F0E8-4F12-9F9E-55146C93C6AD}" type="slidenum">
              <a:rPr lang="en-CA" smtClean="0"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Stephanie@shellsandsails.ca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hyperlink" Target="http://www.getoutonthewater.ca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3355" y="460796"/>
            <a:ext cx="7772400" cy="1829761"/>
          </a:xfrm>
        </p:spPr>
        <p:txBody>
          <a:bodyPr/>
          <a:lstStyle/>
          <a:p>
            <a:r>
              <a:rPr lang="en-CA" dirty="0" smtClean="0">
                <a:solidFill>
                  <a:srgbClr val="002060"/>
                </a:solidFill>
              </a:rPr>
              <a:t>Marketing Training</a:t>
            </a:r>
            <a:endParaRPr lang="en-CA" dirty="0">
              <a:solidFill>
                <a:srgbClr val="00206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7584" y="2290557"/>
            <a:ext cx="7772400" cy="1199704"/>
          </a:xfrm>
        </p:spPr>
        <p:txBody>
          <a:bodyPr>
            <a:normAutofit fontScale="92500" lnSpcReduction="20000"/>
          </a:bodyPr>
          <a:lstStyle/>
          <a:p>
            <a:endParaRPr lang="en-CA" dirty="0" smtClean="0"/>
          </a:p>
          <a:p>
            <a:r>
              <a:rPr lang="en-CA" dirty="0" smtClean="0"/>
              <a:t>By: Stephanie McKenzie</a:t>
            </a:r>
          </a:p>
          <a:p>
            <a:r>
              <a:rPr lang="en-CA" dirty="0" smtClean="0"/>
              <a:t>Project Manager, Ontario Sailing</a:t>
            </a:r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3" r="1176"/>
          <a:stretch/>
        </p:blipFill>
        <p:spPr>
          <a:xfrm>
            <a:off x="0" y="4221088"/>
            <a:ext cx="9144000" cy="2636912"/>
          </a:xfrm>
          <a:prstGeom prst="rect">
            <a:avLst/>
          </a:prstGeom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0486" y="1516614"/>
            <a:ext cx="8229600" cy="4525963"/>
          </a:xfrm>
        </p:spPr>
        <p:txBody>
          <a:bodyPr/>
          <a:lstStyle/>
          <a:p>
            <a:pPr>
              <a:buFont typeface="Lucida Sans Unicode" panose="020B0602030504020204" pitchFamily="34" charset="0"/>
              <a:buChar char="⇨"/>
            </a:pPr>
            <a:r>
              <a:rPr lang="en-CA" dirty="0" smtClean="0">
                <a:hlinkClick r:id="rId3"/>
              </a:rPr>
              <a:t>Stephanie@shellsandsails.ca</a:t>
            </a:r>
            <a:endParaRPr lang="en-CA" dirty="0" smtClean="0"/>
          </a:p>
          <a:p>
            <a:pPr>
              <a:buFont typeface="Lucida Sans Unicode" panose="020B0602030504020204" pitchFamily="34" charset="0"/>
              <a:buChar char="⇨"/>
            </a:pPr>
            <a:r>
              <a:rPr lang="en-CA" dirty="0" smtClean="0"/>
              <a:t>647-984-9506</a:t>
            </a:r>
          </a:p>
          <a:p>
            <a:pPr>
              <a:buFont typeface="Lucida Sans Unicode" panose="020B0602030504020204" pitchFamily="34" charset="0"/>
              <a:buChar char="⇨"/>
            </a:pPr>
            <a:r>
              <a:rPr lang="en-CA" dirty="0" smtClean="0">
                <a:hlinkClick r:id="rId4"/>
              </a:rPr>
              <a:t>www.getoutonthewater.ca</a:t>
            </a:r>
            <a:endParaRPr lang="en-CA" dirty="0" smtClean="0"/>
          </a:p>
          <a:p>
            <a:pPr>
              <a:buFont typeface="Lucida Sans Unicode" panose="020B0602030504020204" pitchFamily="34" charset="0"/>
              <a:buChar char="⇨"/>
            </a:pPr>
            <a:r>
              <a:rPr lang="en-CA" dirty="0" smtClean="0"/>
              <a:t>Facebook: /</a:t>
            </a:r>
            <a:r>
              <a:rPr lang="en-CA" dirty="0" err="1" smtClean="0"/>
              <a:t>getoutonthewater</a:t>
            </a:r>
            <a:endParaRPr lang="en-CA" dirty="0" smtClean="0"/>
          </a:p>
          <a:p>
            <a:pPr>
              <a:buFont typeface="Lucida Sans Unicode" panose="020B0602030504020204" pitchFamily="34" charset="0"/>
              <a:buChar char="⇨"/>
            </a:pPr>
            <a:r>
              <a:rPr lang="en-CA" dirty="0" smtClean="0"/>
              <a:t>Twitter: @</a:t>
            </a:r>
            <a:r>
              <a:rPr lang="en-CA" dirty="0" err="1" smtClean="0"/>
              <a:t>getonthewaters</a:t>
            </a:r>
            <a:endParaRPr lang="en-CA" dirty="0" smtClean="0"/>
          </a:p>
          <a:p>
            <a:pPr>
              <a:buFont typeface="Lucida Sans Unicode" panose="020B0602030504020204" pitchFamily="34" charset="0"/>
              <a:buChar char="⇨"/>
            </a:pPr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500" dirty="0" smtClean="0">
                <a:solidFill>
                  <a:srgbClr val="002060"/>
                </a:solidFill>
              </a:rPr>
              <a:t>Welcome to Get Out On The Water</a:t>
            </a:r>
            <a:endParaRPr lang="en-CA" sz="3500" dirty="0">
              <a:solidFill>
                <a:srgbClr val="00206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4" r="1102"/>
          <a:stretch/>
        </p:blipFill>
        <p:spPr>
          <a:xfrm>
            <a:off x="-6714" y="5229200"/>
            <a:ext cx="9150714" cy="1628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779595"/>
            <a:ext cx="8514002" cy="17376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t="3873" r="1176" b="4252"/>
          <a:stretch/>
        </p:blipFill>
        <p:spPr>
          <a:xfrm>
            <a:off x="0" y="5445224"/>
            <a:ext cx="9144000" cy="1412776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378491"/>
          </a:xfrm>
        </p:spPr>
        <p:txBody>
          <a:bodyPr>
            <a:normAutofit/>
          </a:bodyPr>
          <a:lstStyle/>
          <a:p>
            <a:r>
              <a:rPr lang="en-CA" dirty="0" smtClean="0"/>
              <a:t>The objective is to promote your  TRY IT day to the public</a:t>
            </a:r>
          </a:p>
          <a:p>
            <a:r>
              <a:rPr lang="en-CA" dirty="0" smtClean="0"/>
              <a:t>Gain more club exposure</a:t>
            </a:r>
          </a:p>
          <a:p>
            <a:r>
              <a:rPr lang="en-CA" dirty="0" smtClean="0"/>
              <a:t>Promote water sports</a:t>
            </a:r>
          </a:p>
          <a:p>
            <a:r>
              <a:rPr lang="en-CA" dirty="0" smtClean="0"/>
              <a:t>Expose the public to a fun, free, barrier free day</a:t>
            </a:r>
          </a:p>
          <a:p>
            <a:r>
              <a:rPr lang="en-CA" dirty="0" smtClean="0"/>
              <a:t>Promote your programs available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500" dirty="0" smtClean="0">
                <a:solidFill>
                  <a:srgbClr val="002060"/>
                </a:solidFill>
              </a:rPr>
              <a:t>Objective:</a:t>
            </a:r>
            <a:endParaRPr lang="en-CA" sz="35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Stay on top of commitments (newsletters, social media)</a:t>
            </a:r>
          </a:p>
          <a:p>
            <a:r>
              <a:rPr lang="en-CA" dirty="0" smtClean="0"/>
              <a:t>Follow up: if someone says they will help with promotion make sure to stay in contact if you have not seen your event promoted</a:t>
            </a:r>
          </a:p>
          <a:p>
            <a:r>
              <a:rPr lang="en-CA" dirty="0" smtClean="0"/>
              <a:t>Do not discriminate</a:t>
            </a:r>
          </a:p>
          <a:p>
            <a:r>
              <a:rPr lang="en-CA" dirty="0" smtClean="0"/>
              <a:t>Make time to market and follow up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How to market effectively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3"/>
          <a:stretch/>
        </p:blipFill>
        <p:spPr>
          <a:xfrm>
            <a:off x="0" y="4869160"/>
            <a:ext cx="9144000" cy="198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531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Everyone</a:t>
            </a:r>
          </a:p>
          <a:p>
            <a:r>
              <a:rPr lang="en-CA" dirty="0" smtClean="0"/>
              <a:t>Think out side of the box</a:t>
            </a:r>
          </a:p>
          <a:p>
            <a:r>
              <a:rPr lang="en-CA" dirty="0" smtClean="0"/>
              <a:t>Use your network (club members and any network you belong to professional, personal)</a:t>
            </a:r>
            <a:endParaRPr lang="en-CA" dirty="0"/>
          </a:p>
          <a:p>
            <a:pPr marL="109728" indent="0">
              <a:buNone/>
            </a:pPr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Who you should be promoting to:</a:t>
            </a:r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t="6294" r="1962" b="7082"/>
          <a:stretch/>
        </p:blipFill>
        <p:spPr>
          <a:xfrm>
            <a:off x="1" y="4481735"/>
            <a:ext cx="9144000" cy="2376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6491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en-CA" dirty="0" smtClean="0"/>
              <a:t>Recognized Traditional Marketing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en-CA" dirty="0" smtClean="0"/>
              <a:t>Social Media: It is free and it appeals to the masses</a:t>
            </a:r>
            <a:endParaRPr lang="en-CA" dirty="0"/>
          </a:p>
          <a:p>
            <a:pPr>
              <a:buFont typeface="Wingdings" panose="05000000000000000000" pitchFamily="2" charset="2"/>
              <a:buChar char="à"/>
            </a:pPr>
            <a:r>
              <a:rPr lang="en-CA" dirty="0" smtClean="0"/>
              <a:t>Print media: posters and print will be made available online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en-CA" dirty="0" smtClean="0"/>
              <a:t>Radio Advertising: OSA has created a 25 second fully produced, radio quality commercial</a:t>
            </a:r>
            <a:endParaRPr lang="en-CA" dirty="0"/>
          </a:p>
          <a:p>
            <a:pPr lvl="1">
              <a:buFont typeface="Wingdings" panose="05000000000000000000" pitchFamily="2" charset="2"/>
              <a:buChar char="à"/>
            </a:pPr>
            <a:endParaRPr lang="en-CA" dirty="0"/>
          </a:p>
          <a:p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400" dirty="0" smtClean="0">
                <a:solidFill>
                  <a:srgbClr val="002060"/>
                </a:solidFill>
              </a:rPr>
              <a:t>Marketing 101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3" t="5376" r="2750" b="2750"/>
          <a:stretch/>
        </p:blipFill>
        <p:spPr>
          <a:xfrm>
            <a:off x="0" y="4653135"/>
            <a:ext cx="9144000" cy="2242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599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t="5376" r="1962" b="8001"/>
          <a:stretch/>
        </p:blipFill>
        <p:spPr>
          <a:xfrm>
            <a:off x="0" y="5432816"/>
            <a:ext cx="9144000" cy="1425184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4525963"/>
          </a:xfrm>
        </p:spPr>
        <p:txBody>
          <a:bodyPr>
            <a:normAutofit/>
          </a:bodyPr>
          <a:lstStyle/>
          <a:p>
            <a:pPr marL="393192" lvl="1" indent="0">
              <a:buNone/>
            </a:pPr>
            <a:endParaRPr lang="en-CA" dirty="0" smtClean="0"/>
          </a:p>
          <a:p>
            <a:pPr lvl="1">
              <a:buNone/>
            </a:pPr>
            <a:r>
              <a:rPr lang="en-CA" dirty="0" smtClean="0"/>
              <a:t>Non traditional Marketing:</a:t>
            </a:r>
          </a:p>
          <a:p>
            <a:pPr lvl="1"/>
            <a:r>
              <a:rPr lang="en-CA" dirty="0" smtClean="0"/>
              <a:t>Bloggers: Multiple in many cities</a:t>
            </a:r>
          </a:p>
          <a:p>
            <a:pPr lvl="1"/>
            <a:r>
              <a:rPr lang="en-CA" dirty="0" smtClean="0"/>
              <a:t>Social Media: Still up and coming</a:t>
            </a:r>
          </a:p>
          <a:p>
            <a:pPr lvl="1"/>
            <a:r>
              <a:rPr lang="en-CA" dirty="0" smtClean="0"/>
              <a:t>Local print have FREE online community events</a:t>
            </a:r>
          </a:p>
          <a:p>
            <a:pPr lvl="3"/>
            <a:r>
              <a:rPr lang="en-CA" dirty="0" smtClean="0"/>
              <a:t>SNAP’D: with over 60 locations across Ontario you can post your event on the cities closest to you</a:t>
            </a:r>
          </a:p>
          <a:p>
            <a:pPr lvl="3"/>
            <a:r>
              <a:rPr lang="en-CA" dirty="0" smtClean="0"/>
              <a:t>Co-op advertising: local print have discounted ad space for community events and with multiple clubs pooled together pricing can be split between any number of clubs</a:t>
            </a:r>
            <a:endParaRPr lang="en-CA" dirty="0"/>
          </a:p>
          <a:p>
            <a:pPr lvl="1">
              <a:buNone/>
            </a:pPr>
            <a:endParaRPr lang="en-CA" dirty="0" smtClean="0"/>
          </a:p>
          <a:p>
            <a:pPr lvl="1">
              <a:buNone/>
            </a:pPr>
            <a:endParaRPr lang="en-CA" dirty="0" smtClean="0"/>
          </a:p>
          <a:p>
            <a:pPr lvl="1"/>
            <a:endParaRPr lang="en-CA" dirty="0" smtClean="0"/>
          </a:p>
          <a:p>
            <a:endParaRPr lang="en-CA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500" dirty="0" smtClean="0">
                <a:solidFill>
                  <a:srgbClr val="002060"/>
                </a:solidFill>
              </a:rPr>
              <a:t>Marketing 101 </a:t>
            </a:r>
            <a:r>
              <a:rPr lang="en-CA" sz="3500" dirty="0" err="1" smtClean="0">
                <a:solidFill>
                  <a:srgbClr val="002060"/>
                </a:solidFill>
              </a:rPr>
              <a:t>con’t</a:t>
            </a:r>
            <a:endParaRPr lang="en-CA" sz="35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1600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CA" u="sng" dirty="0" smtClean="0"/>
              <a:t>Specific letters will be accessible online to send and or print </a:t>
            </a:r>
            <a:r>
              <a:rPr lang="en-CA" dirty="0" smtClean="0"/>
              <a:t> </a:t>
            </a:r>
          </a:p>
          <a:p>
            <a:pPr lvl="1"/>
            <a:endParaRPr lang="en-CA" dirty="0" smtClean="0"/>
          </a:p>
          <a:p>
            <a:pPr marL="393192" lvl="1" indent="0">
              <a:buNone/>
            </a:pPr>
            <a:r>
              <a:rPr lang="en-CA" dirty="0" smtClean="0">
                <a:sym typeface="Wingdings" pitchFamily="2" charset="2"/>
              </a:rPr>
              <a:t>12 and under:</a:t>
            </a:r>
          </a:p>
          <a:p>
            <a:pPr lvl="1"/>
            <a:r>
              <a:rPr lang="en-CA" dirty="0" smtClean="0">
                <a:sym typeface="Wingdings" pitchFamily="2" charset="2"/>
              </a:rPr>
              <a:t>Letter to elementary schools (difficulty getting in, a letter to Principle, guidance councillor AND physical educator will make sure the right person sees event) </a:t>
            </a:r>
          </a:p>
          <a:p>
            <a:pPr lvl="1"/>
            <a:r>
              <a:rPr lang="en-CA" dirty="0" smtClean="0">
                <a:sym typeface="Wingdings" pitchFamily="2" charset="2"/>
              </a:rPr>
              <a:t>Community Groups: Scouts, Big brother big sister </a:t>
            </a:r>
            <a:r>
              <a:rPr lang="en-CA" dirty="0" err="1" smtClean="0">
                <a:sym typeface="Wingdings" pitchFamily="2" charset="2"/>
              </a:rPr>
              <a:t>etc</a:t>
            </a:r>
            <a:r>
              <a:rPr lang="en-CA" dirty="0" smtClean="0">
                <a:sym typeface="Wingdings" pitchFamily="2" charset="2"/>
              </a:rPr>
              <a:t> (letter provided</a:t>
            </a:r>
          </a:p>
          <a:p>
            <a:pPr lvl="1">
              <a:buNone/>
            </a:pPr>
            <a:endParaRPr lang="en-CA" dirty="0" smtClean="0"/>
          </a:p>
          <a:p>
            <a:pPr lvl="1">
              <a:buNone/>
            </a:pPr>
            <a:endParaRPr lang="en-CA" dirty="0" smtClean="0"/>
          </a:p>
          <a:p>
            <a:pPr lvl="1"/>
            <a:endParaRPr lang="en-CA" dirty="0" smtClean="0"/>
          </a:p>
          <a:p>
            <a:endParaRPr lang="en-CA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500" dirty="0" smtClean="0">
                <a:solidFill>
                  <a:srgbClr val="002060"/>
                </a:solidFill>
              </a:rPr>
              <a:t>How to target all the demographics</a:t>
            </a:r>
            <a:endParaRPr lang="en-CA" sz="3500" dirty="0">
              <a:solidFill>
                <a:srgbClr val="00206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t="5376" r="1176" b="2750"/>
          <a:stretch/>
        </p:blipFill>
        <p:spPr>
          <a:xfrm>
            <a:off x="0" y="5085183"/>
            <a:ext cx="9144000" cy="1772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059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525963"/>
          </a:xfrm>
        </p:spPr>
        <p:txBody>
          <a:bodyPr>
            <a:normAutofit/>
          </a:bodyPr>
          <a:lstStyle/>
          <a:p>
            <a:r>
              <a:rPr lang="en-CA" dirty="0" err="1" smtClean="0"/>
              <a:t>Montesori</a:t>
            </a:r>
            <a:r>
              <a:rPr lang="en-CA" dirty="0" smtClean="0"/>
              <a:t> Schools (impossible to get to as a walk in) with structured letter (accessible online) you can provide information about the day and pitch the idea of a school camp event</a:t>
            </a:r>
          </a:p>
          <a:p>
            <a:r>
              <a:rPr lang="en-CA" dirty="0" err="1" smtClean="0"/>
              <a:t>Momstown</a:t>
            </a:r>
            <a:r>
              <a:rPr lang="en-CA" dirty="0" smtClean="0"/>
              <a:t>: All over Ontario this is a group of mothers with children who are stay at home always looking for adventures and things to keep children occupied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500" dirty="0" smtClean="0">
                <a:solidFill>
                  <a:srgbClr val="002060"/>
                </a:solidFill>
              </a:rPr>
              <a:t>Demographics </a:t>
            </a:r>
            <a:r>
              <a:rPr lang="en-CA" sz="3500" dirty="0" err="1" smtClean="0">
                <a:solidFill>
                  <a:srgbClr val="002060"/>
                </a:solidFill>
              </a:rPr>
              <a:t>con’t</a:t>
            </a:r>
            <a:endParaRPr lang="en-CA" sz="3500" dirty="0">
              <a:solidFill>
                <a:srgbClr val="00206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3" t="5376" r="1963" b="5375"/>
          <a:stretch/>
        </p:blipFill>
        <p:spPr>
          <a:xfrm>
            <a:off x="0" y="4828602"/>
            <a:ext cx="9127171" cy="2054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016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CA" dirty="0" smtClean="0"/>
              <a:t>Ages 13 – 18:</a:t>
            </a:r>
          </a:p>
          <a:p>
            <a:r>
              <a:rPr lang="en-CA" dirty="0" err="1" smtClean="0"/>
              <a:t>Highschools</a:t>
            </a:r>
            <a:r>
              <a:rPr lang="en-CA" dirty="0" smtClean="0"/>
              <a:t>: same letter will be provided here you will be able to market to after school programs, school clubs, athletics department and summer schools</a:t>
            </a:r>
          </a:p>
          <a:p>
            <a:r>
              <a:rPr lang="en-CA" dirty="0" smtClean="0"/>
              <a:t>Online: This age lives online </a:t>
            </a:r>
          </a:p>
          <a:p>
            <a:r>
              <a:rPr lang="en-CA" dirty="0" smtClean="0"/>
              <a:t>Community centers: poster promotion and speak to coordinators about field trips</a:t>
            </a:r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500" dirty="0" smtClean="0">
                <a:solidFill>
                  <a:srgbClr val="002060"/>
                </a:solidFill>
              </a:rPr>
              <a:t>Demographics </a:t>
            </a:r>
            <a:r>
              <a:rPr lang="en-CA" sz="3500" dirty="0" err="1" smtClean="0">
                <a:solidFill>
                  <a:srgbClr val="002060"/>
                </a:solidFill>
              </a:rPr>
              <a:t>Con’t</a:t>
            </a:r>
            <a:endParaRPr lang="en-CA" sz="3500" dirty="0">
              <a:solidFill>
                <a:srgbClr val="00206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t="5201" r="1962" b="2924"/>
          <a:stretch/>
        </p:blipFill>
        <p:spPr>
          <a:xfrm>
            <a:off x="0" y="4797152"/>
            <a:ext cx="9143724" cy="2060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114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t="2750" r="1176" b="5376"/>
          <a:stretch/>
        </p:blipFill>
        <p:spPr>
          <a:xfrm>
            <a:off x="0" y="4390567"/>
            <a:ext cx="9144000" cy="2520280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155206"/>
            <a:ext cx="8229600" cy="4525963"/>
          </a:xfrm>
        </p:spPr>
        <p:txBody>
          <a:bodyPr/>
          <a:lstStyle/>
          <a:p>
            <a:pPr marL="109728" indent="0">
              <a:buNone/>
            </a:pPr>
            <a:r>
              <a:rPr lang="en-CA" dirty="0" smtClean="0"/>
              <a:t>Ages 19-40</a:t>
            </a:r>
          </a:p>
          <a:p>
            <a:r>
              <a:rPr lang="en-CA" dirty="0" smtClean="0"/>
              <a:t>GYM’S: EVERYONE IS TRYING TO GET IN SHAPE, EVEN PEOPLE IN SHAPE! Your offer extends a new way to be active and test ones limits (poster promotion is generally the only way to promote at a gym)</a:t>
            </a:r>
          </a:p>
          <a:p>
            <a:r>
              <a:rPr lang="en-CA" dirty="0" smtClean="0"/>
              <a:t>Post Secondary student unions: look up student union schedule a visit</a:t>
            </a:r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400" dirty="0" smtClean="0">
                <a:solidFill>
                  <a:srgbClr val="002060"/>
                </a:solidFill>
              </a:rPr>
              <a:t>Demographics </a:t>
            </a:r>
            <a:r>
              <a:rPr lang="en-CA" sz="4400" dirty="0" err="1" smtClean="0">
                <a:solidFill>
                  <a:srgbClr val="002060"/>
                </a:solidFill>
              </a:rPr>
              <a:t>Con’t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000313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3" t="2750" r="1176" b="5376"/>
          <a:stretch/>
        </p:blipFill>
        <p:spPr>
          <a:xfrm>
            <a:off x="0" y="5013176"/>
            <a:ext cx="9144000" cy="1844824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Other sport groups: Local Hockey organizations (Jr, minor, bantam) promotion as a team exercise in the off season. Your city has a team contact them and give them a personal invite</a:t>
            </a:r>
          </a:p>
          <a:p>
            <a:r>
              <a:rPr lang="en-CA" dirty="0" smtClean="0"/>
              <a:t>Online meet-up groups: a way for people to attend solo and meet people of the same mind</a:t>
            </a:r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4000" dirty="0" smtClean="0">
                <a:solidFill>
                  <a:srgbClr val="002060"/>
                </a:solidFill>
              </a:rPr>
              <a:t>Demographics </a:t>
            </a:r>
            <a:r>
              <a:rPr lang="en-CA" sz="4000" dirty="0" err="1" smtClean="0">
                <a:solidFill>
                  <a:srgbClr val="002060"/>
                </a:solidFill>
              </a:rPr>
              <a:t>Con’t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406232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4533" y="1223881"/>
            <a:ext cx="8229600" cy="4525963"/>
          </a:xfrm>
        </p:spPr>
        <p:txBody>
          <a:bodyPr/>
          <a:lstStyle/>
          <a:p>
            <a:pPr marL="393192" lvl="1" indent="0">
              <a:buNone/>
            </a:pPr>
            <a:r>
              <a:rPr lang="en-CA" dirty="0" smtClean="0"/>
              <a:t>40+</a:t>
            </a:r>
          </a:p>
          <a:p>
            <a:pPr marL="393192" lvl="1" indent="0">
              <a:buNone/>
            </a:pPr>
            <a:endParaRPr lang="en-CA" dirty="0"/>
          </a:p>
          <a:p>
            <a:pPr lvl="1"/>
            <a:r>
              <a:rPr lang="en-CA" dirty="0" smtClean="0"/>
              <a:t>Local league’s: curling, bowling, hockey</a:t>
            </a:r>
          </a:p>
          <a:p>
            <a:pPr lvl="1"/>
            <a:r>
              <a:rPr lang="en-CA" dirty="0" smtClean="0"/>
              <a:t>Invite director of local retirement home: Just because some one is older in age does not mean they still don’t posses the physical capabilities</a:t>
            </a:r>
          </a:p>
          <a:p>
            <a:pPr lvl="1"/>
            <a:r>
              <a:rPr lang="en-CA" dirty="0" smtClean="0"/>
              <a:t>Local Condo boards: easily accessible online: locate name of buildings and access board of directors</a:t>
            </a:r>
          </a:p>
          <a:p>
            <a:pPr marL="393192" lvl="1" indent="0">
              <a:buNone/>
            </a:pPr>
            <a:endParaRPr lang="en-CA" dirty="0" smtClean="0"/>
          </a:p>
          <a:p>
            <a:pPr>
              <a:buNone/>
            </a:pPr>
            <a:endParaRPr lang="en-CA" dirty="0" smtClean="0"/>
          </a:p>
          <a:p>
            <a:pPr marL="109728" indent="0">
              <a:buNone/>
            </a:pPr>
            <a:endParaRPr lang="en-CA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>
                <a:solidFill>
                  <a:srgbClr val="002060"/>
                </a:solidFill>
              </a:rPr>
              <a:t>Demographics </a:t>
            </a:r>
            <a:r>
              <a:rPr lang="en-CA" dirty="0" err="1" smtClean="0">
                <a:solidFill>
                  <a:srgbClr val="002060"/>
                </a:solidFill>
              </a:rPr>
              <a:t>Con’t</a:t>
            </a:r>
            <a:endParaRPr lang="en-CA" dirty="0">
              <a:solidFill>
                <a:srgbClr val="00206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t="2750" r="1176" b="126"/>
          <a:stretch/>
        </p:blipFill>
        <p:spPr>
          <a:xfrm>
            <a:off x="0" y="4611408"/>
            <a:ext cx="9144000" cy="22768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à"/>
            </a:pPr>
            <a:r>
              <a:rPr lang="en-CA" dirty="0" smtClean="0"/>
              <a:t>Encourage members to invite their extended family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en-CA" dirty="0" smtClean="0"/>
              <a:t>Make sure printable posters are visible in all common areas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en-CA" dirty="0" smtClean="0"/>
              <a:t>Promote through all club networks (social media, newsletters, word of mouth)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en-CA" dirty="0" smtClean="0"/>
              <a:t>ASK MEMBERS TO HELP PROMOTE</a:t>
            </a:r>
            <a:endParaRPr lang="en-CA" dirty="0"/>
          </a:p>
          <a:p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>
                <a:solidFill>
                  <a:schemeClr val="accent5">
                    <a:lumMod val="75000"/>
                  </a:schemeClr>
                </a:solidFill>
              </a:rPr>
              <a:t>Club Promotion</a:t>
            </a:r>
            <a:endParaRPr lang="en-CA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t="2750" r="1176" b="5376"/>
          <a:stretch/>
        </p:blipFill>
        <p:spPr>
          <a:xfrm>
            <a:off x="0" y="5085184"/>
            <a:ext cx="9144000" cy="1775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274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à"/>
            </a:pPr>
            <a:r>
              <a:rPr lang="en-CA" sz="2000" dirty="0" smtClean="0"/>
              <a:t>Access to all posters and new commercials recorded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en-CA" sz="2000" dirty="0" smtClean="0"/>
              <a:t>Access to all letters completed for school boards, community groups (These will be archived and accessible at all times)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en-CA" sz="2000" dirty="0" smtClean="0"/>
              <a:t>First Contact with major marketing companies (</a:t>
            </a:r>
            <a:r>
              <a:rPr lang="en-CA" sz="2000" dirty="0" err="1" smtClean="0"/>
              <a:t>Chrous</a:t>
            </a:r>
            <a:r>
              <a:rPr lang="en-CA" sz="2000" dirty="0" smtClean="0"/>
              <a:t>, CITY, rogers)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en-CA" sz="2000" dirty="0" smtClean="0"/>
              <a:t>Access to articles which have already been sent to major sources 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en-CA" sz="2000" dirty="0" smtClean="0"/>
              <a:t>First Contact with local townships and cities (Once contact has been established the appropriate forward will take place</a:t>
            </a:r>
            <a:endParaRPr lang="en-US" sz="2000" dirty="0"/>
          </a:p>
          <a:p>
            <a:pPr lvl="1">
              <a:buFont typeface="Wingdings" panose="05000000000000000000" pitchFamily="2" charset="2"/>
              <a:buChar char="à"/>
            </a:pPr>
            <a:endParaRPr lang="en-CA" dirty="0" smtClean="0"/>
          </a:p>
          <a:p>
            <a:pPr lvl="1"/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 smtClean="0">
                <a:solidFill>
                  <a:srgbClr val="002060"/>
                </a:solidFill>
              </a:rPr>
              <a:t>Ontario Sailing is here to help!</a:t>
            </a:r>
            <a:endParaRPr lang="en-CA" dirty="0">
              <a:solidFill>
                <a:srgbClr val="00206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" t="3396" r="1759" b="4730"/>
          <a:stretch/>
        </p:blipFill>
        <p:spPr>
          <a:xfrm>
            <a:off x="0" y="4797152"/>
            <a:ext cx="9144000" cy="20608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à"/>
            </a:pPr>
            <a:r>
              <a:rPr lang="en-CA" dirty="0" smtClean="0"/>
              <a:t>I AM HERE, ME STEPHANIE MCKENZIE!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en-CA" sz="2400" dirty="0" smtClean="0"/>
              <a:t>Do not hesitate to pick up the phone or email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en-CA" sz="2400" dirty="0" smtClean="0"/>
              <a:t>I am available for web meetings, conference calls, in person. I can help promote and pitch to the appropriate people with your clubs support</a:t>
            </a:r>
            <a:endParaRPr lang="en-US" sz="2400" dirty="0"/>
          </a:p>
          <a:p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rgbClr val="002060"/>
                </a:solidFill>
              </a:rPr>
              <a:t>Ontario Sailing is here to help!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t="5376" r="1962" b="2750"/>
          <a:stretch/>
        </p:blipFill>
        <p:spPr>
          <a:xfrm>
            <a:off x="0" y="4941168"/>
            <a:ext cx="9144000" cy="191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83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0" t="3131" r="1092" b="4996"/>
          <a:stretch/>
        </p:blipFill>
        <p:spPr>
          <a:xfrm>
            <a:off x="0" y="5296346"/>
            <a:ext cx="9144000" cy="1620179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CA" sz="3600" dirty="0" smtClean="0">
                <a:solidFill>
                  <a:srgbClr val="002060"/>
                </a:solidFill>
              </a:rPr>
              <a:t>FACEBOOK</a:t>
            </a:r>
            <a:endParaRPr lang="en-CA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15616" y="1772816"/>
            <a:ext cx="684076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5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How to create a </a:t>
            </a:r>
            <a:r>
              <a:rPr lang="en-CA" sz="250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facebook</a:t>
            </a:r>
            <a:r>
              <a:rPr lang="en-CA" sz="25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page: follow me!</a:t>
            </a:r>
            <a:endParaRPr lang="en-CA" sz="2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t="5376" r="1962" b="5375"/>
          <a:stretch/>
        </p:blipFill>
        <p:spPr>
          <a:xfrm>
            <a:off x="0" y="4797152"/>
            <a:ext cx="9144000" cy="2065928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à"/>
            </a:pPr>
            <a:r>
              <a:rPr lang="en-CA" dirty="0" smtClean="0"/>
              <a:t>Generic Sign up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en-CA" dirty="0" smtClean="0"/>
              <a:t>Tweet appropriately 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en-CA" dirty="0" smtClean="0"/>
              <a:t>Send the right information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en-CA" dirty="0" smtClean="0"/>
              <a:t>Follow the right people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en-CA" dirty="0" smtClean="0"/>
              <a:t>Grow your network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en-CA" dirty="0" smtClean="0"/>
              <a:t>Make time to post</a:t>
            </a:r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 smtClean="0">
                <a:solidFill>
                  <a:srgbClr val="002060"/>
                </a:solidFill>
              </a:rPr>
              <a:t>Twitter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81444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u="sng" dirty="0" smtClean="0">
                <a:solidFill>
                  <a:srgbClr val="00B0F0"/>
                </a:solidFill>
              </a:rPr>
              <a:t>ONE MORE TIME FOLLOW ME……</a:t>
            </a:r>
          </a:p>
          <a:p>
            <a:r>
              <a:rPr lang="en-CA" dirty="0" smtClean="0"/>
              <a:t>For pre registration: this gives you a better idea on scheduling</a:t>
            </a:r>
          </a:p>
          <a:p>
            <a:r>
              <a:rPr lang="en-CA" dirty="0" smtClean="0"/>
              <a:t>Ability to promote your link directly to your page</a:t>
            </a:r>
          </a:p>
          <a:p>
            <a:r>
              <a:rPr lang="en-CA" dirty="0" smtClean="0"/>
              <a:t>Change date, time and any other details specific to your club</a:t>
            </a:r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 smtClean="0">
                <a:solidFill>
                  <a:schemeClr val="accent1">
                    <a:lumMod val="75000"/>
                  </a:schemeClr>
                </a:solidFill>
              </a:rPr>
              <a:t>EVENTBRITE</a:t>
            </a:r>
            <a:endParaRPr lang="en-CA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0" r="1176"/>
          <a:stretch/>
        </p:blipFill>
        <p:spPr>
          <a:xfrm>
            <a:off x="0" y="4725144"/>
            <a:ext cx="9133609" cy="2132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3522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t="2750" r="1176" b="2750"/>
          <a:stretch/>
        </p:blipFill>
        <p:spPr>
          <a:xfrm>
            <a:off x="0" y="4797451"/>
            <a:ext cx="9167543" cy="20980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1700808"/>
            <a:ext cx="7772400" cy="1829761"/>
          </a:xfrm>
        </p:spPr>
        <p:txBody>
          <a:bodyPr/>
          <a:lstStyle/>
          <a:p>
            <a:r>
              <a:rPr lang="en-CA" dirty="0" smtClean="0">
                <a:solidFill>
                  <a:srgbClr val="002060"/>
                </a:solidFill>
              </a:rPr>
              <a:t>GET OUT ON THE WATER</a:t>
            </a:r>
            <a:endParaRPr lang="en-CA" dirty="0">
              <a:solidFill>
                <a:srgbClr val="00206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3789040"/>
            <a:ext cx="7772400" cy="1199704"/>
          </a:xfrm>
        </p:spPr>
        <p:txBody>
          <a:bodyPr>
            <a:normAutofit fontScale="92500" lnSpcReduction="20000"/>
          </a:bodyPr>
          <a:lstStyle/>
          <a:p>
            <a:r>
              <a:rPr lang="en-CA" dirty="0" smtClean="0"/>
              <a:t>Any Questions?</a:t>
            </a:r>
          </a:p>
          <a:p>
            <a:r>
              <a:rPr lang="en-CA" dirty="0" smtClean="0"/>
              <a:t>Stephanie@getoutonthewater.ca</a:t>
            </a:r>
          </a:p>
          <a:p>
            <a:r>
              <a:rPr lang="en-CA" dirty="0" smtClean="0"/>
              <a:t>1-888-672-7245 ext. 225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D40C566A550C44FA4AC2FE52A177D01" ma:contentTypeVersion="0" ma:contentTypeDescription="Create a new document." ma:contentTypeScope="" ma:versionID="0f44134bfac60a5db0d1473624853faf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d15787acf22db4e4c0ac8b858fca640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E71237B-3490-49D4-99D0-F236727E328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EB5E0B44-ADFD-4FFC-8E66-4BDECC800DD5}">
  <ds:schemaRefs>
    <ds:schemaRef ds:uri="http://www.w3.org/XML/1998/namespace"/>
    <ds:schemaRef ds:uri="http://purl.org/dc/dcmitype/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DB1213DD-22D6-4258-9065-B4811A56947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1714</TotalTime>
  <Words>937</Words>
  <Application>Microsoft Office PowerPoint</Application>
  <PresentationFormat>On-screen Show (4:3)</PresentationFormat>
  <Paragraphs>174</Paragraphs>
  <Slides>20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Calibri</vt:lpstr>
      <vt:lpstr>Lucida Sans Unicode</vt:lpstr>
      <vt:lpstr>Verdana</vt:lpstr>
      <vt:lpstr>Wingdings</vt:lpstr>
      <vt:lpstr>Wingdings 2</vt:lpstr>
      <vt:lpstr>Wingdings 3</vt:lpstr>
      <vt:lpstr>Concourse</vt:lpstr>
      <vt:lpstr>Marketing Training</vt:lpstr>
      <vt:lpstr>Welcome to Get Out On The Water</vt:lpstr>
      <vt:lpstr>Objective:</vt:lpstr>
      <vt:lpstr>How to market effectively</vt:lpstr>
      <vt:lpstr>Who you should be promoting to:</vt:lpstr>
      <vt:lpstr>Marketing 101</vt:lpstr>
      <vt:lpstr>Marketing 101 con’t</vt:lpstr>
      <vt:lpstr>How to target all the demographics</vt:lpstr>
      <vt:lpstr>Demographics con’t</vt:lpstr>
      <vt:lpstr>Demographics Con’t</vt:lpstr>
      <vt:lpstr>Demographics Con’t</vt:lpstr>
      <vt:lpstr>Demographics Con’t</vt:lpstr>
      <vt:lpstr>Demographics Con’t</vt:lpstr>
      <vt:lpstr>Club Promotion</vt:lpstr>
      <vt:lpstr>Ontario Sailing is here to help!</vt:lpstr>
      <vt:lpstr>Ontario Sailing is here to help!</vt:lpstr>
      <vt:lpstr>FACEBOOK</vt:lpstr>
      <vt:lpstr>Twitter</vt:lpstr>
      <vt:lpstr>EVENTBRITE</vt:lpstr>
      <vt:lpstr>GET OUT ON THE WATER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 Overview</dc:title>
  <dc:creator>owner</dc:creator>
  <cp:lastModifiedBy>Project Manager</cp:lastModifiedBy>
  <cp:revision>97</cp:revision>
  <dcterms:created xsi:type="dcterms:W3CDTF">2014-03-19T12:53:14Z</dcterms:created>
  <dcterms:modified xsi:type="dcterms:W3CDTF">2015-03-25T21:17:32Z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0x0101008D40C566A550C44FA4AC2FE52A177D01</vt:lpwstr>
  </property>
</Properties>
</file>