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6"/>
  </p:notesMasterIdLst>
  <p:handoutMasterIdLst>
    <p:handoutMasterId r:id="rId17"/>
  </p:handoutMasterIdLst>
  <p:sldIdLst>
    <p:sldId id="256" r:id="rId2"/>
    <p:sldId id="273" r:id="rId3"/>
    <p:sldId id="265" r:id="rId4"/>
    <p:sldId id="269" r:id="rId5"/>
    <p:sldId id="262" r:id="rId6"/>
    <p:sldId id="266" r:id="rId7"/>
    <p:sldId id="275" r:id="rId8"/>
    <p:sldId id="258" r:id="rId9"/>
    <p:sldId id="274" r:id="rId10"/>
    <p:sldId id="270" r:id="rId11"/>
    <p:sldId id="257" r:id="rId12"/>
    <p:sldId id="271" r:id="rId13"/>
    <p:sldId id="264" r:id="rId14"/>
    <p:sldId id="272" r:id="rId15"/>
  </p:sldIdLst>
  <p:sldSz cx="9144000" cy="6858000" type="screen4x3"/>
  <p:notesSz cx="6934200" cy="9220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114" autoAdjust="0"/>
  </p:normalViewPr>
  <p:slideViewPr>
    <p:cSldViewPr>
      <p:cViewPr varScale="1">
        <p:scale>
          <a:sx n="48" d="100"/>
          <a:sy n="48" d="100"/>
        </p:scale>
        <p:origin x="-193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010"/>
          </a:xfrm>
          <a:prstGeom prst="rect">
            <a:avLst/>
          </a:prstGeom>
        </p:spPr>
        <p:txBody>
          <a:bodyPr vert="horz" lIns="92309" tIns="46154" rIns="92309" bIns="46154" rtlCol="0"/>
          <a:lstStyle>
            <a:lvl1pPr algn="l">
              <a:defRPr sz="1200"/>
            </a:lvl1pPr>
          </a:lstStyle>
          <a:p>
            <a:endParaRPr lang="en-CA"/>
          </a:p>
        </p:txBody>
      </p:sp>
      <p:sp>
        <p:nvSpPr>
          <p:cNvPr id="3" name="Date Placeholder 2"/>
          <p:cNvSpPr>
            <a:spLocks noGrp="1"/>
          </p:cNvSpPr>
          <p:nvPr>
            <p:ph type="dt" sz="quarter" idx="1"/>
          </p:nvPr>
        </p:nvSpPr>
        <p:spPr>
          <a:xfrm>
            <a:off x="3927775" y="0"/>
            <a:ext cx="3004820" cy="461010"/>
          </a:xfrm>
          <a:prstGeom prst="rect">
            <a:avLst/>
          </a:prstGeom>
        </p:spPr>
        <p:txBody>
          <a:bodyPr vert="horz" lIns="92309" tIns="46154" rIns="92309" bIns="46154" rtlCol="0"/>
          <a:lstStyle>
            <a:lvl1pPr algn="r">
              <a:defRPr sz="1200"/>
            </a:lvl1pPr>
          </a:lstStyle>
          <a:p>
            <a:fld id="{E4B61B5C-05CC-463F-9E1C-863CFAD9B795}" type="datetimeFigureOut">
              <a:rPr lang="en-CA" smtClean="0"/>
              <a:t>23/03/2015</a:t>
            </a:fld>
            <a:endParaRPr lang="en-CA"/>
          </a:p>
        </p:txBody>
      </p:sp>
      <p:sp>
        <p:nvSpPr>
          <p:cNvPr id="4" name="Footer Placeholder 3"/>
          <p:cNvSpPr>
            <a:spLocks noGrp="1"/>
          </p:cNvSpPr>
          <p:nvPr>
            <p:ph type="ftr" sz="quarter" idx="2"/>
          </p:nvPr>
        </p:nvSpPr>
        <p:spPr>
          <a:xfrm>
            <a:off x="0" y="8757590"/>
            <a:ext cx="3004820" cy="461010"/>
          </a:xfrm>
          <a:prstGeom prst="rect">
            <a:avLst/>
          </a:prstGeom>
        </p:spPr>
        <p:txBody>
          <a:bodyPr vert="horz" lIns="92309" tIns="46154" rIns="92309" bIns="46154" rtlCol="0" anchor="b"/>
          <a:lstStyle>
            <a:lvl1pPr algn="l">
              <a:defRPr sz="1200"/>
            </a:lvl1pPr>
          </a:lstStyle>
          <a:p>
            <a:endParaRPr lang="en-CA"/>
          </a:p>
        </p:txBody>
      </p:sp>
      <p:sp>
        <p:nvSpPr>
          <p:cNvPr id="5" name="Slide Number Placeholder 4"/>
          <p:cNvSpPr>
            <a:spLocks noGrp="1"/>
          </p:cNvSpPr>
          <p:nvPr>
            <p:ph type="sldNum" sz="quarter" idx="3"/>
          </p:nvPr>
        </p:nvSpPr>
        <p:spPr>
          <a:xfrm>
            <a:off x="3927775" y="8757590"/>
            <a:ext cx="3004820" cy="461010"/>
          </a:xfrm>
          <a:prstGeom prst="rect">
            <a:avLst/>
          </a:prstGeom>
        </p:spPr>
        <p:txBody>
          <a:bodyPr vert="horz" lIns="92309" tIns="46154" rIns="92309" bIns="46154" rtlCol="0" anchor="b"/>
          <a:lstStyle>
            <a:lvl1pPr algn="r">
              <a:defRPr sz="1200"/>
            </a:lvl1pPr>
          </a:lstStyle>
          <a:p>
            <a:fld id="{D8855EC4-74D2-4C5F-8B5D-795691B255E8}" type="slidenum">
              <a:rPr lang="en-CA" smtClean="0"/>
              <a:t>‹#›</a:t>
            </a:fld>
            <a:endParaRPr lang="en-CA"/>
          </a:p>
        </p:txBody>
      </p:sp>
    </p:spTree>
    <p:extLst>
      <p:ext uri="{BB962C8B-B14F-4D97-AF65-F5344CB8AC3E}">
        <p14:creationId xmlns:p14="http://schemas.microsoft.com/office/powerpoint/2010/main" val="4350548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010"/>
          </a:xfrm>
          <a:prstGeom prst="rect">
            <a:avLst/>
          </a:prstGeom>
        </p:spPr>
        <p:txBody>
          <a:bodyPr vert="horz" lIns="92309" tIns="46154" rIns="92309" bIns="46154" rtlCol="0"/>
          <a:lstStyle>
            <a:lvl1pPr algn="l">
              <a:defRPr sz="1200"/>
            </a:lvl1pPr>
          </a:lstStyle>
          <a:p>
            <a:endParaRPr lang="en-CA"/>
          </a:p>
        </p:txBody>
      </p:sp>
      <p:sp>
        <p:nvSpPr>
          <p:cNvPr id="3" name="Date Placeholder 2"/>
          <p:cNvSpPr>
            <a:spLocks noGrp="1"/>
          </p:cNvSpPr>
          <p:nvPr>
            <p:ph type="dt" idx="1"/>
          </p:nvPr>
        </p:nvSpPr>
        <p:spPr>
          <a:xfrm>
            <a:off x="3927775" y="0"/>
            <a:ext cx="3004820" cy="461010"/>
          </a:xfrm>
          <a:prstGeom prst="rect">
            <a:avLst/>
          </a:prstGeom>
        </p:spPr>
        <p:txBody>
          <a:bodyPr vert="horz" lIns="92309" tIns="46154" rIns="92309" bIns="46154" rtlCol="0"/>
          <a:lstStyle>
            <a:lvl1pPr algn="r">
              <a:defRPr sz="1200"/>
            </a:lvl1pPr>
          </a:lstStyle>
          <a:p>
            <a:fld id="{0DAB7DE6-83AA-474F-BCA9-D7053970BF4D}" type="datetimeFigureOut">
              <a:rPr lang="en-CA" smtClean="0"/>
              <a:t>23/03/2015</a:t>
            </a:fld>
            <a:endParaRPr lang="en-CA"/>
          </a:p>
        </p:txBody>
      </p:sp>
      <p:sp>
        <p:nvSpPr>
          <p:cNvPr id="4" name="Slide Image Placeholder 3"/>
          <p:cNvSpPr>
            <a:spLocks noGrp="1" noRot="1" noChangeAspect="1"/>
          </p:cNvSpPr>
          <p:nvPr>
            <p:ph type="sldImg" idx="2"/>
          </p:nvPr>
        </p:nvSpPr>
        <p:spPr>
          <a:xfrm>
            <a:off x="1162050" y="692150"/>
            <a:ext cx="4610100" cy="3457575"/>
          </a:xfrm>
          <a:prstGeom prst="rect">
            <a:avLst/>
          </a:prstGeom>
          <a:noFill/>
          <a:ln w="12700">
            <a:solidFill>
              <a:prstClr val="black"/>
            </a:solidFill>
          </a:ln>
        </p:spPr>
        <p:txBody>
          <a:bodyPr vert="horz" lIns="92309" tIns="46154" rIns="92309" bIns="46154" rtlCol="0" anchor="ctr"/>
          <a:lstStyle/>
          <a:p>
            <a:endParaRPr lang="en-CA"/>
          </a:p>
        </p:txBody>
      </p:sp>
      <p:sp>
        <p:nvSpPr>
          <p:cNvPr id="5" name="Notes Placeholder 4"/>
          <p:cNvSpPr>
            <a:spLocks noGrp="1"/>
          </p:cNvSpPr>
          <p:nvPr>
            <p:ph type="body" sz="quarter" idx="3"/>
          </p:nvPr>
        </p:nvSpPr>
        <p:spPr>
          <a:xfrm>
            <a:off x="693420" y="4379595"/>
            <a:ext cx="5547360" cy="4149090"/>
          </a:xfrm>
          <a:prstGeom prst="rect">
            <a:avLst/>
          </a:prstGeom>
        </p:spPr>
        <p:txBody>
          <a:bodyPr vert="horz" lIns="92309" tIns="46154" rIns="92309" bIns="4615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757590"/>
            <a:ext cx="3004820" cy="461010"/>
          </a:xfrm>
          <a:prstGeom prst="rect">
            <a:avLst/>
          </a:prstGeom>
        </p:spPr>
        <p:txBody>
          <a:bodyPr vert="horz" lIns="92309" tIns="46154" rIns="92309" bIns="46154" rtlCol="0" anchor="b"/>
          <a:lstStyle>
            <a:lvl1pPr algn="l">
              <a:defRPr sz="1200"/>
            </a:lvl1pPr>
          </a:lstStyle>
          <a:p>
            <a:endParaRPr lang="en-CA"/>
          </a:p>
        </p:txBody>
      </p:sp>
      <p:sp>
        <p:nvSpPr>
          <p:cNvPr id="7" name="Slide Number Placeholder 6"/>
          <p:cNvSpPr>
            <a:spLocks noGrp="1"/>
          </p:cNvSpPr>
          <p:nvPr>
            <p:ph type="sldNum" sz="quarter" idx="5"/>
          </p:nvPr>
        </p:nvSpPr>
        <p:spPr>
          <a:xfrm>
            <a:off x="3927775" y="8757590"/>
            <a:ext cx="3004820" cy="461010"/>
          </a:xfrm>
          <a:prstGeom prst="rect">
            <a:avLst/>
          </a:prstGeom>
        </p:spPr>
        <p:txBody>
          <a:bodyPr vert="horz" lIns="92309" tIns="46154" rIns="92309" bIns="46154" rtlCol="0" anchor="b"/>
          <a:lstStyle>
            <a:lvl1pPr algn="r">
              <a:defRPr sz="1200"/>
            </a:lvl1pPr>
          </a:lstStyle>
          <a:p>
            <a:fld id="{D27BAE9B-3F1D-48AF-A0C3-538A4D55BAEA}" type="slidenum">
              <a:rPr lang="en-CA" smtClean="0"/>
              <a:t>‹#›</a:t>
            </a:fld>
            <a:endParaRPr lang="en-CA"/>
          </a:p>
        </p:txBody>
      </p:sp>
    </p:spTree>
    <p:extLst>
      <p:ext uri="{BB962C8B-B14F-4D97-AF65-F5344CB8AC3E}">
        <p14:creationId xmlns:p14="http://schemas.microsoft.com/office/powerpoint/2010/main" val="657166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087">
              <a:defRPr/>
            </a:pPr>
            <a:r>
              <a:rPr lang="en-CA" dirty="0"/>
              <a:t>- a developmental pathway whereby athletes follow optimal training, competition, and recovery regimens from childhood through all phases of adulthood.    </a:t>
            </a:r>
          </a:p>
          <a:p>
            <a:pPr marL="173079" indent="-173079" defTabSz="923087">
              <a:buFontTx/>
              <a:buChar char="-"/>
              <a:defRPr/>
            </a:pPr>
            <a:r>
              <a:rPr lang="en-CA" dirty="0"/>
              <a:t>Since 2005, every national sport organization in Canada has developed sport-specific LTAD guidelines for their athletes.  </a:t>
            </a:r>
            <a:endParaRPr lang="en-CA" dirty="0" smtClean="0"/>
          </a:p>
          <a:p>
            <a:pPr marL="173079" indent="-173079" defTabSz="923087">
              <a:buFontTx/>
              <a:buChar char="-"/>
              <a:defRPr/>
            </a:pPr>
            <a:r>
              <a:rPr lang="en-CA" dirty="0" smtClean="0"/>
              <a:t>The long term athlete development model acknowledges that physical education, school sport, recreational activities, and competitive sports are mutually dependent. Sailing &amp; rowing are late specialization sports, and as such relies on schools, clubs and other sports to develop physical literacy and an early level of fitness. Each of these separate entities must support one another, with clearly stated roles in the developmental process. </a:t>
            </a:r>
            <a:r>
              <a:rPr lang="en-CA" baseline="0" dirty="0" smtClean="0"/>
              <a:t>Required skills mastered after they mature.  All systems must work together to encourage proper athlete and sport development. </a:t>
            </a:r>
            <a:endParaRPr lang="en-CA" dirty="0" smtClean="0"/>
          </a:p>
          <a:p>
            <a:pPr marL="173079" indent="-173079" defTabSz="923087">
              <a:buFontTx/>
              <a:buChar char="-"/>
              <a:defRPr/>
            </a:pPr>
            <a:endParaRPr lang="en-CA" dirty="0"/>
          </a:p>
          <a:p>
            <a:endParaRPr lang="en-CA" dirty="0"/>
          </a:p>
          <a:p>
            <a:endParaRPr lang="en-CA" dirty="0"/>
          </a:p>
        </p:txBody>
      </p:sp>
      <p:sp>
        <p:nvSpPr>
          <p:cNvPr id="4" name="Slide Number Placeholder 3"/>
          <p:cNvSpPr>
            <a:spLocks noGrp="1"/>
          </p:cNvSpPr>
          <p:nvPr>
            <p:ph type="sldNum" sz="quarter" idx="10"/>
          </p:nvPr>
        </p:nvSpPr>
        <p:spPr/>
        <p:txBody>
          <a:bodyPr/>
          <a:lstStyle/>
          <a:p>
            <a:fld id="{D27BAE9B-3F1D-48AF-A0C3-538A4D55BAEA}" type="slidenum">
              <a:rPr lang="en-CA" smtClean="0"/>
              <a:t>3</a:t>
            </a:fld>
            <a:endParaRPr lang="en-CA"/>
          </a:p>
        </p:txBody>
      </p:sp>
    </p:spTree>
    <p:extLst>
      <p:ext uri="{BB962C8B-B14F-4D97-AF65-F5344CB8AC3E}">
        <p14:creationId xmlns:p14="http://schemas.microsoft.com/office/powerpoint/2010/main" val="2759642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27BAE9B-3F1D-48AF-A0C3-538A4D55BAEA}" type="slidenum">
              <a:rPr lang="en-CA" smtClean="0"/>
              <a:t>4</a:t>
            </a:fld>
            <a:endParaRPr lang="en-CA"/>
          </a:p>
        </p:txBody>
      </p:sp>
    </p:spTree>
    <p:extLst>
      <p:ext uri="{BB962C8B-B14F-4D97-AF65-F5344CB8AC3E}">
        <p14:creationId xmlns:p14="http://schemas.microsoft.com/office/powerpoint/2010/main" val="3435971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087"/>
            <a:r>
              <a:rPr lang="en-CA" dirty="0" smtClean="0"/>
              <a:t>EVERY STAGE IS IMPORTANT</a:t>
            </a:r>
          </a:p>
          <a:p>
            <a:pPr defTabSz="923087"/>
            <a:endParaRPr lang="en-CA" dirty="0" smtClean="0"/>
          </a:p>
          <a:p>
            <a:r>
              <a:rPr lang="en-CA" dirty="0"/>
              <a:t>Stages 1, 2 and 3 develop physical literacy before puberty so children have the basic skills to be active for life. Physical literacy also provides the foundation for those who choose to pursue elite training in one sport or activity after age 12.  </a:t>
            </a:r>
          </a:p>
          <a:p>
            <a:r>
              <a:rPr lang="en-CA" dirty="0"/>
              <a:t>Stages 4, 5 and 6 provide elite training for those who want to specialize in one sport and compete at the highest level, maximizing the physical, mental and emotional development of each athlete.</a:t>
            </a:r>
          </a:p>
          <a:p>
            <a:r>
              <a:rPr lang="en-CA" dirty="0"/>
              <a:t>Stage 7 is about staying Active for Life through lifelong participation in competitive or recreational sport or physical activity.</a:t>
            </a:r>
          </a:p>
          <a:p>
            <a:pPr defTabSz="923087"/>
            <a:endParaRPr lang="en-CA" dirty="0" smtClean="0"/>
          </a:p>
        </p:txBody>
      </p:sp>
      <p:sp>
        <p:nvSpPr>
          <p:cNvPr id="4" name="Slide Number Placeholder 3"/>
          <p:cNvSpPr>
            <a:spLocks noGrp="1"/>
          </p:cNvSpPr>
          <p:nvPr>
            <p:ph type="sldNum" sz="quarter" idx="10"/>
          </p:nvPr>
        </p:nvSpPr>
        <p:spPr/>
        <p:txBody>
          <a:bodyPr/>
          <a:lstStyle/>
          <a:p>
            <a:fld id="{D27BAE9B-3F1D-48AF-A0C3-538A4D55BAEA}" type="slidenum">
              <a:rPr lang="en-CA" smtClean="0"/>
              <a:t>5</a:t>
            </a:fld>
            <a:endParaRPr lang="en-CA"/>
          </a:p>
        </p:txBody>
      </p:sp>
    </p:spTree>
    <p:extLst>
      <p:ext uri="{BB962C8B-B14F-4D97-AF65-F5344CB8AC3E}">
        <p14:creationId xmlns:p14="http://schemas.microsoft.com/office/powerpoint/2010/main" val="3184300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Note that some participants</a:t>
            </a:r>
            <a:r>
              <a:rPr lang="en-CA" baseline="0" dirty="0" smtClean="0"/>
              <a:t> may be in the same program, but at different stages in development, ready for various stages. </a:t>
            </a:r>
            <a:endParaRPr lang="en-CA" dirty="0" smtClean="0"/>
          </a:p>
          <a:p>
            <a:endParaRPr lang="en-CA" dirty="0" smtClean="0"/>
          </a:p>
          <a:p>
            <a:r>
              <a:rPr lang="en-CA" dirty="0" smtClean="0"/>
              <a:t>These are the general categories each of</a:t>
            </a:r>
            <a:r>
              <a:rPr lang="en-CA" baseline="0" dirty="0" smtClean="0"/>
              <a:t> the typical programs fit into, but in the LTAD models, you will notice each stage has key objectives for physical development, sport specific, training, technical knowledge, equipment use, tactics, competition, lifestyle and coaching. </a:t>
            </a:r>
          </a:p>
          <a:p>
            <a:endParaRPr lang="en-CA" baseline="0" dirty="0" smtClean="0"/>
          </a:p>
        </p:txBody>
      </p:sp>
      <p:sp>
        <p:nvSpPr>
          <p:cNvPr id="4" name="Slide Number Placeholder 3"/>
          <p:cNvSpPr>
            <a:spLocks noGrp="1"/>
          </p:cNvSpPr>
          <p:nvPr>
            <p:ph type="sldNum" sz="quarter" idx="10"/>
          </p:nvPr>
        </p:nvSpPr>
        <p:spPr/>
        <p:txBody>
          <a:bodyPr/>
          <a:lstStyle/>
          <a:p>
            <a:fld id="{D27BAE9B-3F1D-48AF-A0C3-538A4D55BAEA}" type="slidenum">
              <a:rPr lang="en-CA" smtClean="0"/>
              <a:t>6</a:t>
            </a:fld>
            <a:endParaRPr lang="en-CA"/>
          </a:p>
        </p:txBody>
      </p:sp>
    </p:spTree>
    <p:extLst>
      <p:ext uri="{BB962C8B-B14F-4D97-AF65-F5344CB8AC3E}">
        <p14:creationId xmlns:p14="http://schemas.microsoft.com/office/powerpoint/2010/main" val="3270243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Recommended programs</a:t>
            </a:r>
            <a:endParaRPr lang="en-CA" dirty="0"/>
          </a:p>
        </p:txBody>
      </p:sp>
      <p:sp>
        <p:nvSpPr>
          <p:cNvPr id="4" name="Slide Number Placeholder 3"/>
          <p:cNvSpPr>
            <a:spLocks noGrp="1"/>
          </p:cNvSpPr>
          <p:nvPr>
            <p:ph type="sldNum" sz="quarter" idx="10"/>
          </p:nvPr>
        </p:nvSpPr>
        <p:spPr/>
        <p:txBody>
          <a:bodyPr/>
          <a:lstStyle/>
          <a:p>
            <a:fld id="{D27BAE9B-3F1D-48AF-A0C3-538A4D55BAEA}" type="slidenum">
              <a:rPr lang="en-CA" smtClean="0"/>
              <a:t>7</a:t>
            </a:fld>
            <a:endParaRPr lang="en-CA"/>
          </a:p>
        </p:txBody>
      </p:sp>
    </p:spTree>
    <p:extLst>
      <p:ext uri="{BB962C8B-B14F-4D97-AF65-F5344CB8AC3E}">
        <p14:creationId xmlns:p14="http://schemas.microsoft.com/office/powerpoint/2010/main" val="4033637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27BAE9B-3F1D-48AF-A0C3-538A4D55BAEA}" type="slidenum">
              <a:rPr lang="en-CA" smtClean="0"/>
              <a:t>8</a:t>
            </a:fld>
            <a:endParaRPr lang="en-CA"/>
          </a:p>
        </p:txBody>
      </p:sp>
    </p:spTree>
    <p:extLst>
      <p:ext uri="{BB962C8B-B14F-4D97-AF65-F5344CB8AC3E}">
        <p14:creationId xmlns:p14="http://schemas.microsoft.com/office/powerpoint/2010/main" val="2305910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087"/>
            <a:r>
              <a:rPr lang="en-CA" dirty="0" smtClean="0"/>
              <a:t>Make</a:t>
            </a:r>
            <a:r>
              <a:rPr lang="en-CA" baseline="0" dirty="0" smtClean="0"/>
              <a:t> sure your club has programs and opportunities for each LTAD stage – or at least can connect and address next steps for athletes. </a:t>
            </a:r>
            <a:endParaRPr lang="en-CA" dirty="0" smtClean="0"/>
          </a:p>
          <a:p>
            <a:endParaRPr lang="en-CA" dirty="0" smtClean="0"/>
          </a:p>
          <a:p>
            <a:pPr defTabSz="923087"/>
            <a:r>
              <a:rPr lang="en-CA" dirty="0" smtClean="0"/>
              <a:t>Partnerships: Consider partnerships with schools, rec centres, other sports to deliver programs that build water and boat skills during Learn to Train stage. </a:t>
            </a:r>
            <a:endParaRPr lang="en-CA" baseline="0" dirty="0" smtClean="0"/>
          </a:p>
        </p:txBody>
      </p:sp>
      <p:sp>
        <p:nvSpPr>
          <p:cNvPr id="4" name="Slide Number Placeholder 3"/>
          <p:cNvSpPr>
            <a:spLocks noGrp="1"/>
          </p:cNvSpPr>
          <p:nvPr>
            <p:ph type="sldNum" sz="quarter" idx="10"/>
          </p:nvPr>
        </p:nvSpPr>
        <p:spPr/>
        <p:txBody>
          <a:bodyPr/>
          <a:lstStyle/>
          <a:p>
            <a:fld id="{D27BAE9B-3F1D-48AF-A0C3-538A4D55BAEA}" type="slidenum">
              <a:rPr lang="en-CA" smtClean="0"/>
              <a:t>9</a:t>
            </a:fld>
            <a:endParaRPr lang="en-CA"/>
          </a:p>
        </p:txBody>
      </p:sp>
    </p:spTree>
    <p:extLst>
      <p:ext uri="{BB962C8B-B14F-4D97-AF65-F5344CB8AC3E}">
        <p14:creationId xmlns:p14="http://schemas.microsoft.com/office/powerpoint/2010/main" val="1626337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0772" indent="-230772">
              <a:buAutoNum type="arabicParenR"/>
            </a:pPr>
            <a:endParaRPr lang="en-CA" dirty="0" smtClean="0"/>
          </a:p>
        </p:txBody>
      </p:sp>
      <p:sp>
        <p:nvSpPr>
          <p:cNvPr id="4" name="Slide Number Placeholder 3"/>
          <p:cNvSpPr>
            <a:spLocks noGrp="1"/>
          </p:cNvSpPr>
          <p:nvPr>
            <p:ph type="sldNum" sz="quarter" idx="10"/>
          </p:nvPr>
        </p:nvSpPr>
        <p:spPr/>
        <p:txBody>
          <a:bodyPr/>
          <a:lstStyle/>
          <a:p>
            <a:fld id="{D27BAE9B-3F1D-48AF-A0C3-538A4D55BAEA}" type="slidenum">
              <a:rPr lang="en-CA" smtClean="0"/>
              <a:t>10</a:t>
            </a:fld>
            <a:endParaRPr lang="en-CA"/>
          </a:p>
        </p:txBody>
      </p:sp>
    </p:spTree>
    <p:extLst>
      <p:ext uri="{BB962C8B-B14F-4D97-AF65-F5344CB8AC3E}">
        <p14:creationId xmlns:p14="http://schemas.microsoft.com/office/powerpoint/2010/main" val="3082380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Any</a:t>
            </a:r>
            <a:r>
              <a:rPr lang="en-CA" baseline="0" dirty="0" smtClean="0"/>
              <a:t> club can do this – irrelevant of the current program capacity. This is an easy way to break down this larger change/task. Not asking you to change your programs. </a:t>
            </a:r>
          </a:p>
          <a:p>
            <a:endParaRPr lang="en-CA" baseline="0" dirty="0" smtClean="0"/>
          </a:p>
          <a:p>
            <a:pPr defTabSz="923087"/>
            <a:r>
              <a:rPr lang="en-CA" dirty="0" smtClean="0"/>
              <a:t>Make sure to update COAST</a:t>
            </a:r>
          </a:p>
          <a:p>
            <a:pPr defTabSz="923087"/>
            <a:endParaRPr lang="en-CA" dirty="0" smtClean="0"/>
          </a:p>
          <a:p>
            <a:pPr marL="519236" indent="-519236">
              <a:buAutoNum type="arabicParenR"/>
              <a:defRPr/>
            </a:pPr>
            <a:r>
              <a:rPr lang="en-CA" dirty="0" smtClean="0"/>
              <a:t>This is where all the sectors can come together and</a:t>
            </a:r>
            <a:r>
              <a:rPr lang="en-CA" baseline="0" dirty="0" smtClean="0"/>
              <a:t> ensure the LTAD achieves it’s three goals - </a:t>
            </a:r>
            <a:r>
              <a:rPr lang="en-CA" dirty="0" smtClean="0"/>
              <a:t>Winning gold medals; </a:t>
            </a:r>
          </a:p>
          <a:p>
            <a:pPr marL="519236" indent="-519236">
              <a:buAutoNum type="arabicParenR"/>
              <a:defRPr/>
            </a:pPr>
            <a:r>
              <a:rPr lang="en-CA" dirty="0" smtClean="0"/>
              <a:t>Increasing participation in our sport, and </a:t>
            </a:r>
          </a:p>
          <a:p>
            <a:pPr marL="519236" indent="-519236">
              <a:buAutoNum type="arabicParenR"/>
              <a:defRPr/>
            </a:pPr>
            <a:r>
              <a:rPr lang="en-CA" dirty="0" smtClean="0"/>
              <a:t>Building a sustainable organization. </a:t>
            </a:r>
          </a:p>
          <a:p>
            <a:pPr defTabSz="923087"/>
            <a:endParaRPr lang="en-CA" dirty="0" smtClean="0"/>
          </a:p>
          <a:p>
            <a:endParaRPr lang="en-CA" dirty="0"/>
          </a:p>
        </p:txBody>
      </p:sp>
      <p:sp>
        <p:nvSpPr>
          <p:cNvPr id="4" name="Slide Number Placeholder 3"/>
          <p:cNvSpPr>
            <a:spLocks noGrp="1"/>
          </p:cNvSpPr>
          <p:nvPr>
            <p:ph type="sldNum" sz="quarter" idx="10"/>
          </p:nvPr>
        </p:nvSpPr>
        <p:spPr/>
        <p:txBody>
          <a:bodyPr/>
          <a:lstStyle/>
          <a:p>
            <a:fld id="{D27BAE9B-3F1D-48AF-A0C3-538A4D55BAEA}" type="slidenum">
              <a:rPr lang="en-CA" smtClean="0"/>
              <a:t>11</a:t>
            </a:fld>
            <a:endParaRPr lang="en-CA"/>
          </a:p>
        </p:txBody>
      </p:sp>
    </p:spTree>
    <p:extLst>
      <p:ext uri="{BB962C8B-B14F-4D97-AF65-F5344CB8AC3E}">
        <p14:creationId xmlns:p14="http://schemas.microsoft.com/office/powerpoint/2010/main" val="13662278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27BAE9B-3F1D-48AF-A0C3-538A4D55BAEA}" type="slidenum">
              <a:rPr lang="en-CA" smtClean="0"/>
              <a:t>13</a:t>
            </a:fld>
            <a:endParaRPr lang="en-CA"/>
          </a:p>
        </p:txBody>
      </p:sp>
    </p:spTree>
    <p:extLst>
      <p:ext uri="{BB962C8B-B14F-4D97-AF65-F5344CB8AC3E}">
        <p14:creationId xmlns:p14="http://schemas.microsoft.com/office/powerpoint/2010/main" val="32691119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CA" dirty="0"/>
          </a:p>
        </p:txBody>
      </p:sp>
      <p:sp>
        <p:nvSpPr>
          <p:cNvPr id="4" name="Slide Number Placeholder 3"/>
          <p:cNvSpPr>
            <a:spLocks noGrp="1"/>
          </p:cNvSpPr>
          <p:nvPr>
            <p:ph type="sldNum" sz="quarter" idx="10"/>
          </p:nvPr>
        </p:nvSpPr>
        <p:spPr/>
        <p:txBody>
          <a:bodyPr/>
          <a:lstStyle/>
          <a:p>
            <a:fld id="{B3FDC6A8-3E85-4C8A-9A4E-9E401E2229DF}" type="slidenum">
              <a:rPr lang="en-CA" smtClean="0"/>
              <a:t>14</a:t>
            </a:fld>
            <a:endParaRPr lang="en-CA"/>
          </a:p>
        </p:txBody>
      </p:sp>
    </p:spTree>
    <p:extLst>
      <p:ext uri="{BB962C8B-B14F-4D97-AF65-F5344CB8AC3E}">
        <p14:creationId xmlns:p14="http://schemas.microsoft.com/office/powerpoint/2010/main" val="6536938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72052588-10E6-41EF-918E-95CBD696A552}" type="datetimeFigureOut">
              <a:rPr lang="en-CA" smtClean="0"/>
              <a:t>23/03/2015</a:t>
            </a:fld>
            <a:endParaRPr lang="en-CA"/>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CA"/>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E64CAE73-0049-4861-83CE-B9860A8B96D9}" type="slidenum">
              <a:rPr lang="en-CA" smtClean="0"/>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2052588-10E6-41EF-918E-95CBD696A552}" type="datetimeFigureOut">
              <a:rPr lang="en-CA" smtClean="0"/>
              <a:t>23/03/2015</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E64CAE73-0049-4861-83CE-B9860A8B96D9}" type="slidenum">
              <a:rPr lang="en-CA" smtClean="0"/>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72052588-10E6-41EF-918E-95CBD696A552}" type="datetimeFigureOut">
              <a:rPr lang="en-CA" smtClean="0"/>
              <a:t>23/03/2015</a:t>
            </a:fld>
            <a:endParaRPr lang="en-CA"/>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CA"/>
          </a:p>
        </p:txBody>
      </p:sp>
      <p:sp>
        <p:nvSpPr>
          <p:cNvPr id="6" name="Slide Number Placeholder 5"/>
          <p:cNvSpPr>
            <a:spLocks noGrp="1"/>
          </p:cNvSpPr>
          <p:nvPr>
            <p:ph type="sldNum" sz="quarter" idx="12"/>
          </p:nvPr>
        </p:nvSpPr>
        <p:spPr>
          <a:xfrm>
            <a:off x="6733952" y="6555112"/>
            <a:ext cx="588336" cy="228600"/>
          </a:xfrm>
        </p:spPr>
        <p:txBody>
          <a:bodyPr/>
          <a:lstStyle>
            <a:extLst/>
          </a:lstStyle>
          <a:p>
            <a:fld id="{E64CAE73-0049-4861-83CE-B9860A8B96D9}" type="slidenum">
              <a:rPr lang="en-CA" smtClean="0"/>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2052588-10E6-41EF-918E-95CBD696A552}" type="datetimeFigureOut">
              <a:rPr lang="en-CA" smtClean="0"/>
              <a:t>23/03/2015</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E64CAE73-0049-4861-83CE-B9860A8B96D9}" type="slidenum">
              <a:rPr lang="en-CA" smtClean="0"/>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2052588-10E6-41EF-918E-95CBD696A552}" type="datetimeFigureOut">
              <a:rPr lang="en-CA" smtClean="0"/>
              <a:t>23/03/2015</a:t>
            </a:fld>
            <a:endParaRPr lang="en-CA"/>
          </a:p>
        </p:txBody>
      </p:sp>
      <p:sp>
        <p:nvSpPr>
          <p:cNvPr id="8" name="Footer Placeholder 7"/>
          <p:cNvSpPr>
            <a:spLocks noGrp="1"/>
          </p:cNvSpPr>
          <p:nvPr>
            <p:ph type="ftr" sz="quarter" idx="11"/>
          </p:nvPr>
        </p:nvSpPr>
        <p:spPr/>
        <p:txBody>
          <a:bodyPr/>
          <a:lstStyle>
            <a:extLst/>
          </a:lstStyle>
          <a:p>
            <a:endParaRPr lang="en-CA"/>
          </a:p>
        </p:txBody>
      </p:sp>
      <p:sp>
        <p:nvSpPr>
          <p:cNvPr id="9" name="Slide Number Placeholder 8"/>
          <p:cNvSpPr>
            <a:spLocks noGrp="1"/>
          </p:cNvSpPr>
          <p:nvPr>
            <p:ph type="sldNum" sz="quarter" idx="12"/>
          </p:nvPr>
        </p:nvSpPr>
        <p:spPr/>
        <p:txBody>
          <a:bodyPr/>
          <a:lstStyle>
            <a:extLst/>
          </a:lstStyle>
          <a:p>
            <a:fld id="{E64CAE73-0049-4861-83CE-B9860A8B96D9}" type="slidenum">
              <a:rPr lang="en-CA" smtClean="0"/>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72052588-10E6-41EF-918E-95CBD696A552}" type="datetimeFigureOut">
              <a:rPr lang="en-CA" smtClean="0"/>
              <a:t>23/03/2015</a:t>
            </a:fld>
            <a:endParaRPr lang="en-CA"/>
          </a:p>
        </p:txBody>
      </p:sp>
      <p:sp>
        <p:nvSpPr>
          <p:cNvPr id="4" name="Footer Placeholder 3"/>
          <p:cNvSpPr>
            <a:spLocks noGrp="1"/>
          </p:cNvSpPr>
          <p:nvPr>
            <p:ph type="ftr" sz="quarter" idx="11"/>
          </p:nvPr>
        </p:nvSpPr>
        <p:spPr/>
        <p:txBody>
          <a:bodyPr/>
          <a:lstStyle>
            <a:extLst/>
          </a:lstStyle>
          <a:p>
            <a:endParaRPr lang="en-CA"/>
          </a:p>
        </p:txBody>
      </p:sp>
      <p:sp>
        <p:nvSpPr>
          <p:cNvPr id="5" name="Slide Number Placeholder 4"/>
          <p:cNvSpPr>
            <a:spLocks noGrp="1"/>
          </p:cNvSpPr>
          <p:nvPr>
            <p:ph type="sldNum" sz="quarter" idx="12"/>
          </p:nvPr>
        </p:nvSpPr>
        <p:spPr/>
        <p:txBody>
          <a:bodyPr/>
          <a:lstStyle>
            <a:extLst/>
          </a:lstStyle>
          <a:p>
            <a:fld id="{E64CAE73-0049-4861-83CE-B9860A8B96D9}" type="slidenum">
              <a:rPr lang="en-CA" smtClean="0"/>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72052588-10E6-41EF-918E-95CBD696A552}" type="datetimeFigureOut">
              <a:rPr lang="en-CA" smtClean="0"/>
              <a:t>23/03/2015</a:t>
            </a:fld>
            <a:endParaRPr lang="en-CA"/>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CA"/>
          </a:p>
        </p:txBody>
      </p:sp>
      <p:sp>
        <p:nvSpPr>
          <p:cNvPr id="4" name="Slide Number Placeholder 3"/>
          <p:cNvSpPr>
            <a:spLocks noGrp="1"/>
          </p:cNvSpPr>
          <p:nvPr>
            <p:ph type="sldNum" sz="quarter" idx="12"/>
          </p:nvPr>
        </p:nvSpPr>
        <p:spPr/>
        <p:txBody>
          <a:bodyPr/>
          <a:lstStyle>
            <a:extLst/>
          </a:lstStyle>
          <a:p>
            <a:fld id="{E64CAE73-0049-4861-83CE-B9860A8B96D9}"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2052588-10E6-41EF-918E-95CBD696A552}" type="datetimeFigureOut">
              <a:rPr lang="en-CA" smtClean="0"/>
              <a:t>23/03/2015</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E64CAE73-0049-4861-83CE-B9860A8B96D9}" type="slidenum">
              <a:rPr lang="en-CA" smtClean="0"/>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72052588-10E6-41EF-918E-95CBD696A552}" type="datetimeFigureOut">
              <a:rPr lang="en-CA" smtClean="0"/>
              <a:t>23/03/2015</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E64CAE73-0049-4861-83CE-B9860A8B96D9}" type="slidenum">
              <a:rPr lang="en-CA" smtClean="0"/>
              <a:t>‹#›</a:t>
            </a:fld>
            <a:endParaRPr lang="en-CA"/>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2052588-10E6-41EF-918E-95CBD696A552}" type="datetimeFigureOut">
              <a:rPr lang="en-CA" smtClean="0"/>
              <a:t>23/03/2015</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E64CAE73-0049-4861-83CE-B9860A8B96D9}"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72052588-10E6-41EF-918E-95CBD696A552}" type="datetimeFigureOut">
              <a:rPr lang="en-CA" smtClean="0"/>
              <a:t>23/03/2015</a:t>
            </a:fld>
            <a:endParaRPr lang="en-CA"/>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CA"/>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E64CAE73-0049-4861-83CE-B9860A8B96D9}" type="slidenum">
              <a:rPr lang="en-CA" smtClean="0"/>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72052588-10E6-41EF-918E-95CBD696A552}" type="datetimeFigureOut">
              <a:rPr lang="en-CA" smtClean="0"/>
              <a:t>23/03/2015</a:t>
            </a:fld>
            <a:endParaRPr lang="en-CA"/>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CA"/>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E64CAE73-0049-4861-83CE-B9860A8B96D9}" type="slidenum">
              <a:rPr lang="en-CA" smtClean="0"/>
              <a:t>‹#›</a:t>
            </a:fld>
            <a:endParaRPr lang="en-CA"/>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canadiansportforlife.ca/blog/implementing-canadian-sport-life-oakville-soccer-club-paul-varian"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sailing.ca/files/LTSD_Final_Eng_2011_05.pdf" TargetMode="External"/><Relationship Id="rId2" Type="http://schemas.openxmlformats.org/officeDocument/2006/relationships/hyperlink" Target="../../../../../../../Desktop/RCA%20LTAD.pdf" TargetMode="External"/><Relationship Id="rId1" Type="http://schemas.openxmlformats.org/officeDocument/2006/relationships/slideLayout" Target="../slideLayouts/slideLayout2.xml"/><Relationship Id="rId5" Type="http://schemas.openxmlformats.org/officeDocument/2006/relationships/hyperlink" Target="http://canadiansportforlife.ca/learn-about-canadian-sport-life" TargetMode="External"/><Relationship Id="rId4" Type="http://schemas.openxmlformats.org/officeDocument/2006/relationships/hyperlink" Target="http://www.sportlaw.ca/2009/11/strategic-planning-lets-try-something-new/"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shellsandsails.ca/"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hyperlink" Target="mailto:Lynsey@shellsandsails.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78000"/>
                <a:satMod val="220000"/>
              </a:schemeClr>
            </a:gs>
            <a:gs pos="100000">
              <a:schemeClr val="bg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Long Term Athlete Development</a:t>
            </a:r>
            <a:endParaRPr lang="en-CA" dirty="0"/>
          </a:p>
        </p:txBody>
      </p:sp>
      <p:sp>
        <p:nvSpPr>
          <p:cNvPr id="3" name="Subtitle 2"/>
          <p:cNvSpPr>
            <a:spLocks noGrp="1"/>
          </p:cNvSpPr>
          <p:nvPr>
            <p:ph type="subTitle" idx="1"/>
          </p:nvPr>
        </p:nvSpPr>
        <p:spPr/>
        <p:txBody>
          <a:bodyPr/>
          <a:lstStyle/>
          <a:p>
            <a:r>
              <a:rPr lang="en-CA" dirty="0" smtClean="0"/>
              <a:t>Shells &amp; Sails Administrative Webinars</a:t>
            </a:r>
            <a:endParaRPr lang="en-CA"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553" y="260648"/>
            <a:ext cx="1512168" cy="1266105"/>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88" y="2276872"/>
            <a:ext cx="1907704" cy="91852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4644" y="3609907"/>
            <a:ext cx="1153981" cy="1585267"/>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60" y="5733256"/>
            <a:ext cx="2571751" cy="928688"/>
          </a:xfrm>
          <a:prstGeom prst="rect">
            <a:avLst/>
          </a:prstGeom>
        </p:spPr>
      </p:pic>
    </p:spTree>
    <p:extLst>
      <p:ext uri="{BB962C8B-B14F-4D97-AF65-F5344CB8AC3E}">
        <p14:creationId xmlns:p14="http://schemas.microsoft.com/office/powerpoint/2010/main" val="37579976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Agenda</a:t>
            </a:r>
            <a:endParaRPr lang="en-CA" dirty="0"/>
          </a:p>
        </p:txBody>
      </p:sp>
      <p:sp>
        <p:nvSpPr>
          <p:cNvPr id="3" name="Content Placeholder 2"/>
          <p:cNvSpPr>
            <a:spLocks noGrp="1"/>
          </p:cNvSpPr>
          <p:nvPr>
            <p:ph idx="1"/>
          </p:nvPr>
        </p:nvSpPr>
        <p:spPr>
          <a:xfrm>
            <a:off x="457200" y="1609416"/>
            <a:ext cx="7239000" cy="3547776"/>
          </a:xfrm>
        </p:spPr>
        <p:txBody>
          <a:bodyPr>
            <a:normAutofit/>
          </a:bodyPr>
          <a:lstStyle/>
          <a:p>
            <a:r>
              <a:rPr lang="en-CA" dirty="0" smtClean="0"/>
              <a:t>Introduction of the LTAD &amp; Stages</a:t>
            </a:r>
          </a:p>
          <a:p>
            <a:r>
              <a:rPr lang="en-CA" dirty="0"/>
              <a:t>Practical Implications of </a:t>
            </a:r>
            <a:r>
              <a:rPr lang="en-CA" dirty="0" smtClean="0"/>
              <a:t>LTAD</a:t>
            </a:r>
          </a:p>
          <a:p>
            <a:r>
              <a:rPr lang="en-CA" dirty="0" smtClean="0"/>
              <a:t>Oakville Soccer Club Example</a:t>
            </a:r>
          </a:p>
          <a:p>
            <a:r>
              <a:rPr lang="en-CA" dirty="0" smtClean="0"/>
              <a:t>LTAD </a:t>
            </a:r>
            <a:r>
              <a:rPr lang="en-CA" dirty="0"/>
              <a:t>Implementation </a:t>
            </a:r>
            <a:r>
              <a:rPr lang="en-CA" dirty="0" smtClean="0"/>
              <a:t>strategies</a:t>
            </a:r>
          </a:p>
          <a:p>
            <a:r>
              <a:rPr lang="en-CA" dirty="0" smtClean="0"/>
              <a:t>Resources</a:t>
            </a:r>
          </a:p>
          <a:p>
            <a:r>
              <a:rPr lang="en-CA" dirty="0"/>
              <a:t>N</a:t>
            </a:r>
            <a:r>
              <a:rPr lang="en-CA" dirty="0" smtClean="0"/>
              <a:t>ext Webinar Topic</a:t>
            </a:r>
          </a:p>
          <a:p>
            <a:endParaRPr lang="en-CA" dirty="0"/>
          </a:p>
        </p:txBody>
      </p:sp>
    </p:spTree>
    <p:extLst>
      <p:ext uri="{BB962C8B-B14F-4D97-AF65-F5344CB8AC3E}">
        <p14:creationId xmlns:p14="http://schemas.microsoft.com/office/powerpoint/2010/main" val="19956029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Sport </a:t>
            </a:r>
            <a:r>
              <a:rPr lang="en-CA" dirty="0" err="1" smtClean="0"/>
              <a:t>canada</a:t>
            </a:r>
            <a:endParaRPr lang="en-CA" dirty="0"/>
          </a:p>
        </p:txBody>
      </p:sp>
      <p:sp>
        <p:nvSpPr>
          <p:cNvPr id="3" name="Content Placeholder 2"/>
          <p:cNvSpPr>
            <a:spLocks noGrp="1"/>
          </p:cNvSpPr>
          <p:nvPr>
            <p:ph idx="1"/>
          </p:nvPr>
        </p:nvSpPr>
        <p:spPr/>
        <p:txBody>
          <a:bodyPr>
            <a:normAutofit fontScale="92500" lnSpcReduction="20000"/>
          </a:bodyPr>
          <a:lstStyle/>
          <a:p>
            <a:pPr marL="0" indent="0">
              <a:spcBef>
                <a:spcPts val="0"/>
              </a:spcBef>
              <a:buClrTx/>
              <a:buSzTx/>
              <a:buNone/>
              <a:defRPr/>
            </a:pPr>
            <a:r>
              <a:rPr lang="en-CA" dirty="0"/>
              <a:t>B</a:t>
            </a:r>
            <a:r>
              <a:rPr lang="en-CA" dirty="0" smtClean="0"/>
              <a:t>ranch </a:t>
            </a:r>
            <a:r>
              <a:rPr lang="en-CA" dirty="0"/>
              <a:t>of the Department of Canadian </a:t>
            </a:r>
            <a:r>
              <a:rPr lang="en-CA" dirty="0" smtClean="0"/>
              <a:t>Heritage</a:t>
            </a:r>
          </a:p>
          <a:p>
            <a:pPr marL="0" indent="0">
              <a:spcBef>
                <a:spcPts val="0"/>
              </a:spcBef>
              <a:buClrTx/>
              <a:buSzTx/>
              <a:buNone/>
              <a:defRPr/>
            </a:pPr>
            <a:endParaRPr lang="en-CA" dirty="0" smtClean="0"/>
          </a:p>
          <a:p>
            <a:pPr>
              <a:spcBef>
                <a:spcPts val="0"/>
              </a:spcBef>
              <a:buClrTx/>
              <a:buSzTx/>
              <a:buFontTx/>
              <a:buChar char="-"/>
              <a:defRPr/>
            </a:pPr>
            <a:r>
              <a:rPr lang="en-CA" u="sng" dirty="0" smtClean="0"/>
              <a:t>Canadian Sport 4 Life </a:t>
            </a:r>
            <a:r>
              <a:rPr lang="en-CA" dirty="0" smtClean="0"/>
              <a:t>(2005)– the movement</a:t>
            </a:r>
          </a:p>
          <a:p>
            <a:pPr>
              <a:spcBef>
                <a:spcPts val="0"/>
              </a:spcBef>
              <a:buClrTx/>
              <a:buSzTx/>
              <a:buFontTx/>
              <a:buChar char="-"/>
              <a:defRPr/>
            </a:pPr>
            <a:r>
              <a:rPr lang="en-CA" u="sng" dirty="0" smtClean="0"/>
              <a:t>Long Term Athlete Development </a:t>
            </a:r>
            <a:r>
              <a:rPr lang="en-CA" dirty="0" smtClean="0"/>
              <a:t>– the plan</a:t>
            </a:r>
          </a:p>
          <a:p>
            <a:pPr marL="0" indent="0">
              <a:spcBef>
                <a:spcPts val="0"/>
              </a:spcBef>
              <a:buClrTx/>
              <a:buSzTx/>
              <a:buNone/>
              <a:defRPr/>
            </a:pPr>
            <a:endParaRPr lang="en-CA" dirty="0"/>
          </a:p>
          <a:p>
            <a:pPr marL="0" indent="0">
              <a:spcBef>
                <a:spcPts val="0"/>
              </a:spcBef>
              <a:buClrTx/>
              <a:buSzTx/>
              <a:buNone/>
              <a:defRPr/>
            </a:pPr>
            <a:r>
              <a:rPr lang="en-CA" dirty="0"/>
              <a:t>Better Integration between all </a:t>
            </a:r>
            <a:r>
              <a:rPr lang="en-CA" dirty="0" smtClean="0"/>
              <a:t>stakeholders </a:t>
            </a:r>
            <a:r>
              <a:rPr lang="en-CA" dirty="0"/>
              <a:t>in the sport system:</a:t>
            </a:r>
          </a:p>
          <a:p>
            <a:pPr lvl="1">
              <a:spcBef>
                <a:spcPts val="0"/>
              </a:spcBef>
              <a:buClrTx/>
              <a:buSzTx/>
              <a:buFontTx/>
              <a:buChar char="-"/>
              <a:defRPr/>
            </a:pPr>
            <a:r>
              <a:rPr lang="en-CA" sz="2600" dirty="0">
                <a:solidFill>
                  <a:schemeClr val="tx1"/>
                </a:solidFill>
              </a:rPr>
              <a:t>Sport organizations;</a:t>
            </a:r>
          </a:p>
          <a:p>
            <a:pPr lvl="1">
              <a:spcBef>
                <a:spcPts val="0"/>
              </a:spcBef>
              <a:buClrTx/>
              <a:buSzTx/>
              <a:buFontTx/>
              <a:buChar char="-"/>
              <a:defRPr/>
            </a:pPr>
            <a:r>
              <a:rPr lang="en-CA" sz="2600" dirty="0">
                <a:solidFill>
                  <a:schemeClr val="tx1"/>
                </a:solidFill>
              </a:rPr>
              <a:t>Education;</a:t>
            </a:r>
          </a:p>
          <a:p>
            <a:pPr lvl="1">
              <a:spcBef>
                <a:spcPts val="0"/>
              </a:spcBef>
              <a:buClrTx/>
              <a:buSzTx/>
              <a:buFontTx/>
              <a:buChar char="-"/>
              <a:defRPr/>
            </a:pPr>
            <a:r>
              <a:rPr lang="en-CA" sz="2600" dirty="0">
                <a:solidFill>
                  <a:schemeClr val="tx1"/>
                </a:solidFill>
              </a:rPr>
              <a:t>Recreation;</a:t>
            </a:r>
          </a:p>
          <a:p>
            <a:pPr lvl="1">
              <a:spcBef>
                <a:spcPts val="0"/>
              </a:spcBef>
              <a:buClrTx/>
              <a:buSzTx/>
              <a:buFontTx/>
              <a:buChar char="-"/>
              <a:defRPr/>
            </a:pPr>
            <a:r>
              <a:rPr lang="en-CA" sz="2600" dirty="0">
                <a:solidFill>
                  <a:schemeClr val="tx1"/>
                </a:solidFill>
              </a:rPr>
              <a:t>Health. </a:t>
            </a:r>
            <a:endParaRPr lang="en-CA" sz="2600" dirty="0">
              <a:solidFill>
                <a:schemeClr val="tx1"/>
              </a:solidFill>
            </a:endParaRPr>
          </a:p>
          <a:p>
            <a:pPr marL="0" indent="0">
              <a:spcBef>
                <a:spcPts val="0"/>
              </a:spcBef>
              <a:buClrTx/>
              <a:buSzTx/>
              <a:buNone/>
              <a:defRPr/>
            </a:pPr>
            <a:endParaRPr lang="en-CA" dirty="0" smtClean="0"/>
          </a:p>
          <a:p>
            <a:pPr marL="0" indent="0">
              <a:spcBef>
                <a:spcPts val="0"/>
              </a:spcBef>
              <a:buClrTx/>
              <a:buSzTx/>
              <a:buNone/>
              <a:defRPr/>
            </a:pPr>
            <a:r>
              <a:rPr lang="en-CA" dirty="0" smtClean="0"/>
              <a:t>Key Objectives:</a:t>
            </a:r>
          </a:p>
          <a:p>
            <a:pPr marL="514350" indent="-514350">
              <a:spcBef>
                <a:spcPts val="0"/>
              </a:spcBef>
              <a:buClrTx/>
              <a:buSzTx/>
              <a:buAutoNum type="arabicParenR"/>
              <a:defRPr/>
            </a:pPr>
            <a:r>
              <a:rPr lang="en-CA" dirty="0" smtClean="0"/>
              <a:t>Winning </a:t>
            </a:r>
            <a:r>
              <a:rPr lang="en-CA" dirty="0"/>
              <a:t>gold medals; </a:t>
            </a:r>
            <a:endParaRPr lang="en-CA" dirty="0" smtClean="0"/>
          </a:p>
          <a:p>
            <a:pPr marL="514350" indent="-514350">
              <a:spcBef>
                <a:spcPts val="0"/>
              </a:spcBef>
              <a:buClrTx/>
              <a:buSzTx/>
              <a:buAutoNum type="arabicParenR"/>
              <a:defRPr/>
            </a:pPr>
            <a:r>
              <a:rPr lang="en-CA" dirty="0" smtClean="0"/>
              <a:t>Increasing </a:t>
            </a:r>
            <a:r>
              <a:rPr lang="en-CA" dirty="0"/>
              <a:t>participation in our sport, and </a:t>
            </a:r>
            <a:endParaRPr lang="en-CA" dirty="0" smtClean="0"/>
          </a:p>
          <a:p>
            <a:pPr marL="514350" indent="-514350">
              <a:spcBef>
                <a:spcPts val="0"/>
              </a:spcBef>
              <a:buClrTx/>
              <a:buSzTx/>
              <a:buAutoNum type="arabicParenR"/>
              <a:defRPr/>
            </a:pPr>
            <a:r>
              <a:rPr lang="en-CA" dirty="0" smtClean="0"/>
              <a:t>Building </a:t>
            </a:r>
            <a:r>
              <a:rPr lang="en-CA" dirty="0"/>
              <a:t>a sustainable organization. </a:t>
            </a:r>
          </a:p>
          <a:p>
            <a:endParaRPr lang="en-CA" dirty="0"/>
          </a:p>
        </p:txBody>
      </p:sp>
    </p:spTree>
    <p:extLst>
      <p:ext uri="{BB962C8B-B14F-4D97-AF65-F5344CB8AC3E}">
        <p14:creationId xmlns:p14="http://schemas.microsoft.com/office/powerpoint/2010/main" val="20027492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2276872"/>
            <a:ext cx="7239000" cy="4123840"/>
          </a:xfrm>
        </p:spPr>
        <p:txBody>
          <a:bodyPr/>
          <a:lstStyle/>
          <a:p>
            <a:r>
              <a:rPr lang="en-CA" dirty="0" smtClean="0"/>
              <a:t>Research driven stages for all levels of sport development</a:t>
            </a:r>
          </a:p>
          <a:p>
            <a:r>
              <a:rPr lang="en-CA" dirty="0" smtClean="0"/>
              <a:t>Recreation &amp; High Performance &amp; Adaptive</a:t>
            </a:r>
          </a:p>
          <a:p>
            <a:r>
              <a:rPr lang="en-CA" dirty="0"/>
              <a:t>P</a:t>
            </a:r>
            <a:r>
              <a:rPr lang="en-CA" dirty="0" smtClean="0"/>
              <a:t>rogram &amp; club administration relevance</a:t>
            </a:r>
          </a:p>
          <a:p>
            <a:r>
              <a:rPr lang="en-CA" dirty="0" smtClean="0"/>
              <a:t>Framework &amp; Guidelines for programming</a:t>
            </a:r>
          </a:p>
          <a:p>
            <a:r>
              <a:rPr lang="en-CA" dirty="0" smtClean="0"/>
              <a:t>Looks at the individual athlete development and the right stage for them</a:t>
            </a:r>
          </a:p>
          <a:p>
            <a:pPr marL="0" indent="0">
              <a:buNone/>
            </a:pPr>
            <a:endParaRPr lang="en-CA" dirty="0" smtClean="0"/>
          </a:p>
          <a:p>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32656"/>
            <a:ext cx="5766742" cy="1512168"/>
          </a:xfrm>
          <a:prstGeom prst="rect">
            <a:avLst/>
          </a:prstGeom>
        </p:spPr>
      </p:pic>
    </p:spTree>
    <p:extLst>
      <p:ext uri="{BB962C8B-B14F-4D97-AF65-F5344CB8AC3E}">
        <p14:creationId xmlns:p14="http://schemas.microsoft.com/office/powerpoint/2010/main" val="17129153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19672" y="147467"/>
            <a:ext cx="5256584" cy="6710533"/>
          </a:xfrm>
        </p:spPr>
      </p:pic>
    </p:spTree>
    <p:extLst>
      <p:ext uri="{BB962C8B-B14F-4D97-AF65-F5344CB8AC3E}">
        <p14:creationId xmlns:p14="http://schemas.microsoft.com/office/powerpoint/2010/main" val="14468478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extLst>
              <p:ext uri="{D42A27DB-BD31-4B8C-83A1-F6EECF244321}">
                <p14:modId xmlns:p14="http://schemas.microsoft.com/office/powerpoint/2010/main" val="372919196"/>
              </p:ext>
            </p:extLst>
          </p:nvPr>
        </p:nvGraphicFramePr>
        <p:xfrm>
          <a:off x="179512" y="35560"/>
          <a:ext cx="8784976" cy="6703170"/>
        </p:xfrm>
        <a:graphic>
          <a:graphicData uri="http://schemas.openxmlformats.org/drawingml/2006/table">
            <a:tbl>
              <a:tblPr firstRow="1" bandRow="1">
                <a:tableStyleId>{6E25E649-3F16-4E02-A733-19D2CDBF48F0}</a:tableStyleId>
              </a:tblPr>
              <a:tblGrid>
                <a:gridCol w="2664296"/>
                <a:gridCol w="6120680"/>
              </a:tblGrid>
              <a:tr h="648072">
                <a:tc>
                  <a:txBody>
                    <a:bodyPr/>
                    <a:lstStyle/>
                    <a:p>
                      <a:r>
                        <a:rPr lang="en-CA" dirty="0" smtClean="0"/>
                        <a:t>LTAD Stages</a:t>
                      </a:r>
                      <a:endParaRPr lang="en-CA" dirty="0"/>
                    </a:p>
                  </a:txBody>
                  <a:tcPr/>
                </a:tc>
                <a:tc>
                  <a:txBody>
                    <a:bodyPr/>
                    <a:lstStyle/>
                    <a:p>
                      <a:r>
                        <a:rPr lang="en-CA" dirty="0" smtClean="0"/>
                        <a:t>Descriptions</a:t>
                      </a:r>
                      <a:endParaRPr lang="en-CA" dirty="0"/>
                    </a:p>
                  </a:txBody>
                  <a:tcPr/>
                </a:tc>
              </a:tr>
              <a:tr h="512949">
                <a:tc>
                  <a:txBody>
                    <a:bodyPr/>
                    <a:lstStyle/>
                    <a:p>
                      <a:r>
                        <a:rPr lang="en-CA" b="0" dirty="0" smtClean="0">
                          <a:solidFill>
                            <a:schemeClr val="tx1">
                              <a:lumMod val="50000"/>
                            </a:schemeClr>
                          </a:solidFill>
                        </a:rPr>
                        <a:t>Awareness</a:t>
                      </a:r>
                      <a:endParaRPr lang="en-CA" b="0" dirty="0">
                        <a:solidFill>
                          <a:schemeClr val="tx1">
                            <a:lumMod val="50000"/>
                          </a:schemeClr>
                        </a:solidFill>
                      </a:endParaRPr>
                    </a:p>
                  </a:txBody>
                  <a:tcPr/>
                </a:tc>
                <a:tc>
                  <a:txBody>
                    <a:bodyPr/>
                    <a:lstStyle/>
                    <a:p>
                      <a:r>
                        <a:rPr lang="en-CA" dirty="0" smtClean="0"/>
                        <a:t>Learn</a:t>
                      </a:r>
                      <a:r>
                        <a:rPr lang="en-CA" baseline="0" dirty="0" smtClean="0"/>
                        <a:t> about what the sport is.</a:t>
                      </a:r>
                      <a:endParaRPr lang="en-CA" dirty="0"/>
                    </a:p>
                  </a:txBody>
                  <a:tcPr/>
                </a:tc>
              </a:tr>
              <a:tr h="512949">
                <a:tc>
                  <a:txBody>
                    <a:bodyPr/>
                    <a:lstStyle/>
                    <a:p>
                      <a:r>
                        <a:rPr lang="en-CA" b="0" dirty="0" smtClean="0">
                          <a:solidFill>
                            <a:schemeClr val="tx1">
                              <a:lumMod val="50000"/>
                            </a:schemeClr>
                          </a:solidFill>
                        </a:rPr>
                        <a:t>First</a:t>
                      </a:r>
                      <a:r>
                        <a:rPr lang="en-CA" b="0" baseline="0" dirty="0" smtClean="0">
                          <a:solidFill>
                            <a:schemeClr val="tx1">
                              <a:lumMod val="50000"/>
                            </a:schemeClr>
                          </a:solidFill>
                        </a:rPr>
                        <a:t> Contact</a:t>
                      </a:r>
                      <a:endParaRPr lang="en-CA" b="0" dirty="0">
                        <a:solidFill>
                          <a:schemeClr val="tx1">
                            <a:lumMod val="50000"/>
                          </a:schemeClr>
                        </a:solidFill>
                      </a:endParaRPr>
                    </a:p>
                  </a:txBody>
                  <a:tcPr/>
                </a:tc>
                <a:tc>
                  <a:txBody>
                    <a:bodyPr/>
                    <a:lstStyle/>
                    <a:p>
                      <a:r>
                        <a:rPr lang="en-CA" dirty="0" smtClean="0"/>
                        <a:t>Introduction into the sport.</a:t>
                      </a:r>
                      <a:endParaRPr lang="en-CA" dirty="0"/>
                    </a:p>
                  </a:txBody>
                  <a:tcPr/>
                </a:tc>
              </a:tr>
              <a:tr h="512949">
                <a:tc>
                  <a:txBody>
                    <a:bodyPr/>
                    <a:lstStyle/>
                    <a:p>
                      <a:r>
                        <a:rPr lang="en-CA" b="0" dirty="0" smtClean="0">
                          <a:solidFill>
                            <a:schemeClr val="tx1">
                              <a:lumMod val="50000"/>
                            </a:schemeClr>
                          </a:solidFill>
                        </a:rPr>
                        <a:t>Active Start </a:t>
                      </a:r>
                    </a:p>
                    <a:p>
                      <a:r>
                        <a:rPr kumimoji="0" lang="en-CA" b="0" i="0" kern="1200" dirty="0" smtClean="0">
                          <a:solidFill>
                            <a:schemeClr val="tx1">
                              <a:lumMod val="50000"/>
                            </a:schemeClr>
                          </a:solidFill>
                          <a:effectLst/>
                          <a:latin typeface="+mn-lt"/>
                          <a:ea typeface="+mn-ea"/>
                          <a:cs typeface="+mn-cs"/>
                        </a:rPr>
                        <a:t>(0-6 years)</a:t>
                      </a:r>
                      <a:endParaRPr lang="en-CA" b="0" dirty="0" smtClean="0">
                        <a:solidFill>
                          <a:schemeClr val="tx1">
                            <a:lumMod val="50000"/>
                          </a:schemeClr>
                        </a:solidFill>
                      </a:endParaRPr>
                    </a:p>
                  </a:txBody>
                  <a:tcPr/>
                </a:tc>
                <a:tc>
                  <a:txBody>
                    <a:bodyPr/>
                    <a:lstStyle/>
                    <a:p>
                      <a:r>
                        <a:rPr lang="en-CA" dirty="0" smtClean="0"/>
                        <a:t>Physical</a:t>
                      </a:r>
                      <a:r>
                        <a:rPr lang="en-CA" baseline="0" dirty="0" smtClean="0"/>
                        <a:t> literacy skills, unstructured play based on </a:t>
                      </a:r>
                      <a:r>
                        <a:rPr kumimoji="0" lang="en-CA" b="0" i="0" kern="1200" dirty="0" smtClean="0">
                          <a:solidFill>
                            <a:schemeClr val="dk1"/>
                          </a:solidFill>
                          <a:effectLst/>
                          <a:latin typeface="+mn-lt"/>
                          <a:ea typeface="+mn-ea"/>
                          <a:cs typeface="+mn-cs"/>
                        </a:rPr>
                        <a:t>Agility, Balance, Coordination and Speed</a:t>
                      </a:r>
                      <a:endParaRPr lang="en-CA" dirty="0"/>
                    </a:p>
                  </a:txBody>
                  <a:tcPr/>
                </a:tc>
              </a:tr>
              <a:tr h="512949">
                <a:tc>
                  <a:txBody>
                    <a:bodyPr/>
                    <a:lstStyle/>
                    <a:p>
                      <a:r>
                        <a:rPr lang="en-CA" b="0" dirty="0" err="1" smtClean="0">
                          <a:solidFill>
                            <a:schemeClr val="tx1">
                              <a:lumMod val="50000"/>
                            </a:schemeClr>
                          </a:solidFill>
                        </a:rPr>
                        <a:t>FUNdamentals</a:t>
                      </a:r>
                      <a:r>
                        <a:rPr lang="en-CA" b="0" dirty="0" smtClean="0">
                          <a:solidFill>
                            <a:schemeClr val="tx1">
                              <a:lumMod val="50000"/>
                            </a:schemeClr>
                          </a:solidFill>
                        </a:rPr>
                        <a:t> </a:t>
                      </a:r>
                    </a:p>
                    <a:p>
                      <a:r>
                        <a:rPr kumimoji="0" lang="en-CA" b="0" i="0" kern="1200" dirty="0" smtClean="0">
                          <a:solidFill>
                            <a:schemeClr val="tx1">
                              <a:lumMod val="50000"/>
                            </a:schemeClr>
                          </a:solidFill>
                          <a:effectLst/>
                          <a:latin typeface="+mn-lt"/>
                          <a:ea typeface="+mn-ea"/>
                          <a:cs typeface="+mn-cs"/>
                        </a:rPr>
                        <a:t>(girls 6-8, boys 6-9)</a:t>
                      </a:r>
                      <a:endParaRPr lang="en-CA" b="0" dirty="0">
                        <a:solidFill>
                          <a:schemeClr val="tx1">
                            <a:lumMod val="50000"/>
                          </a:schemeClr>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Fundamental movement</a:t>
                      </a:r>
                      <a:r>
                        <a:rPr lang="en-CA" baseline="0" dirty="0" smtClean="0"/>
                        <a:t> skills, multi sports and a focus on fun with </a:t>
                      </a:r>
                      <a:r>
                        <a:rPr kumimoji="0" lang="en-CA" b="0" i="0" kern="1200" dirty="0" smtClean="0">
                          <a:solidFill>
                            <a:schemeClr val="dk1"/>
                          </a:solidFill>
                          <a:effectLst/>
                          <a:latin typeface="+mn-lt"/>
                          <a:ea typeface="+mn-ea"/>
                          <a:cs typeface="+mn-cs"/>
                        </a:rPr>
                        <a:t>Agility, Balance, Coordination and Speed</a:t>
                      </a:r>
                      <a:endParaRPr lang="en-CA" dirty="0" smtClean="0"/>
                    </a:p>
                  </a:txBody>
                  <a:tcPr/>
                </a:tc>
              </a:tr>
              <a:tr h="512949">
                <a:tc>
                  <a:txBody>
                    <a:bodyPr/>
                    <a:lstStyle/>
                    <a:p>
                      <a:r>
                        <a:rPr kumimoji="0" lang="en-CA" b="0" i="0" kern="1200" dirty="0" smtClean="0">
                          <a:solidFill>
                            <a:schemeClr val="tx1">
                              <a:lumMod val="50000"/>
                            </a:schemeClr>
                          </a:solidFill>
                          <a:effectLst/>
                          <a:latin typeface="+mn-lt"/>
                          <a:ea typeface="+mn-ea"/>
                          <a:cs typeface="+mn-cs"/>
                        </a:rPr>
                        <a:t>Learn</a:t>
                      </a:r>
                      <a:r>
                        <a:rPr kumimoji="0" lang="en-CA" b="0" i="0" kern="1200" baseline="0" dirty="0" smtClean="0">
                          <a:solidFill>
                            <a:schemeClr val="tx1">
                              <a:lumMod val="50000"/>
                            </a:schemeClr>
                          </a:solidFill>
                          <a:effectLst/>
                          <a:latin typeface="+mn-lt"/>
                          <a:ea typeface="+mn-ea"/>
                          <a:cs typeface="+mn-cs"/>
                        </a:rPr>
                        <a:t> to Train </a:t>
                      </a:r>
                    </a:p>
                    <a:p>
                      <a:r>
                        <a:rPr kumimoji="0" lang="en-CA" b="0" i="0" kern="1200" dirty="0" smtClean="0">
                          <a:solidFill>
                            <a:schemeClr val="tx1">
                              <a:lumMod val="50000"/>
                            </a:schemeClr>
                          </a:solidFill>
                          <a:effectLst/>
                          <a:latin typeface="+mn-lt"/>
                          <a:ea typeface="+mn-ea"/>
                          <a:cs typeface="+mn-cs"/>
                        </a:rPr>
                        <a:t>(girls 8-11, boys 9-12)</a:t>
                      </a:r>
                      <a:endParaRPr lang="en-CA" b="0" dirty="0">
                        <a:solidFill>
                          <a:schemeClr val="tx1">
                            <a:lumMod val="50000"/>
                          </a:schemeClr>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CA" b="0" i="0" kern="1200" dirty="0" smtClean="0">
                          <a:solidFill>
                            <a:schemeClr val="dk1"/>
                          </a:solidFill>
                          <a:effectLst/>
                          <a:latin typeface="+mn-lt"/>
                          <a:ea typeface="+mn-ea"/>
                          <a:cs typeface="+mn-cs"/>
                        </a:rPr>
                        <a:t>Converting fundamental movement skills into fundamental sport skills. This stage is “The Golden Age of Learning” for specific sport skills.</a:t>
                      </a:r>
                    </a:p>
                  </a:txBody>
                  <a:tcPr/>
                </a:tc>
              </a:tr>
              <a:tr h="512949">
                <a:tc>
                  <a:txBody>
                    <a:bodyPr/>
                    <a:lstStyle/>
                    <a:p>
                      <a:r>
                        <a:rPr kumimoji="0" lang="en-CA" b="0" i="0" u="none" strike="noStrike" kern="1200" dirty="0" smtClean="0">
                          <a:solidFill>
                            <a:schemeClr val="tx1">
                              <a:lumMod val="50000"/>
                            </a:schemeClr>
                          </a:solidFill>
                          <a:effectLst/>
                          <a:latin typeface="+mn-lt"/>
                          <a:ea typeface="+mn-ea"/>
                          <a:cs typeface="+mn-cs"/>
                        </a:rPr>
                        <a:t>Train to Train </a:t>
                      </a:r>
                    </a:p>
                    <a:p>
                      <a:r>
                        <a:rPr kumimoji="0" lang="en-CA" b="0" i="0" kern="1200" dirty="0" smtClean="0">
                          <a:solidFill>
                            <a:schemeClr val="tx1">
                              <a:lumMod val="50000"/>
                            </a:schemeClr>
                          </a:solidFill>
                          <a:effectLst/>
                          <a:latin typeface="+mn-lt"/>
                          <a:ea typeface="+mn-ea"/>
                          <a:cs typeface="+mn-cs"/>
                        </a:rPr>
                        <a:t>(girls 11-15, boys 12-16)</a:t>
                      </a:r>
                      <a:endParaRPr lang="en-CA" b="0" dirty="0">
                        <a:solidFill>
                          <a:schemeClr val="tx1">
                            <a:lumMod val="50000"/>
                          </a:schemeClr>
                        </a:solidFill>
                      </a:endParaRPr>
                    </a:p>
                  </a:txBody>
                  <a:tcPr/>
                </a:tc>
                <a:tc>
                  <a:txBody>
                    <a:bodyPr/>
                    <a:lstStyle/>
                    <a:p>
                      <a:r>
                        <a:rPr kumimoji="0" lang="en-CA" b="0" i="0" kern="1200" dirty="0" smtClean="0">
                          <a:solidFill>
                            <a:schemeClr val="dk1"/>
                          </a:solidFill>
                          <a:effectLst/>
                          <a:latin typeface="+mn-lt"/>
                          <a:ea typeface="+mn-ea"/>
                          <a:cs typeface="+mn-cs"/>
                        </a:rPr>
                        <a:t>Athletes are consolidating their basic sport-specific skills and tactics. A major fitness development stage.</a:t>
                      </a:r>
                      <a:endParaRPr lang="en-CA" dirty="0"/>
                    </a:p>
                  </a:txBody>
                  <a:tcPr/>
                </a:tc>
              </a:tr>
              <a:tr h="512949">
                <a:tc>
                  <a:txBody>
                    <a:bodyPr/>
                    <a:lstStyle/>
                    <a:p>
                      <a:r>
                        <a:rPr kumimoji="0" lang="en-CA" b="0" i="0" u="none" strike="noStrike" kern="1200" dirty="0" smtClean="0">
                          <a:solidFill>
                            <a:schemeClr val="tx1">
                              <a:lumMod val="50000"/>
                            </a:schemeClr>
                          </a:solidFill>
                          <a:effectLst/>
                          <a:latin typeface="+mn-lt"/>
                          <a:ea typeface="+mn-ea"/>
                          <a:cs typeface="+mn-cs"/>
                        </a:rPr>
                        <a:t>Train to Compete</a:t>
                      </a:r>
                      <a:r>
                        <a:rPr kumimoji="0" lang="en-CA" b="0" i="0" u="none" strike="noStrike" kern="1200" baseline="0" dirty="0" smtClean="0">
                          <a:solidFill>
                            <a:schemeClr val="tx1">
                              <a:lumMod val="50000"/>
                            </a:schemeClr>
                          </a:solidFill>
                          <a:effectLst/>
                          <a:latin typeface="+mn-lt"/>
                          <a:ea typeface="+mn-ea"/>
                          <a:cs typeface="+mn-cs"/>
                        </a:rPr>
                        <a:t> </a:t>
                      </a:r>
                    </a:p>
                    <a:p>
                      <a:r>
                        <a:rPr kumimoji="0" lang="en-CA" b="0" i="0" kern="1200" dirty="0" smtClean="0">
                          <a:solidFill>
                            <a:schemeClr val="tx1">
                              <a:lumMod val="50000"/>
                            </a:schemeClr>
                          </a:solidFill>
                          <a:effectLst/>
                          <a:latin typeface="+mn-lt"/>
                          <a:ea typeface="+mn-ea"/>
                          <a:cs typeface="+mn-cs"/>
                        </a:rPr>
                        <a:t>(girls 15-21, boys 16-23)</a:t>
                      </a:r>
                      <a:endParaRPr lang="en-CA" b="0" dirty="0">
                        <a:solidFill>
                          <a:schemeClr val="tx1">
                            <a:lumMod val="50000"/>
                          </a:schemeClr>
                        </a:solidFill>
                      </a:endParaRPr>
                    </a:p>
                  </a:txBody>
                  <a:tcPr/>
                </a:tc>
                <a:tc>
                  <a:txBody>
                    <a:bodyPr/>
                    <a:lstStyle/>
                    <a:p>
                      <a:r>
                        <a:rPr lang="en-CA" dirty="0" smtClean="0"/>
                        <a:t>Competition becomes</a:t>
                      </a:r>
                      <a:r>
                        <a:rPr lang="en-CA" baseline="0" dirty="0" smtClean="0"/>
                        <a:t> serious. Athletes have chosen to specialize and focus on one sport.</a:t>
                      </a:r>
                      <a:endParaRPr lang="en-CA" dirty="0"/>
                    </a:p>
                  </a:txBody>
                  <a:tcPr/>
                </a:tc>
              </a:tr>
              <a:tr h="512949">
                <a:tc>
                  <a:txBody>
                    <a:bodyPr/>
                    <a:lstStyle/>
                    <a:p>
                      <a:r>
                        <a:rPr kumimoji="0" lang="en-CA" b="0" i="0" u="none" strike="noStrike" kern="1200" dirty="0" smtClean="0">
                          <a:solidFill>
                            <a:schemeClr val="tx1">
                              <a:lumMod val="50000"/>
                            </a:schemeClr>
                          </a:solidFill>
                          <a:effectLst/>
                          <a:latin typeface="+mn-lt"/>
                          <a:ea typeface="+mn-ea"/>
                          <a:cs typeface="+mn-cs"/>
                        </a:rPr>
                        <a:t>Train to Win </a:t>
                      </a:r>
                    </a:p>
                    <a:p>
                      <a:r>
                        <a:rPr kumimoji="0" lang="en-CA" b="0" i="0" kern="1200" dirty="0" smtClean="0">
                          <a:solidFill>
                            <a:schemeClr val="tx1">
                              <a:lumMod val="50000"/>
                            </a:schemeClr>
                          </a:solidFill>
                          <a:effectLst/>
                          <a:latin typeface="+mn-lt"/>
                          <a:ea typeface="+mn-ea"/>
                          <a:cs typeface="+mn-cs"/>
                        </a:rPr>
                        <a:t>(girls 18+, boys 19+)</a:t>
                      </a:r>
                      <a:endParaRPr lang="en-CA" b="0" dirty="0">
                        <a:solidFill>
                          <a:schemeClr val="tx1">
                            <a:lumMod val="50000"/>
                          </a:schemeClr>
                        </a:solidFill>
                      </a:endParaRPr>
                    </a:p>
                  </a:txBody>
                  <a:tcPr/>
                </a:tc>
                <a:tc>
                  <a:txBody>
                    <a:bodyPr/>
                    <a:lstStyle/>
                    <a:p>
                      <a:r>
                        <a:rPr kumimoji="0" lang="en-CA" b="0" i="0" kern="1200" dirty="0" smtClean="0">
                          <a:solidFill>
                            <a:schemeClr val="dk1"/>
                          </a:solidFill>
                          <a:effectLst/>
                          <a:latin typeface="+mn-lt"/>
                          <a:ea typeface="+mn-ea"/>
                          <a:cs typeface="+mn-cs"/>
                        </a:rPr>
                        <a:t>Full</a:t>
                      </a:r>
                      <a:r>
                        <a:rPr kumimoji="0" lang="en-CA" b="0" i="0" kern="1200" baseline="0" dirty="0" smtClean="0">
                          <a:solidFill>
                            <a:schemeClr val="dk1"/>
                          </a:solidFill>
                          <a:effectLst/>
                          <a:latin typeface="+mn-lt"/>
                          <a:ea typeface="+mn-ea"/>
                          <a:cs typeface="+mn-cs"/>
                        </a:rPr>
                        <a:t> genetic potential is realized, now training to maximize and maintain performance at the highest level. </a:t>
                      </a:r>
                      <a:r>
                        <a:rPr kumimoji="0" lang="en-CA" b="0" i="0" kern="1200" dirty="0" smtClean="0">
                          <a:solidFill>
                            <a:schemeClr val="dk1"/>
                          </a:solidFill>
                          <a:effectLst/>
                          <a:latin typeface="+mn-lt"/>
                          <a:ea typeface="+mn-ea"/>
                          <a:cs typeface="+mn-cs"/>
                        </a:rPr>
                        <a:t>Medals and podium performances are the primary focus. </a:t>
                      </a:r>
                      <a:endParaRPr lang="en-CA" dirty="0"/>
                    </a:p>
                  </a:txBody>
                  <a:tcPr/>
                </a:tc>
              </a:tr>
              <a:tr h="512949">
                <a:tc>
                  <a:txBody>
                    <a:bodyPr/>
                    <a:lstStyle/>
                    <a:p>
                      <a:r>
                        <a:rPr kumimoji="0" lang="en-CA" b="0" i="0" u="none" strike="noStrike" kern="1200" dirty="0" smtClean="0">
                          <a:solidFill>
                            <a:schemeClr val="tx1">
                              <a:lumMod val="50000"/>
                            </a:schemeClr>
                          </a:solidFill>
                          <a:effectLst/>
                          <a:latin typeface="+mn-lt"/>
                          <a:ea typeface="+mn-ea"/>
                          <a:cs typeface="+mn-cs"/>
                        </a:rPr>
                        <a:t>Active for Life </a:t>
                      </a:r>
                    </a:p>
                    <a:p>
                      <a:r>
                        <a:rPr kumimoji="0" lang="en-CA" b="0" i="0" kern="1200" dirty="0" smtClean="0">
                          <a:solidFill>
                            <a:schemeClr val="tx1">
                              <a:lumMod val="50000"/>
                            </a:schemeClr>
                          </a:solidFill>
                          <a:effectLst/>
                          <a:latin typeface="+mn-lt"/>
                          <a:ea typeface="+mn-ea"/>
                          <a:cs typeface="+mn-cs"/>
                        </a:rPr>
                        <a:t>(any age participant)</a:t>
                      </a:r>
                      <a:endParaRPr lang="en-CA" b="0" dirty="0">
                        <a:solidFill>
                          <a:schemeClr val="tx1">
                            <a:lumMod val="50000"/>
                          </a:schemeClr>
                        </a:solidFill>
                      </a:endParaRPr>
                    </a:p>
                  </a:txBody>
                  <a:tcPr/>
                </a:tc>
                <a:tc>
                  <a:txBody>
                    <a:bodyPr/>
                    <a:lstStyle/>
                    <a:p>
                      <a:r>
                        <a:rPr kumimoji="0" lang="en-CA" b="0" i="0" kern="1200" dirty="0" smtClean="0">
                          <a:solidFill>
                            <a:schemeClr val="dk1"/>
                          </a:solidFill>
                          <a:effectLst/>
                          <a:latin typeface="+mn-lt"/>
                          <a:ea typeface="+mn-ea"/>
                          <a:cs typeface="+mn-cs"/>
                        </a:rPr>
                        <a:t>Variety of competitive and recreational opportunities</a:t>
                      </a:r>
                      <a:endParaRPr lang="en-CA" dirty="0"/>
                    </a:p>
                  </a:txBody>
                  <a:tcPr/>
                </a:tc>
              </a:tr>
            </a:tbl>
          </a:graphicData>
        </a:graphic>
      </p:graphicFrame>
    </p:spTree>
    <p:extLst>
      <p:ext uri="{BB962C8B-B14F-4D97-AF65-F5344CB8AC3E}">
        <p14:creationId xmlns:p14="http://schemas.microsoft.com/office/powerpoint/2010/main" val="33413817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86964833"/>
              </p:ext>
            </p:extLst>
          </p:nvPr>
        </p:nvGraphicFramePr>
        <p:xfrm>
          <a:off x="-811" y="29614"/>
          <a:ext cx="9109315" cy="6754480"/>
        </p:xfrm>
        <a:graphic>
          <a:graphicData uri="http://schemas.openxmlformats.org/drawingml/2006/table">
            <a:tbl>
              <a:tblPr firstRow="1" bandRow="1">
                <a:tableStyleId>{5C22544A-7EE6-4342-B048-85BDC9FD1C3A}</a:tableStyleId>
              </a:tblPr>
              <a:tblGrid>
                <a:gridCol w="2880320"/>
                <a:gridCol w="2628595"/>
                <a:gridCol w="3600400"/>
              </a:tblGrid>
              <a:tr h="370840">
                <a:tc>
                  <a:txBody>
                    <a:bodyPr/>
                    <a:lstStyle/>
                    <a:p>
                      <a:r>
                        <a:rPr lang="en-CA" dirty="0" smtClean="0"/>
                        <a:t>LTAD Stages</a:t>
                      </a:r>
                      <a:endParaRPr lang="en-CA" dirty="0"/>
                    </a:p>
                  </a:txBody>
                  <a:tcPr/>
                </a:tc>
                <a:tc>
                  <a:txBody>
                    <a:bodyPr/>
                    <a:lstStyle/>
                    <a:p>
                      <a:r>
                        <a:rPr lang="en-CA" dirty="0" smtClean="0"/>
                        <a:t>Sailing</a:t>
                      </a:r>
                      <a:endParaRPr lang="en-CA" dirty="0"/>
                    </a:p>
                  </a:txBody>
                  <a:tcPr/>
                </a:tc>
                <a:tc>
                  <a:txBody>
                    <a:bodyPr/>
                    <a:lstStyle/>
                    <a:p>
                      <a:r>
                        <a:rPr lang="en-CA" dirty="0" smtClean="0"/>
                        <a:t>Rowing</a:t>
                      </a:r>
                      <a:endParaRPr lang="en-CA" dirty="0"/>
                    </a:p>
                  </a:txBody>
                  <a:tcPr/>
                </a:tc>
              </a:tr>
              <a:tr h="709280">
                <a:tc>
                  <a:txBody>
                    <a:bodyPr/>
                    <a:lstStyle/>
                    <a:p>
                      <a:r>
                        <a:rPr lang="en-CA" b="0" dirty="0" smtClean="0">
                          <a:solidFill>
                            <a:schemeClr val="tx1">
                              <a:lumMod val="50000"/>
                            </a:schemeClr>
                          </a:solidFill>
                        </a:rPr>
                        <a:t>Awareness</a:t>
                      </a:r>
                      <a:endParaRPr lang="en-CA" b="0" dirty="0">
                        <a:solidFill>
                          <a:schemeClr val="tx1">
                            <a:lumMod val="50000"/>
                          </a:schemeClr>
                        </a:solidFill>
                      </a:endParaRPr>
                    </a:p>
                  </a:txBody>
                  <a:tcPr/>
                </a:tc>
                <a:tc>
                  <a:txBody>
                    <a:bodyPr/>
                    <a:lstStyle/>
                    <a:p>
                      <a:r>
                        <a:rPr lang="en-CA" dirty="0" smtClean="0"/>
                        <a:t>Media, promotions, friends, etc.</a:t>
                      </a:r>
                      <a:endParaRPr lang="en-C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Media, promotions, friends etc.</a:t>
                      </a:r>
                    </a:p>
                    <a:p>
                      <a:endParaRPr lang="en-CA" dirty="0"/>
                    </a:p>
                  </a:txBody>
                  <a:tcPr/>
                </a:tc>
              </a:tr>
              <a:tr h="370840">
                <a:tc>
                  <a:txBody>
                    <a:bodyPr/>
                    <a:lstStyle/>
                    <a:p>
                      <a:r>
                        <a:rPr lang="en-CA" b="0" dirty="0" smtClean="0">
                          <a:solidFill>
                            <a:schemeClr val="tx1">
                              <a:lumMod val="50000"/>
                            </a:schemeClr>
                          </a:solidFill>
                        </a:rPr>
                        <a:t>First</a:t>
                      </a:r>
                      <a:r>
                        <a:rPr lang="en-CA" b="0" baseline="0" dirty="0" smtClean="0">
                          <a:solidFill>
                            <a:schemeClr val="tx1">
                              <a:lumMod val="50000"/>
                            </a:schemeClr>
                          </a:solidFill>
                        </a:rPr>
                        <a:t> Contact</a:t>
                      </a:r>
                      <a:endParaRPr lang="en-CA" b="0" dirty="0">
                        <a:solidFill>
                          <a:schemeClr val="tx1">
                            <a:lumMod val="50000"/>
                          </a:schemeClr>
                        </a:solidFill>
                      </a:endParaRPr>
                    </a:p>
                  </a:txBody>
                  <a:tcPr/>
                </a:tc>
                <a:tc>
                  <a:txBody>
                    <a:bodyPr/>
                    <a:lstStyle/>
                    <a:p>
                      <a:r>
                        <a:rPr lang="en-CA" dirty="0" smtClean="0"/>
                        <a:t>Try-It Days, etc. </a:t>
                      </a:r>
                      <a:endParaRPr lang="en-C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Try-It Days, etc. </a:t>
                      </a:r>
                    </a:p>
                  </a:txBody>
                  <a:tcPr/>
                </a:tc>
              </a:tr>
              <a:tr h="370840">
                <a:tc>
                  <a:txBody>
                    <a:bodyPr/>
                    <a:lstStyle/>
                    <a:p>
                      <a:r>
                        <a:rPr lang="en-CA" b="0" dirty="0" smtClean="0">
                          <a:solidFill>
                            <a:schemeClr val="tx1">
                              <a:lumMod val="50000"/>
                            </a:schemeClr>
                          </a:solidFill>
                        </a:rPr>
                        <a:t>Active Start </a:t>
                      </a:r>
                    </a:p>
                    <a:p>
                      <a:r>
                        <a:rPr kumimoji="0" lang="en-CA" b="0" i="0" kern="1200" dirty="0" smtClean="0">
                          <a:solidFill>
                            <a:schemeClr val="tx1">
                              <a:lumMod val="50000"/>
                            </a:schemeClr>
                          </a:solidFill>
                          <a:effectLst/>
                          <a:latin typeface="+mn-lt"/>
                          <a:ea typeface="+mn-ea"/>
                          <a:cs typeface="+mn-cs"/>
                        </a:rPr>
                        <a:t>(0-6 years)</a:t>
                      </a:r>
                      <a:endParaRPr lang="en-CA" b="0" dirty="0" smtClean="0">
                        <a:solidFill>
                          <a:schemeClr val="tx1">
                            <a:lumMod val="50000"/>
                          </a:schemeClr>
                        </a:solidFill>
                      </a:endParaRPr>
                    </a:p>
                  </a:txBody>
                  <a:tcPr/>
                </a:tc>
                <a:tc>
                  <a:txBody>
                    <a:bodyPr/>
                    <a:lstStyle/>
                    <a:p>
                      <a:r>
                        <a:rPr lang="en-CA" dirty="0" smtClean="0"/>
                        <a:t>Wet</a:t>
                      </a:r>
                      <a:r>
                        <a:rPr lang="en-CA" baseline="0" dirty="0" smtClean="0"/>
                        <a:t> Feet</a:t>
                      </a:r>
                      <a:endParaRPr lang="en-CA" dirty="0"/>
                    </a:p>
                  </a:txBody>
                  <a:tcPr/>
                </a:tc>
                <a:tc>
                  <a:txBody>
                    <a:bodyPr/>
                    <a:lstStyle/>
                    <a:p>
                      <a:r>
                        <a:rPr lang="en-CA" dirty="0" smtClean="0"/>
                        <a:t>N/A</a:t>
                      </a:r>
                      <a:endParaRPr lang="en-CA" dirty="0"/>
                    </a:p>
                  </a:txBody>
                  <a:tcPr/>
                </a:tc>
              </a:tr>
              <a:tr h="370840">
                <a:tc>
                  <a:txBody>
                    <a:bodyPr/>
                    <a:lstStyle/>
                    <a:p>
                      <a:r>
                        <a:rPr lang="en-CA" b="0" dirty="0" err="1" smtClean="0">
                          <a:solidFill>
                            <a:schemeClr val="tx1">
                              <a:lumMod val="50000"/>
                            </a:schemeClr>
                          </a:solidFill>
                        </a:rPr>
                        <a:t>FUNdamentals</a:t>
                      </a:r>
                      <a:r>
                        <a:rPr lang="en-CA" b="0" dirty="0" smtClean="0">
                          <a:solidFill>
                            <a:schemeClr val="tx1">
                              <a:lumMod val="50000"/>
                            </a:schemeClr>
                          </a:solidFill>
                        </a:rPr>
                        <a:t> </a:t>
                      </a:r>
                    </a:p>
                    <a:p>
                      <a:r>
                        <a:rPr kumimoji="0" lang="en-CA" b="0" i="0" kern="1200" dirty="0" smtClean="0">
                          <a:solidFill>
                            <a:schemeClr val="tx1">
                              <a:lumMod val="50000"/>
                            </a:schemeClr>
                          </a:solidFill>
                          <a:effectLst/>
                          <a:latin typeface="+mn-lt"/>
                          <a:ea typeface="+mn-ea"/>
                          <a:cs typeface="+mn-cs"/>
                        </a:rPr>
                        <a:t>(girls 6-8, boys 6-9)</a:t>
                      </a:r>
                      <a:endParaRPr lang="en-CA" b="0" dirty="0">
                        <a:solidFill>
                          <a:schemeClr val="tx1">
                            <a:lumMod val="50000"/>
                          </a:schemeClr>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err="1" smtClean="0"/>
                        <a:t>CANSail</a:t>
                      </a:r>
                      <a:r>
                        <a:rPr lang="en-CA" baseline="0" dirty="0" smtClean="0"/>
                        <a:t> 1 &amp; 2</a:t>
                      </a:r>
                      <a:endParaRPr lang="en-CA" dirty="0" smtClean="0"/>
                    </a:p>
                  </a:txBody>
                  <a:tcPr/>
                </a:tc>
                <a:tc>
                  <a:txBody>
                    <a:bodyPr/>
                    <a:lstStyle/>
                    <a:p>
                      <a:r>
                        <a:rPr lang="en-CA" dirty="0" smtClean="0"/>
                        <a:t>N/A</a:t>
                      </a:r>
                      <a:endParaRPr lang="en-CA" dirty="0"/>
                    </a:p>
                  </a:txBody>
                  <a:tcPr/>
                </a:tc>
              </a:tr>
              <a:tr h="370840">
                <a:tc>
                  <a:txBody>
                    <a:bodyPr/>
                    <a:lstStyle/>
                    <a:p>
                      <a:r>
                        <a:rPr kumimoji="0" lang="en-CA" b="0" i="0" kern="1200" dirty="0" smtClean="0">
                          <a:solidFill>
                            <a:schemeClr val="tx1">
                              <a:lumMod val="50000"/>
                            </a:schemeClr>
                          </a:solidFill>
                          <a:effectLst/>
                          <a:latin typeface="+mn-lt"/>
                          <a:ea typeface="+mn-ea"/>
                          <a:cs typeface="+mn-cs"/>
                        </a:rPr>
                        <a:t>Learn</a:t>
                      </a:r>
                      <a:r>
                        <a:rPr kumimoji="0" lang="en-CA" b="0" i="0" kern="1200" baseline="0" dirty="0" smtClean="0">
                          <a:solidFill>
                            <a:schemeClr val="tx1">
                              <a:lumMod val="50000"/>
                            </a:schemeClr>
                          </a:solidFill>
                          <a:effectLst/>
                          <a:latin typeface="+mn-lt"/>
                          <a:ea typeface="+mn-ea"/>
                          <a:cs typeface="+mn-cs"/>
                        </a:rPr>
                        <a:t> to Train </a:t>
                      </a:r>
                    </a:p>
                    <a:p>
                      <a:r>
                        <a:rPr kumimoji="0" lang="en-CA" b="0" i="0" kern="1200" dirty="0" smtClean="0">
                          <a:solidFill>
                            <a:schemeClr val="tx1">
                              <a:lumMod val="50000"/>
                            </a:schemeClr>
                          </a:solidFill>
                          <a:effectLst/>
                          <a:latin typeface="+mn-lt"/>
                          <a:ea typeface="+mn-ea"/>
                          <a:cs typeface="+mn-cs"/>
                        </a:rPr>
                        <a:t>(girls 8-11, boys 9-12)</a:t>
                      </a:r>
                      <a:endParaRPr lang="en-CA" b="0" dirty="0">
                        <a:solidFill>
                          <a:schemeClr val="tx1">
                            <a:lumMod val="50000"/>
                          </a:schemeClr>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CA" b="0" i="0" kern="1200" dirty="0" err="1" smtClean="0">
                          <a:solidFill>
                            <a:schemeClr val="dk1"/>
                          </a:solidFill>
                          <a:effectLst/>
                          <a:latin typeface="+mn-lt"/>
                          <a:ea typeface="+mn-ea"/>
                          <a:cs typeface="+mn-cs"/>
                        </a:rPr>
                        <a:t>CANSail</a:t>
                      </a:r>
                      <a:r>
                        <a:rPr kumimoji="0" lang="en-CA" b="0" i="0" kern="1200" baseline="0" dirty="0" smtClean="0">
                          <a:solidFill>
                            <a:schemeClr val="dk1"/>
                          </a:solidFill>
                          <a:effectLst/>
                          <a:latin typeface="+mn-lt"/>
                          <a:ea typeface="+mn-ea"/>
                          <a:cs typeface="+mn-cs"/>
                        </a:rPr>
                        <a:t> 3 &amp; 4</a:t>
                      </a:r>
                      <a:endParaRPr kumimoji="0" lang="en-CA" b="0" i="0" kern="1200" dirty="0" smtClean="0">
                        <a:solidFill>
                          <a:schemeClr val="dk1"/>
                        </a:solidFill>
                        <a:effectLst/>
                        <a:latin typeface="+mn-lt"/>
                        <a:ea typeface="+mn-ea"/>
                        <a:cs typeface="+mn-cs"/>
                      </a:endParaRPr>
                    </a:p>
                  </a:txBody>
                  <a:tcPr/>
                </a:tc>
                <a:tc>
                  <a:txBody>
                    <a:bodyPr/>
                    <a:lstStyle/>
                    <a:p>
                      <a:r>
                        <a:rPr lang="en-CA" dirty="0" smtClean="0"/>
                        <a:t>Youth LTR, bantam,</a:t>
                      </a:r>
                      <a:r>
                        <a:rPr lang="en-CA" baseline="0" dirty="0" smtClean="0"/>
                        <a:t> camps, novice high school programs</a:t>
                      </a:r>
                      <a:endParaRPr lang="en-CA" dirty="0"/>
                    </a:p>
                  </a:txBody>
                  <a:tcPr/>
                </a:tc>
              </a:tr>
              <a:tr h="370840">
                <a:tc>
                  <a:txBody>
                    <a:bodyPr/>
                    <a:lstStyle/>
                    <a:p>
                      <a:r>
                        <a:rPr kumimoji="0" lang="en-CA" b="0" i="0" u="none" strike="noStrike" kern="1200" dirty="0" smtClean="0">
                          <a:solidFill>
                            <a:schemeClr val="tx1">
                              <a:lumMod val="50000"/>
                            </a:schemeClr>
                          </a:solidFill>
                          <a:effectLst/>
                          <a:latin typeface="+mn-lt"/>
                          <a:ea typeface="+mn-ea"/>
                          <a:cs typeface="+mn-cs"/>
                        </a:rPr>
                        <a:t>Train to Train </a:t>
                      </a:r>
                    </a:p>
                    <a:p>
                      <a:r>
                        <a:rPr kumimoji="0" lang="en-CA" b="0" i="0" kern="1200" dirty="0" smtClean="0">
                          <a:solidFill>
                            <a:schemeClr val="tx1">
                              <a:lumMod val="50000"/>
                            </a:schemeClr>
                          </a:solidFill>
                          <a:effectLst/>
                          <a:latin typeface="+mn-lt"/>
                          <a:ea typeface="+mn-ea"/>
                          <a:cs typeface="+mn-cs"/>
                        </a:rPr>
                        <a:t>(girls 11-15, boys 12-16)</a:t>
                      </a:r>
                      <a:endParaRPr lang="en-CA" b="0" dirty="0">
                        <a:solidFill>
                          <a:schemeClr val="tx1">
                            <a:lumMod val="50000"/>
                          </a:schemeClr>
                        </a:solidFill>
                      </a:endParaRPr>
                    </a:p>
                  </a:txBody>
                  <a:tcPr/>
                </a:tc>
                <a:tc>
                  <a:txBody>
                    <a:bodyPr/>
                    <a:lstStyle/>
                    <a:p>
                      <a:r>
                        <a:rPr kumimoji="0" lang="en-CA" b="0" i="0" kern="1200" dirty="0" err="1" smtClean="0">
                          <a:solidFill>
                            <a:schemeClr val="dk1"/>
                          </a:solidFill>
                          <a:effectLst/>
                          <a:latin typeface="+mn-lt"/>
                          <a:ea typeface="+mn-ea"/>
                          <a:cs typeface="+mn-cs"/>
                        </a:rPr>
                        <a:t>CANSail</a:t>
                      </a:r>
                      <a:r>
                        <a:rPr kumimoji="0" lang="en-CA" b="0" i="0" kern="1200" baseline="0" dirty="0" smtClean="0">
                          <a:solidFill>
                            <a:schemeClr val="dk1"/>
                          </a:solidFill>
                          <a:effectLst/>
                          <a:latin typeface="+mn-lt"/>
                          <a:ea typeface="+mn-ea"/>
                          <a:cs typeface="+mn-cs"/>
                        </a:rPr>
                        <a:t> 5 &amp; 6</a:t>
                      </a:r>
                    </a:p>
                    <a:p>
                      <a:r>
                        <a:rPr kumimoji="0" lang="en-CA" b="0" i="0" kern="1200" baseline="0" dirty="0" smtClean="0">
                          <a:solidFill>
                            <a:schemeClr val="dk1"/>
                          </a:solidFill>
                          <a:effectLst/>
                          <a:latin typeface="+mn-lt"/>
                          <a:ea typeface="+mn-ea"/>
                          <a:cs typeface="+mn-cs"/>
                        </a:rPr>
                        <a:t>Chutes &amp; Wires</a:t>
                      </a:r>
                      <a:endParaRPr lang="en-CA" dirty="0"/>
                    </a:p>
                  </a:txBody>
                  <a:tcPr/>
                </a:tc>
                <a:tc>
                  <a:txBody>
                    <a:bodyPr/>
                    <a:lstStyle/>
                    <a:p>
                      <a:r>
                        <a:rPr lang="en-CA" dirty="0" smtClean="0"/>
                        <a:t>2</a:t>
                      </a:r>
                      <a:r>
                        <a:rPr lang="en-CA" baseline="30000" dirty="0" smtClean="0"/>
                        <a:t>nd</a:t>
                      </a:r>
                      <a:r>
                        <a:rPr lang="en-CA" dirty="0" smtClean="0"/>
                        <a:t> year and higher high</a:t>
                      </a:r>
                      <a:r>
                        <a:rPr lang="en-CA" baseline="0" dirty="0" smtClean="0"/>
                        <a:t> school, varsity, club junior and U23 programs</a:t>
                      </a:r>
                      <a:endParaRPr lang="en-CA" dirty="0"/>
                    </a:p>
                  </a:txBody>
                  <a:tcPr/>
                </a:tc>
              </a:tr>
              <a:tr h="370840">
                <a:tc>
                  <a:txBody>
                    <a:bodyPr/>
                    <a:lstStyle/>
                    <a:p>
                      <a:r>
                        <a:rPr kumimoji="0" lang="en-CA" b="0" i="0" u="none" strike="noStrike" kern="1200" dirty="0" smtClean="0">
                          <a:solidFill>
                            <a:schemeClr val="tx1">
                              <a:lumMod val="50000"/>
                            </a:schemeClr>
                          </a:solidFill>
                          <a:effectLst/>
                          <a:latin typeface="+mn-lt"/>
                          <a:ea typeface="+mn-ea"/>
                          <a:cs typeface="+mn-cs"/>
                        </a:rPr>
                        <a:t>Train to Compete</a:t>
                      </a:r>
                      <a:r>
                        <a:rPr kumimoji="0" lang="en-CA" b="0" i="0" u="none" strike="noStrike" kern="1200" baseline="0" dirty="0" smtClean="0">
                          <a:solidFill>
                            <a:schemeClr val="tx1">
                              <a:lumMod val="50000"/>
                            </a:schemeClr>
                          </a:solidFill>
                          <a:effectLst/>
                          <a:latin typeface="+mn-lt"/>
                          <a:ea typeface="+mn-ea"/>
                          <a:cs typeface="+mn-cs"/>
                        </a:rPr>
                        <a:t> </a:t>
                      </a:r>
                    </a:p>
                    <a:p>
                      <a:r>
                        <a:rPr kumimoji="0" lang="en-CA" b="0" i="0" kern="1200" dirty="0" smtClean="0">
                          <a:solidFill>
                            <a:schemeClr val="tx1">
                              <a:lumMod val="50000"/>
                            </a:schemeClr>
                          </a:solidFill>
                          <a:effectLst/>
                          <a:latin typeface="+mn-lt"/>
                          <a:ea typeface="+mn-ea"/>
                          <a:cs typeface="+mn-cs"/>
                        </a:rPr>
                        <a:t>(girls 15-21, boys 16-23)</a:t>
                      </a:r>
                      <a:endParaRPr lang="en-CA" b="0" dirty="0">
                        <a:solidFill>
                          <a:schemeClr val="tx1">
                            <a:lumMod val="50000"/>
                          </a:schemeClr>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CA" b="0" i="0" kern="1200" dirty="0" err="1" smtClean="0">
                          <a:solidFill>
                            <a:schemeClr val="dk1"/>
                          </a:solidFill>
                          <a:effectLst/>
                          <a:latin typeface="+mn-lt"/>
                          <a:ea typeface="+mn-ea"/>
                          <a:cs typeface="+mn-cs"/>
                        </a:rPr>
                        <a:t>CANSail</a:t>
                      </a:r>
                      <a:r>
                        <a:rPr kumimoji="0" lang="en-CA" b="0" i="0" kern="1200" baseline="0" dirty="0" smtClean="0">
                          <a:solidFill>
                            <a:schemeClr val="dk1"/>
                          </a:solidFill>
                          <a:effectLst/>
                          <a:latin typeface="+mn-lt"/>
                          <a:ea typeface="+mn-ea"/>
                          <a:cs typeface="+mn-cs"/>
                        </a:rPr>
                        <a:t> 5 &amp; 6</a:t>
                      </a:r>
                    </a:p>
                    <a:p>
                      <a:pPr marL="0" marR="0" indent="0" algn="l" defTabSz="914400" rtl="0" eaLnBrk="1" fontAlgn="auto" latinLnBrk="0" hangingPunct="1">
                        <a:lnSpc>
                          <a:spcPct val="100000"/>
                        </a:lnSpc>
                        <a:spcBef>
                          <a:spcPts val="0"/>
                        </a:spcBef>
                        <a:spcAft>
                          <a:spcPts val="0"/>
                        </a:spcAft>
                        <a:buClrTx/>
                        <a:buSzTx/>
                        <a:buFontTx/>
                        <a:buNone/>
                        <a:tabLst/>
                        <a:defRPr/>
                      </a:pPr>
                      <a:r>
                        <a:rPr kumimoji="0" lang="en-CA" b="0" i="0" kern="1200" baseline="0" dirty="0" smtClean="0">
                          <a:solidFill>
                            <a:schemeClr val="dk1"/>
                          </a:solidFill>
                          <a:effectLst/>
                          <a:latin typeface="+mn-lt"/>
                          <a:ea typeface="+mn-ea"/>
                          <a:cs typeface="+mn-cs"/>
                        </a:rPr>
                        <a:t>Chutes &amp; Wires</a:t>
                      </a:r>
                      <a:endParaRPr lang="en-CA" dirty="0" smtClean="0"/>
                    </a:p>
                  </a:txBody>
                  <a:tcPr/>
                </a:tc>
                <a:tc>
                  <a:txBody>
                    <a:bodyPr/>
                    <a:lstStyle/>
                    <a:p>
                      <a:r>
                        <a:rPr lang="en-CA" dirty="0" smtClean="0"/>
                        <a:t>Henley</a:t>
                      </a:r>
                      <a:r>
                        <a:rPr lang="en-CA" baseline="0" dirty="0" smtClean="0"/>
                        <a:t> and higher, Canada Games, NRCs, seniors, masters competition</a:t>
                      </a:r>
                      <a:endParaRPr lang="en-CA" dirty="0"/>
                    </a:p>
                  </a:txBody>
                  <a:tcPr/>
                </a:tc>
              </a:tr>
              <a:tr h="370840">
                <a:tc>
                  <a:txBody>
                    <a:bodyPr/>
                    <a:lstStyle/>
                    <a:p>
                      <a:r>
                        <a:rPr kumimoji="0" lang="en-CA" b="0" i="0" u="none" strike="noStrike" kern="1200" dirty="0" smtClean="0">
                          <a:solidFill>
                            <a:schemeClr val="tx1">
                              <a:lumMod val="50000"/>
                            </a:schemeClr>
                          </a:solidFill>
                          <a:effectLst/>
                          <a:latin typeface="+mn-lt"/>
                          <a:ea typeface="+mn-ea"/>
                          <a:cs typeface="+mn-cs"/>
                        </a:rPr>
                        <a:t>Train to Win </a:t>
                      </a:r>
                    </a:p>
                    <a:p>
                      <a:r>
                        <a:rPr kumimoji="0" lang="en-CA" b="0" i="0" kern="1200" dirty="0" smtClean="0">
                          <a:solidFill>
                            <a:schemeClr val="tx1">
                              <a:lumMod val="50000"/>
                            </a:schemeClr>
                          </a:solidFill>
                          <a:effectLst/>
                          <a:latin typeface="+mn-lt"/>
                          <a:ea typeface="+mn-ea"/>
                          <a:cs typeface="+mn-cs"/>
                        </a:rPr>
                        <a:t>(girls 18+, boys 19+)</a:t>
                      </a:r>
                      <a:endParaRPr lang="en-CA" b="0" dirty="0">
                        <a:solidFill>
                          <a:schemeClr val="tx1">
                            <a:lumMod val="50000"/>
                          </a:schemeClr>
                        </a:solidFill>
                      </a:endParaRPr>
                    </a:p>
                  </a:txBody>
                  <a:tcPr/>
                </a:tc>
                <a:tc>
                  <a:txBody>
                    <a:bodyPr/>
                    <a:lstStyle/>
                    <a:p>
                      <a:r>
                        <a:rPr lang="en-CA" baseline="0" dirty="0" smtClean="0"/>
                        <a:t>Nation Team Competition</a:t>
                      </a:r>
                      <a:endParaRPr lang="en-CA" dirty="0"/>
                    </a:p>
                  </a:txBody>
                  <a:tcPr/>
                </a:tc>
                <a:tc>
                  <a:txBody>
                    <a:bodyPr/>
                    <a:lstStyle/>
                    <a:p>
                      <a:r>
                        <a:rPr lang="en-CA" dirty="0" smtClean="0"/>
                        <a:t>National Team Competition</a:t>
                      </a:r>
                      <a:endParaRPr lang="en-CA" dirty="0"/>
                    </a:p>
                  </a:txBody>
                  <a:tcPr/>
                </a:tc>
              </a:tr>
              <a:tr h="370840">
                <a:tc>
                  <a:txBody>
                    <a:bodyPr/>
                    <a:lstStyle/>
                    <a:p>
                      <a:r>
                        <a:rPr kumimoji="0" lang="en-CA" b="0" i="0" u="none" strike="noStrike" kern="1200" dirty="0" smtClean="0">
                          <a:solidFill>
                            <a:schemeClr val="tx1">
                              <a:lumMod val="50000"/>
                            </a:schemeClr>
                          </a:solidFill>
                          <a:effectLst/>
                          <a:latin typeface="+mn-lt"/>
                          <a:ea typeface="+mn-ea"/>
                          <a:cs typeface="+mn-cs"/>
                        </a:rPr>
                        <a:t>Active for Life </a:t>
                      </a:r>
                    </a:p>
                    <a:p>
                      <a:r>
                        <a:rPr kumimoji="0" lang="en-CA" b="0" i="0" kern="1200" dirty="0" smtClean="0">
                          <a:solidFill>
                            <a:schemeClr val="tx1">
                              <a:lumMod val="50000"/>
                            </a:schemeClr>
                          </a:solidFill>
                          <a:effectLst/>
                          <a:latin typeface="+mn-lt"/>
                          <a:ea typeface="+mn-ea"/>
                          <a:cs typeface="+mn-cs"/>
                        </a:rPr>
                        <a:t>(any age participant)</a:t>
                      </a:r>
                      <a:endParaRPr lang="en-CA" b="0" dirty="0">
                        <a:solidFill>
                          <a:schemeClr val="tx1">
                            <a:lumMod val="50000"/>
                          </a:schemeClr>
                        </a:solidFill>
                      </a:endParaRPr>
                    </a:p>
                  </a:txBody>
                  <a:tcPr/>
                </a:tc>
                <a:tc>
                  <a:txBody>
                    <a:bodyPr/>
                    <a:lstStyle/>
                    <a:p>
                      <a:r>
                        <a:rPr kumimoji="0" lang="en-CA" b="0" i="0" kern="1200" dirty="0" smtClean="0">
                          <a:solidFill>
                            <a:schemeClr val="dk1"/>
                          </a:solidFill>
                          <a:effectLst/>
                          <a:latin typeface="+mn-lt"/>
                          <a:ea typeface="+mn-ea"/>
                          <a:cs typeface="+mn-cs"/>
                        </a:rPr>
                        <a:t>Any LTS age for recreational and fun competition</a:t>
                      </a:r>
                      <a:endParaRPr lang="en-C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CA" b="0" i="0" kern="1200" dirty="0" smtClean="0">
                          <a:solidFill>
                            <a:schemeClr val="dk1"/>
                          </a:solidFill>
                          <a:effectLst/>
                          <a:latin typeface="+mn-lt"/>
                          <a:ea typeface="+mn-ea"/>
                          <a:cs typeface="+mn-cs"/>
                        </a:rPr>
                        <a:t>Any LTR age for recreational and fun competition</a:t>
                      </a:r>
                      <a:endParaRPr lang="en-CA" dirty="0" smtClean="0"/>
                    </a:p>
                    <a:p>
                      <a:endParaRPr lang="en-CA" dirty="0"/>
                    </a:p>
                  </a:txBody>
                  <a:tcPr/>
                </a:tc>
              </a:tr>
            </a:tbl>
          </a:graphicData>
        </a:graphic>
      </p:graphicFrame>
    </p:spTree>
    <p:extLst>
      <p:ext uri="{BB962C8B-B14F-4D97-AF65-F5344CB8AC3E}">
        <p14:creationId xmlns:p14="http://schemas.microsoft.com/office/powerpoint/2010/main" val="31735140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7239000" cy="842352"/>
          </a:xfrm>
        </p:spPr>
        <p:txBody>
          <a:bodyPr>
            <a:normAutofit fontScale="90000"/>
          </a:bodyPr>
          <a:lstStyle/>
          <a:p>
            <a:r>
              <a:rPr lang="en-CA" dirty="0" smtClean="0"/>
              <a:t>Practical implications for clubs</a:t>
            </a:r>
            <a:endParaRPr lang="en-CA" dirty="0"/>
          </a:p>
        </p:txBody>
      </p:sp>
      <p:sp>
        <p:nvSpPr>
          <p:cNvPr id="3" name="Content Placeholder 2"/>
          <p:cNvSpPr>
            <a:spLocks noGrp="1"/>
          </p:cNvSpPr>
          <p:nvPr>
            <p:ph idx="1"/>
          </p:nvPr>
        </p:nvSpPr>
        <p:spPr/>
        <p:txBody>
          <a:bodyPr>
            <a:normAutofit/>
          </a:bodyPr>
          <a:lstStyle/>
          <a:p>
            <a:pPr marL="0" indent="0">
              <a:buNone/>
            </a:pPr>
            <a:r>
              <a:rPr lang="en-CA" dirty="0" smtClean="0">
                <a:solidFill>
                  <a:schemeClr val="tx2">
                    <a:lumMod val="75000"/>
                  </a:schemeClr>
                </a:solidFill>
              </a:rPr>
              <a:t>1</a:t>
            </a:r>
            <a:r>
              <a:rPr lang="en-CA" dirty="0" smtClean="0"/>
              <a:t>. Strategic Planning with LTAD </a:t>
            </a:r>
          </a:p>
          <a:p>
            <a:pPr lvl="1"/>
            <a:r>
              <a:rPr lang="en-CA" dirty="0" smtClean="0"/>
              <a:t>- Athletes/participants are the core business of sport organizations</a:t>
            </a:r>
          </a:p>
          <a:p>
            <a:pPr lvl="1"/>
            <a:r>
              <a:rPr lang="en-CA" dirty="0" smtClean="0"/>
              <a:t>- Sustainable LTAD should be the focus</a:t>
            </a:r>
          </a:p>
          <a:p>
            <a:pPr lvl="1"/>
            <a:r>
              <a:rPr lang="en-CA" dirty="0" smtClean="0"/>
              <a:t>- What </a:t>
            </a:r>
            <a:r>
              <a:rPr lang="en-CA" dirty="0"/>
              <a:t>does the athlete need? What must coaches do to provide it? </a:t>
            </a:r>
            <a:r>
              <a:rPr lang="en-CA" dirty="0" smtClean="0"/>
              <a:t>What </a:t>
            </a:r>
            <a:r>
              <a:rPr lang="en-CA" dirty="0"/>
              <a:t>organizational infrastructure is necessary to support it? </a:t>
            </a:r>
          </a:p>
          <a:p>
            <a:pPr lvl="1"/>
            <a:r>
              <a:rPr lang="en-CA" dirty="0" smtClean="0"/>
              <a:t>- Further </a:t>
            </a:r>
            <a:r>
              <a:rPr lang="en-CA" dirty="0"/>
              <a:t>guidance and clarity in the planning process. </a:t>
            </a:r>
            <a:endParaRPr lang="en-CA" dirty="0" smtClean="0"/>
          </a:p>
          <a:p>
            <a:endParaRPr lang="en-CA" dirty="0"/>
          </a:p>
        </p:txBody>
      </p:sp>
    </p:spTree>
    <p:extLst>
      <p:ext uri="{BB962C8B-B14F-4D97-AF65-F5344CB8AC3E}">
        <p14:creationId xmlns:p14="http://schemas.microsoft.com/office/powerpoint/2010/main" val="16658519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Practical implications for </a:t>
            </a:r>
            <a:r>
              <a:rPr lang="en-CA" dirty="0" smtClean="0"/>
              <a:t>clubs Cont.</a:t>
            </a:r>
            <a:endParaRPr lang="en-CA" dirty="0"/>
          </a:p>
        </p:txBody>
      </p:sp>
      <p:sp>
        <p:nvSpPr>
          <p:cNvPr id="3" name="Content Placeholder 2"/>
          <p:cNvSpPr>
            <a:spLocks noGrp="1"/>
          </p:cNvSpPr>
          <p:nvPr>
            <p:ph idx="1"/>
          </p:nvPr>
        </p:nvSpPr>
        <p:spPr/>
        <p:txBody>
          <a:bodyPr/>
          <a:lstStyle/>
          <a:p>
            <a:pPr marL="514350" indent="-514350">
              <a:buFont typeface="+mj-lt"/>
              <a:buAutoNum type="arabicPeriod" startAt="2"/>
            </a:pPr>
            <a:r>
              <a:rPr lang="en-CA" dirty="0"/>
              <a:t>Track </a:t>
            </a:r>
            <a:r>
              <a:rPr lang="en-CA" dirty="0" smtClean="0"/>
              <a:t>program </a:t>
            </a:r>
            <a:r>
              <a:rPr lang="en-CA" dirty="0"/>
              <a:t>recruitment &amp; </a:t>
            </a:r>
            <a:r>
              <a:rPr lang="en-CA" dirty="0" smtClean="0"/>
              <a:t>dropouts in relation to the LTAD</a:t>
            </a:r>
            <a:endParaRPr lang="en-CA" dirty="0"/>
          </a:p>
          <a:p>
            <a:pPr marL="514350" indent="-514350">
              <a:buFont typeface="+mj-lt"/>
              <a:buAutoNum type="arabicPeriod" startAt="2"/>
            </a:pPr>
            <a:r>
              <a:rPr lang="en-CA" dirty="0"/>
              <a:t>Consider Partnerships that address LTAD </a:t>
            </a:r>
            <a:r>
              <a:rPr lang="en-CA" dirty="0" smtClean="0"/>
              <a:t>gaps (both introductory and high performance)</a:t>
            </a:r>
            <a:endParaRPr lang="en-CA" dirty="0"/>
          </a:p>
          <a:p>
            <a:pPr marL="514350" indent="-514350">
              <a:buFont typeface="+mj-lt"/>
              <a:buAutoNum type="arabicPeriod" startAt="2"/>
            </a:pPr>
            <a:r>
              <a:rPr lang="en-CA" dirty="0"/>
              <a:t>Evaluate current programs based on LTAD &amp; club priorities </a:t>
            </a:r>
            <a:endParaRPr lang="en-CA" dirty="0" smtClean="0"/>
          </a:p>
          <a:p>
            <a:pPr marL="514350" indent="-514350">
              <a:buFont typeface="+mj-lt"/>
              <a:buAutoNum type="arabicPeriod" startAt="2"/>
            </a:pPr>
            <a:r>
              <a:rPr lang="en-CA" dirty="0" smtClean="0"/>
              <a:t>LTAD </a:t>
            </a:r>
            <a:r>
              <a:rPr lang="en-CA" dirty="0"/>
              <a:t>as a tool for program development</a:t>
            </a:r>
          </a:p>
          <a:p>
            <a:pPr marL="514350" indent="-514350">
              <a:buFont typeface="+mj-lt"/>
              <a:buAutoNum type="arabicPeriod" startAt="2"/>
            </a:pPr>
            <a:r>
              <a:rPr lang="en-CA" dirty="0"/>
              <a:t>Funding Opportunities – Be a reliable and committed </a:t>
            </a:r>
            <a:r>
              <a:rPr lang="en-CA" dirty="0" smtClean="0"/>
              <a:t>sport </a:t>
            </a:r>
            <a:r>
              <a:rPr lang="en-CA" dirty="0"/>
              <a:t>organization</a:t>
            </a:r>
          </a:p>
          <a:p>
            <a:endParaRPr lang="en-CA" dirty="0"/>
          </a:p>
        </p:txBody>
      </p:sp>
    </p:spTree>
    <p:extLst>
      <p:ext uri="{BB962C8B-B14F-4D97-AF65-F5344CB8AC3E}">
        <p14:creationId xmlns:p14="http://schemas.microsoft.com/office/powerpoint/2010/main" val="23163143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Soccer Club Example</a:t>
            </a:r>
            <a:endParaRPr lang="en-CA" dirty="0"/>
          </a:p>
        </p:txBody>
      </p:sp>
      <p:sp>
        <p:nvSpPr>
          <p:cNvPr id="3" name="Content Placeholder 2"/>
          <p:cNvSpPr>
            <a:spLocks noGrp="1"/>
          </p:cNvSpPr>
          <p:nvPr>
            <p:ph idx="1"/>
          </p:nvPr>
        </p:nvSpPr>
        <p:spPr>
          <a:xfrm>
            <a:off x="457200" y="1609416"/>
            <a:ext cx="7499176" cy="5059944"/>
          </a:xfrm>
        </p:spPr>
        <p:txBody>
          <a:bodyPr>
            <a:normAutofit fontScale="62500" lnSpcReduction="20000"/>
          </a:bodyPr>
          <a:lstStyle/>
          <a:p>
            <a:pPr marL="0" indent="0">
              <a:buNone/>
            </a:pPr>
            <a:r>
              <a:rPr lang="en-CA" i="1" dirty="0" smtClean="0"/>
              <a:t>“</a:t>
            </a:r>
            <a:r>
              <a:rPr lang="en-CA" i="1" dirty="0"/>
              <a:t>If you genuinely want to implement CS4L, if you have the right things in place, it can be done relatively straightforwardly</a:t>
            </a:r>
            <a:r>
              <a:rPr lang="en-CA" i="1" dirty="0" smtClean="0"/>
              <a:t>.” – </a:t>
            </a:r>
            <a:r>
              <a:rPr lang="en-CA" dirty="0" smtClean="0"/>
              <a:t>Oakville Soccer Club ED</a:t>
            </a:r>
          </a:p>
          <a:p>
            <a:pPr marL="0" indent="0">
              <a:buNone/>
            </a:pPr>
            <a:endParaRPr lang="en-CA" dirty="0"/>
          </a:p>
          <a:p>
            <a:pPr marL="0" indent="0">
              <a:buNone/>
            </a:pPr>
            <a:r>
              <a:rPr lang="en-CA" dirty="0" smtClean="0"/>
              <a:t>10 Lessons:</a:t>
            </a:r>
          </a:p>
          <a:p>
            <a:endParaRPr lang="en-CA" dirty="0"/>
          </a:p>
          <a:p>
            <a:pPr marL="228600" indent="-228600">
              <a:buAutoNum type="arabicParenR"/>
            </a:pPr>
            <a:r>
              <a:rPr lang="en-CA" sz="2800" dirty="0"/>
              <a:t>Make CS4L knowledge a required competency at Board level</a:t>
            </a:r>
          </a:p>
          <a:p>
            <a:pPr marL="228600" indent="-228600">
              <a:buAutoNum type="arabicParenR"/>
            </a:pPr>
            <a:r>
              <a:rPr lang="en-CA" sz="2800" dirty="0"/>
              <a:t>Embed CS4L in your strategic planning</a:t>
            </a:r>
          </a:p>
          <a:p>
            <a:pPr marL="228600" indent="-228600">
              <a:buAutoNum type="arabicParenR"/>
            </a:pPr>
            <a:r>
              <a:rPr lang="en-CA" sz="2800" dirty="0"/>
              <a:t>Ensure your technical leader is a genuine CS4L proponent</a:t>
            </a:r>
          </a:p>
          <a:p>
            <a:pPr marL="228600" indent="-228600">
              <a:buAutoNum type="arabicParenR"/>
            </a:pPr>
            <a:r>
              <a:rPr lang="en-CA" sz="2800" dirty="0"/>
              <a:t>Embed CS4L in technical planning and coach education</a:t>
            </a:r>
          </a:p>
          <a:p>
            <a:pPr marL="228600" indent="-228600">
              <a:buAutoNum type="arabicParenR"/>
            </a:pPr>
            <a:r>
              <a:rPr lang="en-CA" sz="2800" dirty="0"/>
              <a:t>Break down CS4L into easy-to-understand benefits</a:t>
            </a:r>
          </a:p>
          <a:p>
            <a:pPr marL="228600" indent="-228600">
              <a:buAutoNum type="arabicParenR"/>
            </a:pPr>
            <a:r>
              <a:rPr lang="en-CA" sz="2800" dirty="0"/>
              <a:t>Communicate, communicate, communicate!</a:t>
            </a:r>
          </a:p>
          <a:p>
            <a:pPr marL="228600" indent="-228600">
              <a:buAutoNum type="arabicParenR"/>
            </a:pPr>
            <a:r>
              <a:rPr lang="en-CA" sz="2800" dirty="0"/>
              <a:t>Ensure you have a strong relationship with your facilities partners</a:t>
            </a:r>
          </a:p>
          <a:p>
            <a:pPr marL="228600" indent="-228600">
              <a:buAutoNum type="arabicParenR"/>
            </a:pPr>
            <a:r>
              <a:rPr lang="en-CA" sz="2800" dirty="0"/>
              <a:t>Just do it!</a:t>
            </a:r>
          </a:p>
          <a:p>
            <a:pPr marL="228600" indent="-228600">
              <a:buAutoNum type="arabicParenR"/>
            </a:pPr>
            <a:r>
              <a:rPr lang="en-CA" sz="2800" dirty="0"/>
              <a:t>Talk to the kids</a:t>
            </a:r>
          </a:p>
          <a:p>
            <a:pPr marL="228600" indent="-228600">
              <a:buAutoNum type="arabicParenR"/>
            </a:pPr>
            <a:r>
              <a:rPr lang="en-CA" sz="2800" dirty="0"/>
              <a:t>Measure progress and promote </a:t>
            </a:r>
            <a:r>
              <a:rPr lang="en-CA" sz="2800" dirty="0" smtClean="0"/>
              <a:t>success</a:t>
            </a:r>
            <a:endParaRPr lang="en-CA" dirty="0"/>
          </a:p>
          <a:p>
            <a:endParaRPr lang="en-CA" dirty="0" smtClean="0"/>
          </a:p>
          <a:p>
            <a:pPr marL="0" indent="0">
              <a:buNone/>
            </a:pPr>
            <a:r>
              <a:rPr lang="en-CA" dirty="0" smtClean="0">
                <a:hlinkClick r:id="rId3"/>
              </a:rPr>
              <a:t>Link</a:t>
            </a:r>
            <a:endParaRPr lang="en-CA" dirty="0"/>
          </a:p>
        </p:txBody>
      </p:sp>
    </p:spTree>
    <p:extLst>
      <p:ext uri="{BB962C8B-B14F-4D97-AF65-F5344CB8AC3E}">
        <p14:creationId xmlns:p14="http://schemas.microsoft.com/office/powerpoint/2010/main" val="32744968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7239000" cy="782960"/>
          </a:xfrm>
        </p:spPr>
        <p:txBody>
          <a:bodyPr>
            <a:normAutofit fontScale="90000"/>
          </a:bodyPr>
          <a:lstStyle/>
          <a:p>
            <a:r>
              <a:rPr lang="en-CA" dirty="0" smtClean="0"/>
              <a:t>COAST Recommendations &amp; next steps</a:t>
            </a:r>
            <a:endParaRPr lang="en-CA" dirty="0"/>
          </a:p>
        </p:txBody>
      </p:sp>
      <p:sp>
        <p:nvSpPr>
          <p:cNvPr id="3" name="Content Placeholder 2"/>
          <p:cNvSpPr>
            <a:spLocks noGrp="1"/>
          </p:cNvSpPr>
          <p:nvPr>
            <p:ph idx="1"/>
          </p:nvPr>
        </p:nvSpPr>
        <p:spPr>
          <a:xfrm>
            <a:off x="467544" y="1340768"/>
            <a:ext cx="7571184" cy="5248584"/>
          </a:xfrm>
        </p:spPr>
        <p:txBody>
          <a:bodyPr>
            <a:normAutofit fontScale="85000" lnSpcReduction="10000"/>
          </a:bodyPr>
          <a:lstStyle/>
          <a:p>
            <a:pPr marL="0" indent="0" fontAlgn="base">
              <a:buNone/>
            </a:pPr>
            <a:r>
              <a:rPr lang="en-CA" dirty="0"/>
              <a:t> </a:t>
            </a:r>
            <a:r>
              <a:rPr lang="en-CA" dirty="0" smtClean="0"/>
              <a:t>(Incorporating LTAD Concepts &amp; philosophies)</a:t>
            </a:r>
            <a:endParaRPr lang="en-CA" dirty="0" smtClean="0"/>
          </a:p>
          <a:p>
            <a:pPr marL="514350" indent="-514350" fontAlgn="base">
              <a:buFont typeface="+mj-lt"/>
              <a:buAutoNum type="arabicPeriod"/>
            </a:pPr>
            <a:r>
              <a:rPr lang="en-CA" dirty="0" smtClean="0"/>
              <a:t>Your </a:t>
            </a:r>
            <a:r>
              <a:rPr lang="en-CA" dirty="0"/>
              <a:t>club endorses the LTAD (Long Term Athlete Development) and CS4L (Canada Sport 4 Life) models</a:t>
            </a:r>
            <a:r>
              <a:rPr lang="en-CA" dirty="0" smtClean="0"/>
              <a:t>. (</a:t>
            </a:r>
            <a:r>
              <a:rPr lang="en-CA" dirty="0" smtClean="0">
                <a:solidFill>
                  <a:schemeClr val="tx2">
                    <a:lumMod val="75000"/>
                  </a:schemeClr>
                </a:solidFill>
              </a:rPr>
              <a:t>35%</a:t>
            </a:r>
            <a:r>
              <a:rPr lang="en-CA" dirty="0" smtClean="0"/>
              <a:t>)</a:t>
            </a:r>
            <a:endParaRPr lang="en-CA" dirty="0" smtClean="0"/>
          </a:p>
          <a:p>
            <a:pPr marL="514350" indent="-514350" fontAlgn="base">
              <a:buFont typeface="+mj-lt"/>
              <a:buAutoNum type="arabicPeriod"/>
            </a:pPr>
            <a:r>
              <a:rPr lang="en-CA" dirty="0" smtClean="0"/>
              <a:t>Your </a:t>
            </a:r>
            <a:r>
              <a:rPr lang="en-CA" dirty="0"/>
              <a:t>club has a LTAD </a:t>
            </a:r>
            <a:r>
              <a:rPr lang="en-CA" dirty="0" smtClean="0"/>
              <a:t>plan</a:t>
            </a:r>
            <a:r>
              <a:rPr lang="en-CA" dirty="0" smtClean="0"/>
              <a:t>. (</a:t>
            </a:r>
            <a:r>
              <a:rPr lang="en-CA" dirty="0" smtClean="0">
                <a:solidFill>
                  <a:schemeClr val="tx2">
                    <a:lumMod val="75000"/>
                  </a:schemeClr>
                </a:solidFill>
              </a:rPr>
              <a:t>19%</a:t>
            </a:r>
            <a:r>
              <a:rPr lang="en-CA" dirty="0" smtClean="0"/>
              <a:t>)</a:t>
            </a:r>
            <a:endParaRPr lang="en-CA" dirty="0" smtClean="0"/>
          </a:p>
          <a:p>
            <a:pPr marL="514350" indent="-514350" fontAlgn="base">
              <a:buFont typeface="+mj-lt"/>
              <a:buAutoNum type="arabicPeriod"/>
            </a:pPr>
            <a:r>
              <a:rPr lang="en-CA" dirty="0" smtClean="0"/>
              <a:t>Your </a:t>
            </a:r>
            <a:r>
              <a:rPr lang="en-CA" dirty="0"/>
              <a:t>club ensures all Board of Directors, Staff and Coaches are educated on the LTAD and CS4L models</a:t>
            </a:r>
            <a:r>
              <a:rPr lang="en-CA" dirty="0" smtClean="0"/>
              <a:t>. (</a:t>
            </a:r>
            <a:r>
              <a:rPr lang="en-CA" dirty="0" smtClean="0">
                <a:solidFill>
                  <a:schemeClr val="tx2">
                    <a:lumMod val="75000"/>
                  </a:schemeClr>
                </a:solidFill>
              </a:rPr>
              <a:t>13%</a:t>
            </a:r>
            <a:r>
              <a:rPr lang="en-CA" dirty="0" smtClean="0"/>
              <a:t>)</a:t>
            </a:r>
            <a:r>
              <a:rPr lang="en-CA" dirty="0"/>
              <a:t> </a:t>
            </a:r>
          </a:p>
          <a:p>
            <a:pPr marL="514350" indent="-514350" fontAlgn="base">
              <a:buFont typeface="+mj-lt"/>
              <a:buAutoNum type="arabicPeriod"/>
            </a:pPr>
            <a:r>
              <a:rPr lang="en-CA" dirty="0" smtClean="0"/>
              <a:t>Your </a:t>
            </a:r>
            <a:r>
              <a:rPr lang="en-CA" dirty="0"/>
              <a:t>club ensures all program development decisions are made with LTAD in mind. </a:t>
            </a:r>
            <a:r>
              <a:rPr lang="en-CA" dirty="0" smtClean="0"/>
              <a:t>(</a:t>
            </a:r>
            <a:r>
              <a:rPr lang="en-CA" dirty="0" smtClean="0">
                <a:solidFill>
                  <a:schemeClr val="tx2">
                    <a:lumMod val="75000"/>
                  </a:schemeClr>
                </a:solidFill>
              </a:rPr>
              <a:t>21%</a:t>
            </a:r>
            <a:r>
              <a:rPr lang="en-CA" dirty="0" smtClean="0"/>
              <a:t>)</a:t>
            </a:r>
            <a:endParaRPr lang="en-CA" dirty="0" smtClean="0"/>
          </a:p>
          <a:p>
            <a:pPr marL="514350" indent="-514350" fontAlgn="base">
              <a:buFont typeface="+mj-lt"/>
              <a:buAutoNum type="arabicPeriod"/>
            </a:pPr>
            <a:r>
              <a:rPr lang="en-CA" dirty="0" smtClean="0"/>
              <a:t>Your </a:t>
            </a:r>
            <a:r>
              <a:rPr lang="en-CA" dirty="0"/>
              <a:t>club explains the importance of LTAD to parents and new participants. </a:t>
            </a:r>
            <a:r>
              <a:rPr lang="en-CA" dirty="0" smtClean="0"/>
              <a:t>(</a:t>
            </a:r>
            <a:r>
              <a:rPr lang="en-CA" dirty="0" smtClean="0">
                <a:solidFill>
                  <a:schemeClr val="tx2">
                    <a:lumMod val="75000"/>
                  </a:schemeClr>
                </a:solidFill>
              </a:rPr>
              <a:t>18%</a:t>
            </a:r>
            <a:r>
              <a:rPr lang="en-CA" dirty="0" smtClean="0"/>
              <a:t>)</a:t>
            </a:r>
            <a:endParaRPr lang="en-CA" dirty="0" smtClean="0"/>
          </a:p>
          <a:p>
            <a:pPr marL="514350" indent="-514350" fontAlgn="base">
              <a:buFont typeface="+mj-lt"/>
              <a:buAutoNum type="arabicPeriod"/>
            </a:pPr>
            <a:r>
              <a:rPr lang="en-CA" dirty="0" smtClean="0"/>
              <a:t>Your </a:t>
            </a:r>
            <a:r>
              <a:rPr lang="en-CA" dirty="0"/>
              <a:t>club has established a clear pathway for participants to develop through the LTAD model. </a:t>
            </a:r>
            <a:r>
              <a:rPr lang="en-CA" dirty="0" smtClean="0"/>
              <a:t>(</a:t>
            </a:r>
            <a:r>
              <a:rPr lang="en-CA" dirty="0" smtClean="0">
                <a:solidFill>
                  <a:schemeClr val="tx2">
                    <a:lumMod val="75000"/>
                  </a:schemeClr>
                </a:solidFill>
              </a:rPr>
              <a:t>21%</a:t>
            </a:r>
            <a:r>
              <a:rPr lang="en-CA" dirty="0" smtClean="0"/>
              <a:t>)</a:t>
            </a:r>
            <a:endParaRPr lang="en-CA" dirty="0" smtClean="0"/>
          </a:p>
          <a:p>
            <a:pPr marL="514350" indent="-514350" fontAlgn="base">
              <a:buFont typeface="+mj-lt"/>
              <a:buAutoNum type="arabicPeriod"/>
            </a:pPr>
            <a:r>
              <a:rPr lang="en-CA" dirty="0" smtClean="0"/>
              <a:t>Your </a:t>
            </a:r>
            <a:r>
              <a:rPr lang="en-CA" dirty="0"/>
              <a:t>club has an LTAD section on its website. </a:t>
            </a:r>
            <a:r>
              <a:rPr lang="en-CA" dirty="0" smtClean="0"/>
              <a:t>(</a:t>
            </a:r>
            <a:r>
              <a:rPr lang="en-CA" dirty="0" smtClean="0">
                <a:solidFill>
                  <a:schemeClr val="tx2">
                    <a:lumMod val="75000"/>
                  </a:schemeClr>
                </a:solidFill>
              </a:rPr>
              <a:t>4%</a:t>
            </a:r>
            <a:r>
              <a:rPr lang="en-CA" dirty="0" smtClean="0"/>
              <a:t>)</a:t>
            </a:r>
            <a:endParaRPr lang="en-CA" dirty="0"/>
          </a:p>
        </p:txBody>
      </p:sp>
    </p:spTree>
    <p:extLst>
      <p:ext uri="{BB962C8B-B14F-4D97-AF65-F5344CB8AC3E}">
        <p14:creationId xmlns:p14="http://schemas.microsoft.com/office/powerpoint/2010/main" val="28769932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Resources	</a:t>
            </a:r>
            <a:endParaRPr lang="en-CA" dirty="0"/>
          </a:p>
        </p:txBody>
      </p:sp>
      <p:sp>
        <p:nvSpPr>
          <p:cNvPr id="3" name="Content Placeholder 2"/>
          <p:cNvSpPr>
            <a:spLocks noGrp="1"/>
          </p:cNvSpPr>
          <p:nvPr>
            <p:ph idx="1"/>
          </p:nvPr>
        </p:nvSpPr>
        <p:spPr/>
        <p:txBody>
          <a:bodyPr/>
          <a:lstStyle/>
          <a:p>
            <a:r>
              <a:rPr lang="en-CA" dirty="0" smtClean="0"/>
              <a:t>Rowing Canada </a:t>
            </a:r>
            <a:r>
              <a:rPr lang="en-CA" dirty="0" err="1" smtClean="0"/>
              <a:t>Aviron’s</a:t>
            </a:r>
            <a:r>
              <a:rPr lang="en-CA" dirty="0" smtClean="0"/>
              <a:t> LTAD – </a:t>
            </a:r>
            <a:r>
              <a:rPr lang="en-CA" dirty="0" smtClean="0">
                <a:hlinkClick r:id="rId2" action="ppaction://hlinkfile"/>
              </a:rPr>
              <a:t>Link</a:t>
            </a:r>
            <a:endParaRPr lang="en-CA" dirty="0" smtClean="0"/>
          </a:p>
          <a:p>
            <a:r>
              <a:rPr lang="en-CA" dirty="0" smtClean="0"/>
              <a:t>Sail Canada’s LTAD – </a:t>
            </a:r>
            <a:r>
              <a:rPr lang="en-CA" dirty="0" smtClean="0">
                <a:hlinkClick r:id="rId3"/>
              </a:rPr>
              <a:t>Link</a:t>
            </a:r>
            <a:endParaRPr lang="en-CA" dirty="0" smtClean="0"/>
          </a:p>
          <a:p>
            <a:r>
              <a:rPr lang="en-CA" dirty="0" smtClean="0"/>
              <a:t>Strategic Planning based on LTAD – </a:t>
            </a:r>
            <a:r>
              <a:rPr lang="en-CA" dirty="0" smtClean="0">
                <a:hlinkClick r:id="rId4"/>
              </a:rPr>
              <a:t>Link</a:t>
            </a:r>
            <a:endParaRPr lang="en-CA" dirty="0" smtClean="0"/>
          </a:p>
          <a:p>
            <a:r>
              <a:rPr lang="en-CA" dirty="0" smtClean="0"/>
              <a:t>Canadian Sport for Life &amp; LTAD Website - </a:t>
            </a:r>
            <a:r>
              <a:rPr lang="en-CA" dirty="0" smtClean="0">
                <a:hlinkClick r:id="rId5"/>
              </a:rPr>
              <a:t>Link</a:t>
            </a:r>
            <a:endParaRPr lang="en-CA" dirty="0"/>
          </a:p>
        </p:txBody>
      </p:sp>
    </p:spTree>
    <p:extLst>
      <p:ext uri="{BB962C8B-B14F-4D97-AF65-F5344CB8AC3E}">
        <p14:creationId xmlns:p14="http://schemas.microsoft.com/office/powerpoint/2010/main" val="23454920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Next webinar:</a:t>
            </a:r>
            <a:endParaRPr lang="en-CA" dirty="0"/>
          </a:p>
        </p:txBody>
      </p:sp>
      <p:sp>
        <p:nvSpPr>
          <p:cNvPr id="3" name="Content Placeholder 2"/>
          <p:cNvSpPr>
            <a:spLocks noGrp="1"/>
          </p:cNvSpPr>
          <p:nvPr>
            <p:ph idx="1"/>
          </p:nvPr>
        </p:nvSpPr>
        <p:spPr/>
        <p:txBody>
          <a:bodyPr>
            <a:normAutofit/>
          </a:bodyPr>
          <a:lstStyle/>
          <a:p>
            <a:pPr marL="0" indent="0">
              <a:buNone/>
            </a:pPr>
            <a:endParaRPr lang="en-CA" sz="4400" dirty="0" smtClean="0"/>
          </a:p>
          <a:p>
            <a:pPr marL="0" indent="0">
              <a:buNone/>
            </a:pPr>
            <a:r>
              <a:rPr lang="en-CA" sz="4400" b="1" dirty="0" smtClean="0"/>
              <a:t>FUNDRAISING PRACTICES</a:t>
            </a:r>
          </a:p>
          <a:p>
            <a:pPr marL="0" indent="0">
              <a:buNone/>
            </a:pPr>
            <a:r>
              <a:rPr lang="en-CA" sz="2800" dirty="0" smtClean="0"/>
              <a:t>Wednesday April 8 @ </a:t>
            </a:r>
            <a:r>
              <a:rPr lang="en-CA" sz="2800" dirty="0" smtClean="0"/>
              <a:t>7 PM</a:t>
            </a:r>
          </a:p>
          <a:p>
            <a:pPr marL="0" indent="0">
              <a:buNone/>
            </a:pPr>
            <a:r>
              <a:rPr lang="en-CA" sz="2800" dirty="0" smtClean="0"/>
              <a:t>Presentation by fundraising professional Emily Clark</a:t>
            </a:r>
          </a:p>
          <a:p>
            <a:pPr marL="0" indent="0">
              <a:buNone/>
            </a:pPr>
            <a:endParaRPr lang="en-CA" sz="4400" dirty="0"/>
          </a:p>
        </p:txBody>
      </p:sp>
    </p:spTree>
    <p:extLst>
      <p:ext uri="{BB962C8B-B14F-4D97-AF65-F5344CB8AC3E}">
        <p14:creationId xmlns:p14="http://schemas.microsoft.com/office/powerpoint/2010/main" val="30719527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chemeClr val="bg2">
                    <a:lumMod val="50000"/>
                  </a:schemeClr>
                </a:solidFill>
              </a:rPr>
              <a:t>Presentation Archive</a:t>
            </a:r>
            <a:endParaRPr lang="en-CA" dirty="0">
              <a:solidFill>
                <a:schemeClr val="bg2">
                  <a:lumMod val="50000"/>
                </a:schemeClr>
              </a:solidFill>
            </a:endParaRPr>
          </a:p>
        </p:txBody>
      </p:sp>
      <p:sp>
        <p:nvSpPr>
          <p:cNvPr id="3" name="Content Placeholder 2"/>
          <p:cNvSpPr>
            <a:spLocks noGrp="1"/>
          </p:cNvSpPr>
          <p:nvPr>
            <p:ph idx="1"/>
          </p:nvPr>
        </p:nvSpPr>
        <p:spPr/>
        <p:txBody>
          <a:bodyPr>
            <a:normAutofit lnSpcReduction="10000"/>
          </a:bodyPr>
          <a:lstStyle/>
          <a:p>
            <a:pPr marL="36576" indent="0">
              <a:buNone/>
            </a:pPr>
            <a:r>
              <a:rPr lang="en-CA" dirty="0" smtClean="0">
                <a:solidFill>
                  <a:schemeClr val="bg2">
                    <a:lumMod val="75000"/>
                  </a:schemeClr>
                </a:solidFill>
              </a:rPr>
              <a:t>Want to refer back to this presentation? Visit the resource library at </a:t>
            </a:r>
            <a:r>
              <a:rPr lang="en-CA" dirty="0" smtClean="0">
                <a:hlinkClick r:id="rId3"/>
              </a:rPr>
              <a:t>www.shellsandsails.ca</a:t>
            </a:r>
            <a:r>
              <a:rPr lang="en-CA" dirty="0" smtClean="0"/>
              <a:t>! </a:t>
            </a:r>
          </a:p>
          <a:p>
            <a:pPr marL="0" indent="0">
              <a:buNone/>
            </a:pPr>
            <a:r>
              <a:rPr lang="en-CA" dirty="0"/>
              <a:t>	</a:t>
            </a:r>
            <a:endParaRPr lang="en-CA" dirty="0" smtClean="0"/>
          </a:p>
          <a:p>
            <a:pPr marL="0" indent="0">
              <a:buNone/>
            </a:pPr>
            <a:endParaRPr lang="en-CA" dirty="0" smtClean="0"/>
          </a:p>
          <a:p>
            <a:pPr marL="0" indent="0">
              <a:buNone/>
            </a:pPr>
            <a:endParaRPr lang="en-CA" dirty="0"/>
          </a:p>
          <a:p>
            <a:pPr marL="0" indent="0">
              <a:buNone/>
            </a:pPr>
            <a:endParaRPr lang="en-CA" dirty="0" smtClean="0"/>
          </a:p>
          <a:p>
            <a:pPr marL="0" indent="0">
              <a:buNone/>
            </a:pPr>
            <a:endParaRPr lang="en-CA" dirty="0"/>
          </a:p>
          <a:p>
            <a:pPr marL="0" indent="0">
              <a:buNone/>
            </a:pPr>
            <a:r>
              <a:rPr lang="en-CA" dirty="0"/>
              <a:t>	</a:t>
            </a:r>
            <a:r>
              <a:rPr lang="en-CA" dirty="0" smtClean="0"/>
              <a:t>			</a:t>
            </a:r>
            <a:r>
              <a:rPr lang="en-CA" dirty="0" smtClean="0">
                <a:solidFill>
                  <a:schemeClr val="bg2">
                    <a:lumMod val="75000"/>
                  </a:schemeClr>
                </a:solidFill>
              </a:rPr>
              <a:t>(</a:t>
            </a:r>
            <a:r>
              <a:rPr lang="en-CA" dirty="0" smtClean="0">
                <a:solidFill>
                  <a:schemeClr val="bg2">
                    <a:lumMod val="75000"/>
                  </a:schemeClr>
                </a:solidFill>
              </a:rPr>
              <a:t>Password </a:t>
            </a:r>
            <a:r>
              <a:rPr lang="en-CA" dirty="0" smtClean="0">
                <a:solidFill>
                  <a:srgbClr val="FF0000"/>
                </a:solidFill>
              </a:rPr>
              <a:t>s&amp;s1113</a:t>
            </a:r>
            <a:r>
              <a:rPr lang="en-CA" dirty="0" smtClean="0">
                <a:solidFill>
                  <a:schemeClr val="bg2">
                    <a:lumMod val="75000"/>
                  </a:schemeClr>
                </a:solidFill>
              </a:rPr>
              <a:t>)</a:t>
            </a:r>
          </a:p>
          <a:p>
            <a:pPr marL="0" indent="0">
              <a:buNone/>
            </a:pPr>
            <a:endParaRPr lang="en-CA" dirty="0" smtClean="0"/>
          </a:p>
          <a:p>
            <a:pPr marL="36576" indent="0">
              <a:buNone/>
            </a:pPr>
            <a:r>
              <a:rPr lang="en-CA" dirty="0" smtClean="0">
                <a:solidFill>
                  <a:schemeClr val="bg2">
                    <a:lumMod val="75000"/>
                  </a:schemeClr>
                </a:solidFill>
              </a:rPr>
              <a:t>Follow up questions/comments? </a:t>
            </a:r>
          </a:p>
          <a:p>
            <a:pPr marL="36576" indent="0">
              <a:buNone/>
            </a:pPr>
            <a:r>
              <a:rPr lang="en-CA" dirty="0" smtClean="0">
                <a:hlinkClick r:id="rId4"/>
              </a:rPr>
              <a:t>Lynsey@shellsandsails.ca</a:t>
            </a:r>
            <a:r>
              <a:rPr lang="en-CA" dirty="0" smtClean="0"/>
              <a:t> </a:t>
            </a:r>
          </a:p>
          <a:p>
            <a:endParaRPr lang="en-CA" dirty="0"/>
          </a:p>
          <a:p>
            <a:pPr marL="0" indent="0">
              <a:buNone/>
            </a:pPr>
            <a:endParaRPr lang="en-CA" dirty="0"/>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59632" y="2911104"/>
            <a:ext cx="1944216" cy="1453443"/>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36097" y="3003697"/>
            <a:ext cx="2063214" cy="568132"/>
          </a:xfrm>
          <a:prstGeom prst="rect">
            <a:avLst/>
          </a:prstGeom>
        </p:spPr>
      </p:pic>
      <p:sp>
        <p:nvSpPr>
          <p:cNvPr id="6" name="Bent Arrow 5"/>
          <p:cNvSpPr/>
          <p:nvPr/>
        </p:nvSpPr>
        <p:spPr>
          <a:xfrm rot="3017236">
            <a:off x="3881976" y="2386673"/>
            <a:ext cx="1308041" cy="125373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15144796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Custom 21">
      <a:dk1>
        <a:srgbClr val="675E47"/>
      </a:dk1>
      <a:lt1>
        <a:srgbClr val="FFFFFF"/>
      </a:lt1>
      <a:dk2>
        <a:srgbClr val="00B0F0"/>
      </a:dk2>
      <a:lt2>
        <a:srgbClr val="00B0F0"/>
      </a:lt2>
      <a:accent1>
        <a:srgbClr val="FF0000"/>
      </a:accent1>
      <a:accent2>
        <a:srgbClr val="FFFFFF"/>
      </a:accent2>
      <a:accent3>
        <a:srgbClr val="D2CB6C"/>
      </a:accent3>
      <a:accent4>
        <a:srgbClr val="FFFFFF"/>
      </a:accent4>
      <a:accent5>
        <a:srgbClr val="C89F5D"/>
      </a:accent5>
      <a:accent6>
        <a:srgbClr val="FFFFFF"/>
      </a:accent6>
      <a:hlink>
        <a:srgbClr val="D25814"/>
      </a:hlink>
      <a:folHlink>
        <a:srgbClr val="849A0A"/>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908</TotalTime>
  <Words>1082</Words>
  <Application>Microsoft Office PowerPoint</Application>
  <PresentationFormat>On-screen Show (4:3)</PresentationFormat>
  <Paragraphs>189</Paragraphs>
  <Slides>14</Slides>
  <Notes>11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Opulent</vt:lpstr>
      <vt:lpstr>Long Term Athlete Development</vt:lpstr>
      <vt:lpstr>Agenda</vt:lpstr>
      <vt:lpstr>Sport canada</vt:lpstr>
      <vt:lpstr>PowerPoint Presentation</vt:lpstr>
      <vt:lpstr>PowerPoint Presentation</vt:lpstr>
      <vt:lpstr>PowerPoint Presentation</vt:lpstr>
      <vt:lpstr>PowerPoint Presentation</vt:lpstr>
      <vt:lpstr>Practical implications for clubs</vt:lpstr>
      <vt:lpstr>Practical implications for clubs Cont.</vt:lpstr>
      <vt:lpstr>Soccer Club Example</vt:lpstr>
      <vt:lpstr>COAST Recommendations &amp; next steps</vt:lpstr>
      <vt:lpstr>Resources </vt:lpstr>
      <vt:lpstr>Next webinar:</vt:lpstr>
      <vt:lpstr>Presentation Archive</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Norton</dc:creator>
  <cp:lastModifiedBy>Rebecca Norton</cp:lastModifiedBy>
  <cp:revision>60</cp:revision>
  <cp:lastPrinted>2015-03-23T21:43:06Z</cp:lastPrinted>
  <dcterms:created xsi:type="dcterms:W3CDTF">2015-03-16T13:34:18Z</dcterms:created>
  <dcterms:modified xsi:type="dcterms:W3CDTF">2015-03-23T23:52:07Z</dcterms:modified>
</cp:coreProperties>
</file>