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16"/>
  </p:notesMasterIdLst>
  <p:sldIdLst>
    <p:sldId id="256" r:id="rId5"/>
    <p:sldId id="265" r:id="rId6"/>
    <p:sldId id="274" r:id="rId7"/>
    <p:sldId id="291" r:id="rId8"/>
    <p:sldId id="286" r:id="rId9"/>
    <p:sldId id="293" r:id="rId10"/>
    <p:sldId id="290" r:id="rId11"/>
    <p:sldId id="283" r:id="rId12"/>
    <p:sldId id="281" r:id="rId13"/>
    <p:sldId id="284" r:id="rId14"/>
    <p:sldId id="25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559" autoAdjust="0"/>
  </p:normalViewPr>
  <p:slideViewPr>
    <p:cSldViewPr>
      <p:cViewPr>
        <p:scale>
          <a:sx n="57" d="100"/>
          <a:sy n="57" d="100"/>
        </p:scale>
        <p:origin x="1776" y="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40382-F8DD-491B-8101-4E9F447EB38D}" type="datetimeFigureOut">
              <a:rPr lang="en-CA" smtClean="0"/>
              <a:t>2015-04-29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02D7D5-BCC6-4A95-A7AB-6EBCFA03852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0726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en-CA" u="sng" dirty="0" smtClean="0"/>
          </a:p>
          <a:p>
            <a:pPr lvl="1"/>
            <a:endParaRPr lang="en-CA" u="sng" dirty="0" smtClean="0"/>
          </a:p>
          <a:p>
            <a:pPr lvl="1"/>
            <a:r>
              <a:rPr lang="en-CA" u="sng" dirty="0" smtClean="0"/>
              <a:t>Strategic Plan:</a:t>
            </a:r>
            <a:r>
              <a:rPr lang="en-CA" u="sng" baseline="0" dirty="0" smtClean="0"/>
              <a:t> </a:t>
            </a:r>
            <a:endParaRPr lang="en-CA" u="sng" dirty="0" smtClean="0"/>
          </a:p>
          <a:p>
            <a:pPr lvl="1"/>
            <a:r>
              <a:rPr lang="en-CA" dirty="0" smtClean="0"/>
              <a:t>By 2020, OS has committed </a:t>
            </a:r>
          </a:p>
          <a:p>
            <a:pPr lvl="1">
              <a:buNone/>
            </a:pPr>
            <a:r>
              <a:rPr lang="en-CA" dirty="0" smtClean="0"/>
              <a:t>	to create an enhanced, </a:t>
            </a:r>
          </a:p>
          <a:p>
            <a:pPr lvl="1">
              <a:buNone/>
            </a:pPr>
            <a:r>
              <a:rPr lang="en-CA" dirty="0" smtClean="0"/>
              <a:t>	Provincial wide day dedicated</a:t>
            </a:r>
          </a:p>
          <a:p>
            <a:pPr lvl="1">
              <a:buNone/>
            </a:pPr>
            <a:r>
              <a:rPr lang="en-CA" dirty="0" smtClean="0"/>
              <a:t>	to sailing</a:t>
            </a:r>
          </a:p>
          <a:p>
            <a:pPr lvl="1"/>
            <a:r>
              <a:rPr lang="en-CA" dirty="0" smtClean="0"/>
              <a:t>Increase awareness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pPr lvl="1"/>
            <a:r>
              <a:rPr lang="en-CA" dirty="0" smtClean="0"/>
              <a:t>Increase participation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2D7D5-BCC6-4A95-A7AB-6EBCFA038528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4289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en-CA" u="sng" dirty="0" smtClean="0"/>
          </a:p>
          <a:p>
            <a:pPr lvl="1"/>
            <a:endParaRPr lang="en-CA" u="sng" dirty="0" smtClean="0"/>
          </a:p>
          <a:p>
            <a:pPr lvl="1"/>
            <a:r>
              <a:rPr lang="en-CA" u="sng" dirty="0" smtClean="0"/>
              <a:t>Strategic Plan:</a:t>
            </a:r>
            <a:r>
              <a:rPr lang="en-CA" u="sng" baseline="0" dirty="0" smtClean="0"/>
              <a:t> </a:t>
            </a:r>
            <a:endParaRPr lang="en-CA" u="sng" dirty="0" smtClean="0"/>
          </a:p>
          <a:p>
            <a:pPr lvl="1"/>
            <a:r>
              <a:rPr lang="en-CA" dirty="0" smtClean="0"/>
              <a:t>By 2020, OS has committed </a:t>
            </a:r>
          </a:p>
          <a:p>
            <a:pPr lvl="1">
              <a:buNone/>
            </a:pPr>
            <a:r>
              <a:rPr lang="en-CA" dirty="0" smtClean="0"/>
              <a:t>	to create an enhanced, </a:t>
            </a:r>
          </a:p>
          <a:p>
            <a:pPr lvl="1">
              <a:buNone/>
            </a:pPr>
            <a:r>
              <a:rPr lang="en-CA" dirty="0" smtClean="0"/>
              <a:t>	Provincial wide day dedicated</a:t>
            </a:r>
          </a:p>
          <a:p>
            <a:pPr lvl="1">
              <a:buNone/>
            </a:pPr>
            <a:r>
              <a:rPr lang="en-CA" dirty="0" smtClean="0"/>
              <a:t>	to sailing</a:t>
            </a:r>
          </a:p>
          <a:p>
            <a:pPr lvl="1"/>
            <a:r>
              <a:rPr lang="en-CA" dirty="0" smtClean="0"/>
              <a:t>Increase awareness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pPr lvl="1"/>
            <a:r>
              <a:rPr lang="en-CA" dirty="0" smtClean="0"/>
              <a:t>Increase participation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2D7D5-BCC6-4A95-A7AB-6EBCFA038528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5725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en-CA" u="sng" dirty="0" smtClean="0"/>
          </a:p>
          <a:p>
            <a:pPr lvl="1"/>
            <a:endParaRPr lang="en-CA" u="sng" dirty="0" smtClean="0"/>
          </a:p>
          <a:p>
            <a:pPr lvl="1"/>
            <a:r>
              <a:rPr lang="en-CA" u="sng" dirty="0" smtClean="0"/>
              <a:t>Strategic Plan:</a:t>
            </a:r>
            <a:r>
              <a:rPr lang="en-CA" u="sng" baseline="0" dirty="0" smtClean="0"/>
              <a:t> </a:t>
            </a:r>
            <a:endParaRPr lang="en-CA" u="sng" dirty="0" smtClean="0"/>
          </a:p>
          <a:p>
            <a:pPr lvl="1"/>
            <a:r>
              <a:rPr lang="en-CA" dirty="0" smtClean="0"/>
              <a:t>By 2020, OS has committed </a:t>
            </a:r>
          </a:p>
          <a:p>
            <a:pPr lvl="1">
              <a:buNone/>
            </a:pPr>
            <a:r>
              <a:rPr lang="en-CA" dirty="0" smtClean="0"/>
              <a:t>	to create an enhanced, </a:t>
            </a:r>
          </a:p>
          <a:p>
            <a:pPr lvl="1">
              <a:buNone/>
            </a:pPr>
            <a:r>
              <a:rPr lang="en-CA" dirty="0" smtClean="0"/>
              <a:t>	Provincial wide day dedicated</a:t>
            </a:r>
          </a:p>
          <a:p>
            <a:pPr lvl="1">
              <a:buNone/>
            </a:pPr>
            <a:r>
              <a:rPr lang="en-CA" dirty="0" smtClean="0"/>
              <a:t>	to sailing</a:t>
            </a:r>
          </a:p>
          <a:p>
            <a:pPr lvl="1"/>
            <a:r>
              <a:rPr lang="en-CA" dirty="0" smtClean="0"/>
              <a:t>Increase awareness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pPr lvl="1"/>
            <a:r>
              <a:rPr lang="en-CA" dirty="0" smtClean="0"/>
              <a:t>Increase participation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2D7D5-BCC6-4A95-A7AB-6EBCFA038528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3697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en-CA" u="sng" dirty="0" smtClean="0"/>
          </a:p>
          <a:p>
            <a:pPr lvl="1"/>
            <a:endParaRPr lang="en-CA" u="sng" dirty="0" smtClean="0"/>
          </a:p>
          <a:p>
            <a:pPr lvl="1"/>
            <a:r>
              <a:rPr lang="en-CA" u="sng" dirty="0" smtClean="0"/>
              <a:t>Strategic Plan:</a:t>
            </a:r>
            <a:r>
              <a:rPr lang="en-CA" u="sng" baseline="0" dirty="0" smtClean="0"/>
              <a:t> </a:t>
            </a:r>
            <a:endParaRPr lang="en-CA" u="sng" dirty="0" smtClean="0"/>
          </a:p>
          <a:p>
            <a:pPr lvl="1"/>
            <a:r>
              <a:rPr lang="en-CA" dirty="0" smtClean="0"/>
              <a:t>By 2020, OS has committed </a:t>
            </a:r>
          </a:p>
          <a:p>
            <a:pPr lvl="1">
              <a:buNone/>
            </a:pPr>
            <a:r>
              <a:rPr lang="en-CA" dirty="0" smtClean="0"/>
              <a:t>	to create an enhanced, </a:t>
            </a:r>
          </a:p>
          <a:p>
            <a:pPr lvl="1">
              <a:buNone/>
            </a:pPr>
            <a:r>
              <a:rPr lang="en-CA" dirty="0" smtClean="0"/>
              <a:t>	Provincial wide day dedicated</a:t>
            </a:r>
          </a:p>
          <a:p>
            <a:pPr lvl="1">
              <a:buNone/>
            </a:pPr>
            <a:r>
              <a:rPr lang="en-CA" dirty="0" smtClean="0"/>
              <a:t>	to sailing</a:t>
            </a:r>
          </a:p>
          <a:p>
            <a:pPr lvl="1"/>
            <a:r>
              <a:rPr lang="en-CA" dirty="0" smtClean="0"/>
              <a:t>Increase awareness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pPr lvl="1"/>
            <a:r>
              <a:rPr lang="en-CA" dirty="0" smtClean="0"/>
              <a:t>Increase participation of our</a:t>
            </a:r>
            <a:br>
              <a:rPr lang="en-CA" dirty="0" smtClean="0"/>
            </a:br>
            <a:r>
              <a:rPr lang="en-CA" dirty="0" smtClean="0"/>
              <a:t>sport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2D7D5-BCC6-4A95-A7AB-6EBCFA038528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7667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2295A28-DF05-4F8F-836C-C0F559995ACE}" type="datetimeFigureOut">
              <a:rPr lang="en-CA" smtClean="0"/>
              <a:t>2015-04-29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295A28-DF05-4F8F-836C-C0F559995ACE}" type="datetimeFigureOut">
              <a:rPr lang="en-CA" smtClean="0"/>
              <a:t>2015-04-29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295A28-DF05-4F8F-836C-C0F559995ACE}" type="datetimeFigureOut">
              <a:rPr lang="en-CA" smtClean="0"/>
              <a:t>2015-04-29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295A28-DF05-4F8F-836C-C0F559995ACE}" type="datetimeFigureOut">
              <a:rPr lang="en-CA" smtClean="0"/>
              <a:t>2015-04-29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295A28-DF05-4F8F-836C-C0F559995ACE}" type="datetimeFigureOut">
              <a:rPr lang="en-CA" smtClean="0"/>
              <a:t>2015-04-29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295A28-DF05-4F8F-836C-C0F559995ACE}" type="datetimeFigureOut">
              <a:rPr lang="en-CA" smtClean="0"/>
              <a:t>2015-04-29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295A28-DF05-4F8F-836C-C0F559995ACE}" type="datetimeFigureOut">
              <a:rPr lang="en-CA" smtClean="0"/>
              <a:t>2015-04-29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2295A28-DF05-4F8F-836C-C0F559995ACE}" type="datetimeFigureOut">
              <a:rPr lang="en-CA" smtClean="0"/>
              <a:t>2015-04-29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2295A28-DF05-4F8F-836C-C0F559995ACE}" type="datetimeFigureOut">
              <a:rPr lang="en-CA" smtClean="0"/>
              <a:t>2015-04-29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295A28-DF05-4F8F-836C-C0F559995ACE}" type="datetimeFigureOut">
              <a:rPr lang="en-CA" smtClean="0"/>
              <a:t>2015-04-29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295A28-DF05-4F8F-836C-C0F559995ACE}" type="datetimeFigureOut">
              <a:rPr lang="en-CA" smtClean="0"/>
              <a:t>2015-04-29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2295A28-DF05-4F8F-836C-C0F559995ACE}" type="datetimeFigureOut">
              <a:rPr lang="en-CA" smtClean="0"/>
              <a:t>2015-04-29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92E60D-F0E8-4F12-9F9E-55146C93C6AD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tephanie@shellsandsails.c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hyperlink" Target="http://www.getoutonthewater.ca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3355" y="460796"/>
            <a:ext cx="7772400" cy="1829761"/>
          </a:xfrm>
        </p:spPr>
        <p:txBody>
          <a:bodyPr/>
          <a:lstStyle/>
          <a:p>
            <a:r>
              <a:rPr lang="en-CA" dirty="0" smtClean="0">
                <a:solidFill>
                  <a:srgbClr val="002060"/>
                </a:solidFill>
              </a:rPr>
              <a:t>Follow Up</a:t>
            </a:r>
            <a:endParaRPr lang="en-CA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2290557"/>
            <a:ext cx="7772400" cy="1199704"/>
          </a:xfrm>
        </p:spPr>
        <p:txBody>
          <a:bodyPr>
            <a:normAutofit fontScale="92500" lnSpcReduction="20000"/>
          </a:bodyPr>
          <a:lstStyle/>
          <a:p>
            <a:endParaRPr lang="en-CA" dirty="0" smtClean="0"/>
          </a:p>
          <a:p>
            <a:r>
              <a:rPr lang="en-CA" dirty="0" smtClean="0"/>
              <a:t>By: Stephanie McKenzie</a:t>
            </a:r>
          </a:p>
          <a:p>
            <a:r>
              <a:rPr lang="en-CA" dirty="0" smtClean="0"/>
              <a:t>Project Manager, Ontario Sailing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3" r="1176"/>
          <a:stretch/>
        </p:blipFill>
        <p:spPr>
          <a:xfrm>
            <a:off x="0" y="4221088"/>
            <a:ext cx="9144000" cy="2636912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0486" y="1516614"/>
            <a:ext cx="8229600" cy="4525963"/>
          </a:xfrm>
        </p:spPr>
        <p:txBody>
          <a:bodyPr/>
          <a:lstStyle/>
          <a:p>
            <a:pPr>
              <a:buFont typeface="Lucida Sans Unicode" panose="020B0602030504020204" pitchFamily="34" charset="0"/>
              <a:buChar char="⇨"/>
            </a:pPr>
            <a:r>
              <a:rPr lang="en-CA" dirty="0" smtClean="0">
                <a:hlinkClick r:id="rId3"/>
              </a:rPr>
              <a:t>Stephanie@shellsandsails.ca</a:t>
            </a:r>
            <a:endParaRPr lang="en-CA" dirty="0" smtClean="0"/>
          </a:p>
          <a:p>
            <a:pPr>
              <a:buFont typeface="Lucida Sans Unicode" panose="020B0602030504020204" pitchFamily="34" charset="0"/>
              <a:buChar char="⇨"/>
            </a:pPr>
            <a:r>
              <a:rPr lang="en-CA" dirty="0" smtClean="0"/>
              <a:t>647-984-9506</a:t>
            </a:r>
          </a:p>
          <a:p>
            <a:pPr>
              <a:buFont typeface="Lucida Sans Unicode" panose="020B0602030504020204" pitchFamily="34" charset="0"/>
              <a:buChar char="⇨"/>
            </a:pPr>
            <a:r>
              <a:rPr lang="en-CA" dirty="0" smtClean="0">
                <a:hlinkClick r:id="rId4"/>
              </a:rPr>
              <a:t>www.getoutonthewater.ca</a:t>
            </a:r>
            <a:endParaRPr lang="en-CA" dirty="0" smtClean="0"/>
          </a:p>
          <a:p>
            <a:pPr>
              <a:buFont typeface="Lucida Sans Unicode" panose="020B0602030504020204" pitchFamily="34" charset="0"/>
              <a:buChar char="⇨"/>
            </a:pPr>
            <a:r>
              <a:rPr lang="en-CA" dirty="0" smtClean="0"/>
              <a:t>Facebook: /</a:t>
            </a:r>
            <a:r>
              <a:rPr lang="en-CA" dirty="0" err="1" smtClean="0"/>
              <a:t>getoutonthewater</a:t>
            </a:r>
            <a:endParaRPr lang="en-CA" dirty="0" smtClean="0"/>
          </a:p>
          <a:p>
            <a:pPr>
              <a:buFont typeface="Lucida Sans Unicode" panose="020B0602030504020204" pitchFamily="34" charset="0"/>
              <a:buChar char="⇨"/>
            </a:pPr>
            <a:r>
              <a:rPr lang="en-CA" dirty="0" smtClean="0"/>
              <a:t>Twitter: @</a:t>
            </a:r>
            <a:r>
              <a:rPr lang="en-CA" dirty="0" err="1" smtClean="0"/>
              <a:t>getonthewaters</a:t>
            </a:r>
            <a:endParaRPr lang="en-CA" dirty="0" smtClean="0"/>
          </a:p>
          <a:p>
            <a:pPr>
              <a:buFont typeface="Lucida Sans Unicode" panose="020B0602030504020204" pitchFamily="34" charset="0"/>
              <a:buChar char="⇨"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500" dirty="0" smtClean="0">
                <a:solidFill>
                  <a:srgbClr val="002060"/>
                </a:solidFill>
              </a:rPr>
              <a:t>Welcome to Get Out On The Water</a:t>
            </a:r>
            <a:endParaRPr lang="en-CA" sz="35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4" r="1102"/>
          <a:stretch/>
        </p:blipFill>
        <p:spPr>
          <a:xfrm>
            <a:off x="-6714" y="5229200"/>
            <a:ext cx="9150714" cy="1628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779595"/>
            <a:ext cx="8514002" cy="17376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3873" r="1176" b="4252"/>
          <a:stretch/>
        </p:blipFill>
        <p:spPr>
          <a:xfrm>
            <a:off x="0" y="5445224"/>
            <a:ext cx="9144000" cy="1412776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378491"/>
          </a:xfrm>
        </p:spPr>
        <p:txBody>
          <a:bodyPr>
            <a:normAutofit/>
          </a:bodyPr>
          <a:lstStyle/>
          <a:p>
            <a:r>
              <a:rPr lang="en-CA" dirty="0" smtClean="0"/>
              <a:t>The objective </a:t>
            </a:r>
            <a:r>
              <a:rPr lang="en-CA" dirty="0" smtClean="0"/>
              <a:t>was </a:t>
            </a:r>
            <a:r>
              <a:rPr lang="en-CA" dirty="0" smtClean="0"/>
              <a:t>to promote your </a:t>
            </a:r>
            <a:r>
              <a:rPr lang="en-CA" dirty="0" smtClean="0"/>
              <a:t>TRY </a:t>
            </a:r>
            <a:r>
              <a:rPr lang="en-CA" dirty="0" smtClean="0"/>
              <a:t>IT day to the public</a:t>
            </a:r>
          </a:p>
          <a:p>
            <a:r>
              <a:rPr lang="en-CA" dirty="0" smtClean="0"/>
              <a:t>Gain more club exposure</a:t>
            </a:r>
          </a:p>
          <a:p>
            <a:r>
              <a:rPr lang="en-CA" dirty="0" smtClean="0"/>
              <a:t>Promote water sports</a:t>
            </a:r>
          </a:p>
          <a:p>
            <a:r>
              <a:rPr lang="en-CA" dirty="0" smtClean="0"/>
              <a:t>Expose the public to a fun, free, barrier free day</a:t>
            </a:r>
          </a:p>
          <a:p>
            <a:r>
              <a:rPr lang="en-CA" dirty="0" smtClean="0"/>
              <a:t>Promote your programs available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500" dirty="0" smtClean="0">
                <a:solidFill>
                  <a:srgbClr val="002060"/>
                </a:solidFill>
              </a:rPr>
              <a:t>Why</a:t>
            </a:r>
            <a:r>
              <a:rPr lang="en-CA" sz="3500" dirty="0" smtClean="0">
                <a:solidFill>
                  <a:srgbClr val="002060"/>
                </a:solidFill>
              </a:rPr>
              <a:t>:</a:t>
            </a:r>
            <a:endParaRPr lang="en-CA" sz="35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Whatever strategies you used in your marketing you want to be able to go back and see what worked and what didn’t work</a:t>
            </a:r>
            <a:endParaRPr lang="en-CA" dirty="0" smtClean="0"/>
          </a:p>
          <a:p>
            <a:r>
              <a:rPr lang="en-CA" dirty="0" smtClean="0"/>
              <a:t>Notes will help eliminate guess work</a:t>
            </a:r>
            <a:endParaRPr lang="en-CA" dirty="0" smtClean="0"/>
          </a:p>
          <a:p>
            <a:r>
              <a:rPr lang="en-CA" dirty="0" smtClean="0"/>
              <a:t>Saves time: copy and paste, use similar posters/tools/posts/newsletters </a:t>
            </a:r>
            <a:r>
              <a:rPr lang="en-CA" dirty="0" err="1" smtClean="0"/>
              <a:t>etc</a:t>
            </a:r>
            <a:endParaRPr lang="en-CA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Make Notes!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3"/>
          <a:stretch/>
        </p:blipFill>
        <p:spPr>
          <a:xfrm>
            <a:off x="0" y="4869160"/>
            <a:ext cx="9144000" cy="198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531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What does you club offer by means of getting involved: learn to sail, membership</a:t>
            </a:r>
            <a:endParaRPr lang="en-CA" dirty="0"/>
          </a:p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Make sure there is a sign up or registration form readily available for people to sign up after they have been on the water</a:t>
            </a:r>
            <a:endParaRPr lang="en-CA" dirty="0" smtClean="0"/>
          </a:p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Suggested: Tour of facilities at a later date (invite them back more likely to come)</a:t>
            </a:r>
            <a:endParaRPr lang="en-CA" dirty="0"/>
          </a:p>
          <a:p>
            <a:pPr lvl="1">
              <a:buFont typeface="Wingdings" panose="05000000000000000000" pitchFamily="2" charset="2"/>
              <a:buChar char="à"/>
            </a:pPr>
            <a:endParaRPr lang="en-CA" dirty="0"/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400" dirty="0" smtClean="0">
                <a:solidFill>
                  <a:srgbClr val="002060"/>
                </a:solidFill>
              </a:rPr>
              <a:t>On the spot sign up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" t="5376" r="2750" b="2750"/>
          <a:stretch/>
        </p:blipFill>
        <p:spPr>
          <a:xfrm>
            <a:off x="0" y="4653135"/>
            <a:ext cx="9144000" cy="224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59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Club swag (key chains, future invitation to open house if planned)</a:t>
            </a:r>
            <a:endParaRPr lang="en-CA" dirty="0"/>
          </a:p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Suggested: print the nautical terms located online or your own with your club contact information </a:t>
            </a:r>
            <a:endParaRPr lang="en-CA" dirty="0" smtClean="0"/>
          </a:p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Suggested: Completed certificate (will be available online)</a:t>
            </a:r>
            <a:endParaRPr lang="en-CA" dirty="0"/>
          </a:p>
          <a:p>
            <a:pPr lvl="1">
              <a:buFont typeface="Wingdings" panose="05000000000000000000" pitchFamily="2" charset="2"/>
              <a:buChar char="à"/>
            </a:pPr>
            <a:endParaRPr lang="en-CA" dirty="0"/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400" dirty="0" smtClean="0">
                <a:solidFill>
                  <a:srgbClr val="002060"/>
                </a:solidFill>
              </a:rPr>
              <a:t>Take Homes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" t="5376" r="2750" b="2750"/>
          <a:stretch/>
        </p:blipFill>
        <p:spPr>
          <a:xfrm>
            <a:off x="0" y="4653135"/>
            <a:ext cx="9144000" cy="224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49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6294" r="1962" b="7082"/>
          <a:stretch/>
        </p:blipFill>
        <p:spPr>
          <a:xfrm>
            <a:off x="1" y="4481735"/>
            <a:ext cx="9144000" cy="2376265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Specific Newsletter to new and interested parties (participants in your open house)</a:t>
            </a:r>
            <a:endParaRPr lang="en-CA" dirty="0" smtClean="0"/>
          </a:p>
          <a:p>
            <a:r>
              <a:rPr lang="en-CA" dirty="0" smtClean="0"/>
              <a:t>Know the circulation schedule before you meet with people (too many emails and you will loose interest</a:t>
            </a:r>
            <a:endParaRPr lang="en-CA" dirty="0" smtClean="0"/>
          </a:p>
          <a:p>
            <a:r>
              <a:rPr lang="en-CA" dirty="0" smtClean="0"/>
              <a:t>1 page with a call to action</a:t>
            </a:r>
          </a:p>
          <a:p>
            <a:r>
              <a:rPr lang="en-CA" dirty="0" smtClean="0"/>
              <a:t>Do not be afraid of listing prices PEOPLE HATE GUESS WORK!!!</a:t>
            </a:r>
            <a:endParaRPr lang="en-CA" dirty="0"/>
          </a:p>
          <a:p>
            <a:pPr marL="109728" indent="0">
              <a:buNone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Reconnecting with a newsletter: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55649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CA" u="sng" dirty="0" smtClean="0"/>
              <a:t>Stay accessible</a:t>
            </a:r>
            <a:endParaRPr lang="en-CA" dirty="0" smtClean="0"/>
          </a:p>
          <a:p>
            <a:pPr marL="393192" lvl="1" indent="0">
              <a:buNone/>
            </a:pPr>
            <a:endParaRPr lang="en-CA" dirty="0" smtClean="0">
              <a:sym typeface="Wingdings" pitchFamily="2" charset="2"/>
            </a:endParaRPr>
          </a:p>
          <a:p>
            <a:pPr lvl="1"/>
            <a:r>
              <a:rPr lang="en-CA" dirty="0" smtClean="0">
                <a:sym typeface="Wingdings" pitchFamily="2" charset="2"/>
              </a:rPr>
              <a:t>Through a positive fist contact experience participants will be more likely to return</a:t>
            </a:r>
            <a:endParaRPr lang="en-CA" dirty="0" smtClean="0">
              <a:sym typeface="Wingdings" pitchFamily="2" charset="2"/>
            </a:endParaRPr>
          </a:p>
          <a:p>
            <a:pPr lvl="1"/>
            <a:r>
              <a:rPr lang="en-CA" dirty="0" smtClean="0">
                <a:sym typeface="Wingdings" pitchFamily="2" charset="2"/>
              </a:rPr>
              <a:t>Encourage them to join any social media (Facebook or Twitter) so they can stay up to date while they consider becoming a member</a:t>
            </a:r>
            <a:endParaRPr lang="en-CA" dirty="0" smtClean="0"/>
          </a:p>
          <a:p>
            <a:pPr lvl="1">
              <a:buNone/>
            </a:pPr>
            <a:endParaRPr lang="en-CA" dirty="0" smtClean="0"/>
          </a:p>
          <a:p>
            <a:pPr lvl="1"/>
            <a:endParaRPr lang="en-CA" dirty="0" smtClean="0"/>
          </a:p>
          <a:p>
            <a:endParaRPr lang="en-CA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500" dirty="0" smtClean="0">
                <a:solidFill>
                  <a:srgbClr val="002060"/>
                </a:solidFill>
              </a:rPr>
              <a:t>Do not lose contact!</a:t>
            </a:r>
            <a:endParaRPr lang="en-CA" sz="35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5376" r="1176" b="2750"/>
          <a:stretch/>
        </p:blipFill>
        <p:spPr>
          <a:xfrm>
            <a:off x="0" y="5085183"/>
            <a:ext cx="9144000" cy="177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05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rmAutofit/>
          </a:bodyPr>
          <a:lstStyle/>
          <a:p>
            <a:r>
              <a:rPr lang="en-CA" dirty="0" smtClean="0"/>
              <a:t>Highlight your positives</a:t>
            </a:r>
          </a:p>
          <a:p>
            <a:r>
              <a:rPr lang="en-CA" dirty="0" smtClean="0"/>
              <a:t>Talk about what makes you different</a:t>
            </a:r>
          </a:p>
          <a:p>
            <a:r>
              <a:rPr lang="en-CA" dirty="0" smtClean="0"/>
              <a:t>Zero in on their objectives (family friendly, remote, members only)</a:t>
            </a:r>
          </a:p>
          <a:p>
            <a:r>
              <a:rPr lang="en-CA" dirty="0" smtClean="0"/>
              <a:t>Let people see your enthusiasm for being a part of your specific club</a:t>
            </a:r>
            <a:endParaRPr lang="en-CA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3500" dirty="0" smtClean="0">
                <a:solidFill>
                  <a:srgbClr val="002060"/>
                </a:solidFill>
              </a:rPr>
              <a:t>BRAG </a:t>
            </a:r>
            <a:r>
              <a:rPr lang="en-CA" sz="3500" dirty="0" err="1" smtClean="0">
                <a:solidFill>
                  <a:srgbClr val="002060"/>
                </a:solidFill>
              </a:rPr>
              <a:t>BRAG</a:t>
            </a:r>
            <a:r>
              <a:rPr lang="en-CA" sz="3500" dirty="0" smtClean="0">
                <a:solidFill>
                  <a:srgbClr val="002060"/>
                </a:solidFill>
              </a:rPr>
              <a:t> </a:t>
            </a:r>
            <a:r>
              <a:rPr lang="en-CA" sz="3500" dirty="0" err="1" smtClean="0">
                <a:solidFill>
                  <a:srgbClr val="002060"/>
                </a:solidFill>
              </a:rPr>
              <a:t>BRAG</a:t>
            </a:r>
            <a:r>
              <a:rPr lang="en-CA" sz="3500" dirty="0" smtClean="0">
                <a:solidFill>
                  <a:srgbClr val="002060"/>
                </a:solidFill>
              </a:rPr>
              <a:t> </a:t>
            </a:r>
            <a:r>
              <a:rPr lang="en-CA" sz="3500" dirty="0" err="1" smtClean="0">
                <a:solidFill>
                  <a:srgbClr val="002060"/>
                </a:solidFill>
              </a:rPr>
              <a:t>BRAG</a:t>
            </a:r>
            <a:r>
              <a:rPr lang="en-CA" sz="3500" dirty="0" smtClean="0">
                <a:solidFill>
                  <a:srgbClr val="002060"/>
                </a:solidFill>
              </a:rPr>
              <a:t> </a:t>
            </a:r>
            <a:r>
              <a:rPr lang="en-CA" sz="3500" dirty="0" err="1" smtClean="0">
                <a:solidFill>
                  <a:srgbClr val="002060"/>
                </a:solidFill>
              </a:rPr>
              <a:t>BRAG</a:t>
            </a:r>
            <a:r>
              <a:rPr lang="en-CA" sz="3500" dirty="0" smtClean="0">
                <a:solidFill>
                  <a:srgbClr val="002060"/>
                </a:solidFill>
              </a:rPr>
              <a:t>!</a:t>
            </a:r>
            <a:endParaRPr lang="en-CA" sz="35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" t="5376" r="1963" b="5375"/>
          <a:stretch/>
        </p:blipFill>
        <p:spPr>
          <a:xfrm>
            <a:off x="0" y="4828602"/>
            <a:ext cx="9127171" cy="205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01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à"/>
            </a:pPr>
            <a:r>
              <a:rPr lang="en-CA" dirty="0" smtClean="0"/>
              <a:t>I AM HERE, ME STEPHANIE MCKENZIE!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sz="2400" dirty="0" smtClean="0"/>
              <a:t>Do not hesitate to pick up the phone or email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CA" sz="2400" dirty="0" smtClean="0"/>
              <a:t>I am available for web meetings, conference calls, in person. I can help promote and pitch to the appropriate people with your clubs support</a:t>
            </a:r>
            <a:endParaRPr lang="en-US" sz="2400" dirty="0"/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rgbClr val="002060"/>
                </a:solidFill>
              </a:rPr>
              <a:t>Ontario Sailing is here to help!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5376" r="1962" b="2750"/>
          <a:stretch/>
        </p:blipFill>
        <p:spPr>
          <a:xfrm>
            <a:off x="0" y="4941168"/>
            <a:ext cx="9144000" cy="191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83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2750" r="1176" b="2750"/>
          <a:stretch/>
        </p:blipFill>
        <p:spPr>
          <a:xfrm>
            <a:off x="0" y="4797451"/>
            <a:ext cx="9167543" cy="20980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1700808"/>
            <a:ext cx="7772400" cy="1829761"/>
          </a:xfrm>
        </p:spPr>
        <p:txBody>
          <a:bodyPr/>
          <a:lstStyle/>
          <a:p>
            <a:r>
              <a:rPr lang="en-CA" dirty="0" smtClean="0">
                <a:solidFill>
                  <a:srgbClr val="002060"/>
                </a:solidFill>
              </a:rPr>
              <a:t>GET OUT ON THE WATER</a:t>
            </a:r>
            <a:endParaRPr lang="en-CA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789040"/>
            <a:ext cx="7772400" cy="1199704"/>
          </a:xfrm>
        </p:spPr>
        <p:txBody>
          <a:bodyPr>
            <a:normAutofit fontScale="92500" lnSpcReduction="20000"/>
          </a:bodyPr>
          <a:lstStyle/>
          <a:p>
            <a:r>
              <a:rPr lang="en-CA" dirty="0" smtClean="0"/>
              <a:t>Any Questions?</a:t>
            </a:r>
          </a:p>
          <a:p>
            <a:r>
              <a:rPr lang="en-CA" dirty="0" smtClean="0"/>
              <a:t>Stephanie@getoutonthewater.ca</a:t>
            </a:r>
          </a:p>
          <a:p>
            <a:r>
              <a:rPr lang="en-CA" dirty="0" smtClean="0"/>
              <a:t>1-888-672-7245 ext. 225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40C566A550C44FA4AC2FE52A177D01" ma:contentTypeVersion="0" ma:contentTypeDescription="Create a new document." ma:contentTypeScope="" ma:versionID="0f44134bfac60a5db0d1473624853fa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15787acf22db4e4c0ac8b858fca640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B5E0B44-ADFD-4FFC-8E66-4BDECC800DD5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E71237B-3490-49D4-99D0-F236727E32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B1213DD-22D6-4258-9065-B4811A5694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1730</TotalTime>
  <Words>462</Words>
  <Application>Microsoft Office PowerPoint</Application>
  <PresentationFormat>On-screen Show (4:3)</PresentationFormat>
  <Paragraphs>92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Calibri</vt:lpstr>
      <vt:lpstr>Lucida Sans Unicode</vt:lpstr>
      <vt:lpstr>Verdana</vt:lpstr>
      <vt:lpstr>Wingdings</vt:lpstr>
      <vt:lpstr>Wingdings 2</vt:lpstr>
      <vt:lpstr>Wingdings 3</vt:lpstr>
      <vt:lpstr>Concourse</vt:lpstr>
      <vt:lpstr>Follow Up</vt:lpstr>
      <vt:lpstr>Welcome to Get Out On The Water</vt:lpstr>
      <vt:lpstr>Why:</vt:lpstr>
      <vt:lpstr>Make Notes!</vt:lpstr>
      <vt:lpstr>On the spot sign up</vt:lpstr>
      <vt:lpstr>Take Homes</vt:lpstr>
      <vt:lpstr>Reconnecting with a newsletter:</vt:lpstr>
      <vt:lpstr>Do not lose contact!</vt:lpstr>
      <vt:lpstr>BRAG BRAG BRAG BRAG BRAG!</vt:lpstr>
      <vt:lpstr>Ontario Sailing is here to help!</vt:lpstr>
      <vt:lpstr>GET OUT ON THE WATER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Overview</dc:title>
  <dc:creator>owner</dc:creator>
  <cp:lastModifiedBy>Project Manager</cp:lastModifiedBy>
  <cp:revision>99</cp:revision>
  <dcterms:created xsi:type="dcterms:W3CDTF">2014-03-19T12:53:14Z</dcterms:created>
  <dcterms:modified xsi:type="dcterms:W3CDTF">2015-04-29T23:39:14Z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0x0101008D40C566A550C44FA4AC2FE52A177D01</vt:lpwstr>
  </property>
</Properties>
</file>