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9"/>
  </p:notesMasterIdLst>
  <p:sldIdLst>
    <p:sldId id="269" r:id="rId5"/>
    <p:sldId id="295" r:id="rId6"/>
    <p:sldId id="298" r:id="rId7"/>
    <p:sldId id="297" r:id="rId8"/>
    <p:sldId id="272" r:id="rId9"/>
    <p:sldId id="273" r:id="rId10"/>
    <p:sldId id="291" r:id="rId11"/>
    <p:sldId id="282" r:id="rId12"/>
    <p:sldId id="287" r:id="rId13"/>
    <p:sldId id="288" r:id="rId14"/>
    <p:sldId id="289" r:id="rId15"/>
    <p:sldId id="274" r:id="rId16"/>
    <p:sldId id="290" r:id="rId17"/>
    <p:sldId id="29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68" autoAdjust="0"/>
    <p:restoredTop sz="81949" autoAdjust="0"/>
  </p:normalViewPr>
  <p:slideViewPr>
    <p:cSldViewPr>
      <p:cViewPr varScale="1">
        <p:scale>
          <a:sx n="74" d="100"/>
          <a:sy n="74" d="100"/>
        </p:scale>
        <p:origin x="154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BD006-934D-4F9E-B124-413854550AEA}" type="datetimeFigureOut">
              <a:rPr lang="en-CA" smtClean="0"/>
              <a:t>2015-04-08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8F9606-BDFE-46BD-BB2B-A73E9CFB85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3053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CA" u="sng" dirty="0" smtClean="0"/>
          </a:p>
          <a:p>
            <a:pPr lvl="1"/>
            <a:endParaRPr lang="en-CA" u="sng" dirty="0" smtClean="0"/>
          </a:p>
          <a:p>
            <a:pPr lvl="1"/>
            <a:r>
              <a:rPr lang="en-CA" u="sng" dirty="0" smtClean="0"/>
              <a:t>Strategic Plan:</a:t>
            </a:r>
            <a:r>
              <a:rPr lang="en-CA" u="sng" baseline="0" dirty="0" smtClean="0"/>
              <a:t> </a:t>
            </a:r>
            <a:endParaRPr lang="en-CA" u="sng" dirty="0" smtClean="0"/>
          </a:p>
          <a:p>
            <a:pPr lvl="1"/>
            <a:r>
              <a:rPr lang="en-CA" dirty="0" smtClean="0"/>
              <a:t>By 2020, OS has committed </a:t>
            </a:r>
          </a:p>
          <a:p>
            <a:pPr lvl="1">
              <a:buNone/>
            </a:pPr>
            <a:r>
              <a:rPr lang="en-CA" dirty="0" smtClean="0"/>
              <a:t>	to create an enhanced, </a:t>
            </a:r>
          </a:p>
          <a:p>
            <a:pPr lvl="1">
              <a:buNone/>
            </a:pPr>
            <a:r>
              <a:rPr lang="en-CA" dirty="0" smtClean="0"/>
              <a:t>	Provincial wide day dedicated</a:t>
            </a:r>
          </a:p>
          <a:p>
            <a:pPr lvl="1">
              <a:buNone/>
            </a:pPr>
            <a:r>
              <a:rPr lang="en-CA" dirty="0" smtClean="0"/>
              <a:t>	to sailing</a:t>
            </a:r>
          </a:p>
          <a:p>
            <a:pPr lvl="1"/>
            <a:r>
              <a:rPr lang="en-CA" dirty="0" smtClean="0"/>
              <a:t>Increase awareness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pPr lvl="1"/>
            <a:r>
              <a:rPr lang="en-CA" dirty="0" smtClean="0"/>
              <a:t>Increase participation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2D7D5-BCC6-4A95-A7AB-6EBCFA038528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331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CA" u="sng" dirty="0" smtClean="0"/>
          </a:p>
          <a:p>
            <a:pPr lvl="1"/>
            <a:endParaRPr lang="en-CA" u="sng" dirty="0" smtClean="0"/>
          </a:p>
          <a:p>
            <a:pPr lvl="1"/>
            <a:r>
              <a:rPr lang="en-CA" u="sng" dirty="0" smtClean="0"/>
              <a:t>Strategic Plan:</a:t>
            </a:r>
            <a:r>
              <a:rPr lang="en-CA" u="sng" baseline="0" dirty="0" smtClean="0"/>
              <a:t> </a:t>
            </a:r>
            <a:endParaRPr lang="en-CA" u="sng" dirty="0" smtClean="0"/>
          </a:p>
          <a:p>
            <a:pPr lvl="1"/>
            <a:r>
              <a:rPr lang="en-CA" dirty="0" smtClean="0"/>
              <a:t>By 2020, OS has committed </a:t>
            </a:r>
          </a:p>
          <a:p>
            <a:pPr lvl="1">
              <a:buNone/>
            </a:pPr>
            <a:r>
              <a:rPr lang="en-CA" dirty="0" smtClean="0"/>
              <a:t>	to create an enhanced, </a:t>
            </a:r>
          </a:p>
          <a:p>
            <a:pPr lvl="1">
              <a:buNone/>
            </a:pPr>
            <a:r>
              <a:rPr lang="en-CA" dirty="0" smtClean="0"/>
              <a:t>	Provincial wide day dedicated</a:t>
            </a:r>
          </a:p>
          <a:p>
            <a:pPr lvl="1">
              <a:buNone/>
            </a:pPr>
            <a:r>
              <a:rPr lang="en-CA" dirty="0" smtClean="0"/>
              <a:t>	to sailing</a:t>
            </a:r>
          </a:p>
          <a:p>
            <a:pPr lvl="1"/>
            <a:r>
              <a:rPr lang="en-CA" dirty="0" smtClean="0"/>
              <a:t>Increase awareness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pPr lvl="1"/>
            <a:r>
              <a:rPr lang="en-CA" dirty="0" smtClean="0"/>
              <a:t>Increase participation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2D7D5-BCC6-4A95-A7AB-6EBCFA038528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0999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F9606-BDFE-46BD-BB2B-A73E9CFB85A1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5320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F9606-BDFE-46BD-BB2B-A73E9CFB85A1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3854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720B080-6C4F-4CE7-9F47-889AEB1AFDCC}" type="datetimeFigureOut">
              <a:rPr lang="en-CA" smtClean="0"/>
              <a:t>2015-04-08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619CCFF-36F0-48A4-8787-53390F42912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20B080-6C4F-4CE7-9F47-889AEB1AFDCC}" type="datetimeFigureOut">
              <a:rPr lang="en-CA" smtClean="0"/>
              <a:t>2015-04-08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19CCFF-36F0-48A4-8787-53390F429124}" type="slidenum">
              <a:rPr lang="en-CA" smtClean="0"/>
              <a:t>‹#›</a:t>
            </a:fld>
            <a:endParaRPr lang="en-C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20B080-6C4F-4CE7-9F47-889AEB1AFDCC}" type="datetimeFigureOut">
              <a:rPr lang="en-CA" smtClean="0"/>
              <a:t>2015-04-08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19CCFF-36F0-48A4-8787-53390F429124}" type="slidenum">
              <a:rPr lang="en-CA" smtClean="0"/>
              <a:t>‹#›</a:t>
            </a:fld>
            <a:endParaRPr lang="en-C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20B080-6C4F-4CE7-9F47-889AEB1AFDCC}" type="datetimeFigureOut">
              <a:rPr lang="en-CA" smtClean="0"/>
              <a:t>2015-04-08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19CCFF-36F0-48A4-8787-53390F429124}" type="slidenum">
              <a:rPr lang="en-CA" smtClean="0"/>
              <a:t>‹#›</a:t>
            </a:fld>
            <a:endParaRPr lang="en-C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20B080-6C4F-4CE7-9F47-889AEB1AFDCC}" type="datetimeFigureOut">
              <a:rPr lang="en-CA" smtClean="0"/>
              <a:t>2015-04-08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19CCFF-36F0-48A4-8787-53390F429124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20B080-6C4F-4CE7-9F47-889AEB1AFDCC}" type="datetimeFigureOut">
              <a:rPr lang="en-CA" smtClean="0"/>
              <a:t>2015-04-08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19CCFF-36F0-48A4-8787-53390F429124}" type="slidenum">
              <a:rPr lang="en-CA" smtClean="0"/>
              <a:t>‹#›</a:t>
            </a:fld>
            <a:endParaRPr lang="en-C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20B080-6C4F-4CE7-9F47-889AEB1AFDCC}" type="datetimeFigureOut">
              <a:rPr lang="en-CA" smtClean="0"/>
              <a:t>2015-04-08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19CCFF-36F0-48A4-8787-53390F42912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720B080-6C4F-4CE7-9F47-889AEB1AFDCC}" type="datetimeFigureOut">
              <a:rPr lang="en-CA" smtClean="0"/>
              <a:t>2015-04-08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19CCFF-36F0-48A4-8787-53390F429124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720B080-6C4F-4CE7-9F47-889AEB1AFDCC}" type="datetimeFigureOut">
              <a:rPr lang="en-CA" smtClean="0"/>
              <a:t>2015-04-08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619CCFF-36F0-48A4-8787-53390F429124}" type="slidenum">
              <a:rPr lang="en-CA" smtClean="0"/>
              <a:t>‹#›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20B080-6C4F-4CE7-9F47-889AEB1AFDCC}" type="datetimeFigureOut">
              <a:rPr lang="en-CA" smtClean="0"/>
              <a:t>2015-04-08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19CCFF-36F0-48A4-8787-53390F42912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20B080-6C4F-4CE7-9F47-889AEB1AFDCC}" type="datetimeFigureOut">
              <a:rPr lang="en-CA" smtClean="0"/>
              <a:t>2015-04-08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19CCFF-36F0-48A4-8787-53390F429124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720B080-6C4F-4CE7-9F47-889AEB1AFDCC}" type="datetimeFigureOut">
              <a:rPr lang="en-CA" smtClean="0"/>
              <a:t>2015-04-08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619CCFF-36F0-48A4-8787-53390F429124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tephanie@shellsandsails.c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hyperlink" Target="http://www.getoutonthewater.ca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7129" y="1919784"/>
            <a:ext cx="7772400" cy="2234679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First </a:t>
            </a:r>
            <a:r>
              <a:rPr lang="en-CA" dirty="0" smtClean="0"/>
              <a:t>Contact: 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sz="2400" i="1" dirty="0" smtClean="0"/>
              <a:t>What you need to know about making that first-time experience effective.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789040"/>
            <a:ext cx="7772400" cy="1199704"/>
          </a:xfrm>
        </p:spPr>
        <p:txBody>
          <a:bodyPr>
            <a:normAutofit fontScale="92500" lnSpcReduction="20000"/>
          </a:bodyPr>
          <a:lstStyle/>
          <a:p>
            <a:endParaRPr lang="en-CA" dirty="0" smtClean="0"/>
          </a:p>
          <a:p>
            <a:r>
              <a:rPr lang="en-CA" dirty="0" smtClean="0"/>
              <a:t>By: </a:t>
            </a:r>
            <a:r>
              <a:rPr lang="en-CA" dirty="0" smtClean="0"/>
              <a:t>Stephanie McKenzie</a:t>
            </a:r>
            <a:endParaRPr lang="en-CA" dirty="0" smtClean="0"/>
          </a:p>
          <a:p>
            <a:r>
              <a:rPr lang="en-CA" dirty="0" smtClean="0"/>
              <a:t>Project Manager: Get Out On The Water</a:t>
            </a:r>
            <a:endParaRPr lang="en-CA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4" r="2351"/>
          <a:stretch/>
        </p:blipFill>
        <p:spPr>
          <a:xfrm>
            <a:off x="0" y="4988744"/>
            <a:ext cx="9144000" cy="186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6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0486" y="1516614"/>
            <a:ext cx="8229600" cy="4525963"/>
          </a:xfrm>
        </p:spPr>
        <p:txBody>
          <a:bodyPr/>
          <a:lstStyle/>
          <a:p>
            <a:pPr>
              <a:buFont typeface="Lucida Sans Unicode" panose="020B0602030504020204" pitchFamily="34" charset="0"/>
              <a:buChar char="⇨"/>
            </a:pPr>
            <a:r>
              <a:rPr lang="en-CA" dirty="0" smtClean="0">
                <a:hlinkClick r:id="rId3"/>
              </a:rPr>
              <a:t>Stephanie@shellsandsails.ca</a:t>
            </a:r>
            <a:endParaRPr lang="en-CA" dirty="0" smtClean="0"/>
          </a:p>
          <a:p>
            <a:pPr>
              <a:buFont typeface="Lucida Sans Unicode" panose="020B0602030504020204" pitchFamily="34" charset="0"/>
              <a:buChar char="⇨"/>
            </a:pPr>
            <a:r>
              <a:rPr lang="en-CA" dirty="0" smtClean="0"/>
              <a:t>647-984-9506</a:t>
            </a:r>
          </a:p>
          <a:p>
            <a:pPr>
              <a:buFont typeface="Lucida Sans Unicode" panose="020B0602030504020204" pitchFamily="34" charset="0"/>
              <a:buChar char="⇨"/>
            </a:pPr>
            <a:r>
              <a:rPr lang="en-CA" dirty="0" smtClean="0">
                <a:hlinkClick r:id="rId4"/>
              </a:rPr>
              <a:t>www.getoutonthewater.ca</a:t>
            </a:r>
            <a:endParaRPr lang="en-CA" dirty="0" smtClean="0"/>
          </a:p>
          <a:p>
            <a:pPr>
              <a:buFont typeface="Lucida Sans Unicode" panose="020B0602030504020204" pitchFamily="34" charset="0"/>
              <a:buChar char="⇨"/>
            </a:pPr>
            <a:r>
              <a:rPr lang="en-CA" dirty="0" smtClean="0"/>
              <a:t>Facebook: /</a:t>
            </a:r>
            <a:r>
              <a:rPr lang="en-CA" dirty="0" err="1" smtClean="0"/>
              <a:t>getoutonthewater</a:t>
            </a:r>
            <a:endParaRPr lang="en-CA" dirty="0" smtClean="0"/>
          </a:p>
          <a:p>
            <a:pPr>
              <a:buFont typeface="Lucida Sans Unicode" panose="020B0602030504020204" pitchFamily="34" charset="0"/>
              <a:buChar char="⇨"/>
            </a:pPr>
            <a:r>
              <a:rPr lang="en-CA" dirty="0" smtClean="0"/>
              <a:t>Twitter: @</a:t>
            </a:r>
            <a:r>
              <a:rPr lang="en-CA" dirty="0" err="1" smtClean="0"/>
              <a:t>getonthewaters</a:t>
            </a:r>
            <a:endParaRPr lang="en-CA" dirty="0" smtClean="0"/>
          </a:p>
          <a:p>
            <a:pPr>
              <a:buFont typeface="Lucida Sans Unicode" panose="020B0602030504020204" pitchFamily="34" charset="0"/>
              <a:buChar char="⇨"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500" dirty="0" smtClean="0">
                <a:solidFill>
                  <a:srgbClr val="002060"/>
                </a:solidFill>
              </a:rPr>
              <a:t>Welcome to Get Out On The Water</a:t>
            </a:r>
            <a:endParaRPr lang="en-CA" sz="35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" r="1102"/>
          <a:stretch/>
        </p:blipFill>
        <p:spPr>
          <a:xfrm>
            <a:off x="-6714" y="5229200"/>
            <a:ext cx="9150714" cy="162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779595"/>
            <a:ext cx="8514002" cy="173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4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852936"/>
            <a:ext cx="2261237" cy="21674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" r="1176"/>
          <a:stretch/>
        </p:blipFill>
        <p:spPr>
          <a:xfrm>
            <a:off x="0" y="4797152"/>
            <a:ext cx="9144000" cy="211810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/>
          </a:bodyPr>
          <a:lstStyle/>
          <a:p>
            <a:r>
              <a:rPr lang="en-CA" dirty="0" smtClean="0"/>
              <a:t>As the public begins to show up for the day a few suggestions</a:t>
            </a:r>
          </a:p>
          <a:p>
            <a:pPr lvl="1"/>
            <a:r>
              <a:rPr lang="en-CA" dirty="0" smtClean="0"/>
              <a:t>Volunteers should be easily recognizable</a:t>
            </a:r>
            <a:endParaRPr lang="en-CA" dirty="0"/>
          </a:p>
          <a:p>
            <a:pPr lvl="1"/>
            <a:r>
              <a:rPr lang="en-CA" dirty="0" smtClean="0"/>
              <a:t>Name tags</a:t>
            </a:r>
          </a:p>
          <a:p>
            <a:pPr lvl="1"/>
            <a:r>
              <a:rPr lang="en-CA" dirty="0" smtClean="0"/>
              <a:t>Introduce club volunteers</a:t>
            </a:r>
          </a:p>
          <a:p>
            <a:pPr lvl="1"/>
            <a:r>
              <a:rPr lang="en-CA" dirty="0" smtClean="0"/>
              <a:t>Encourage questions</a:t>
            </a:r>
          </a:p>
          <a:p>
            <a:pPr lvl="1"/>
            <a:r>
              <a:rPr lang="en-CA" dirty="0" smtClean="0"/>
              <a:t>SMILE!!!!!!!!!!!!!!!!!!!!!!!!!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dirty="0" smtClean="0">
                <a:solidFill>
                  <a:srgbClr val="002060"/>
                </a:solidFill>
              </a:rPr>
              <a:t>SMILE</a:t>
            </a:r>
            <a:endParaRPr lang="en-C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28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0486" y="1516614"/>
            <a:ext cx="8229600" cy="4525963"/>
          </a:xfrm>
        </p:spPr>
        <p:txBody>
          <a:bodyPr/>
          <a:lstStyle/>
          <a:p>
            <a:pPr>
              <a:buFont typeface="Lucida Sans Unicode" panose="020B0602030504020204" pitchFamily="34" charset="0"/>
              <a:buChar char="⇨"/>
            </a:pPr>
            <a:r>
              <a:rPr lang="en-CA" dirty="0" smtClean="0"/>
              <a:t>Key things to consider before interacting with the public:</a:t>
            </a:r>
          </a:p>
          <a:p>
            <a:pPr>
              <a:buFont typeface="Lucida Sans Unicode" panose="020B0602030504020204" pitchFamily="34" charset="0"/>
              <a:buChar char="⇨"/>
            </a:pPr>
            <a:endParaRPr lang="en-CA" dirty="0" smtClean="0"/>
          </a:p>
          <a:p>
            <a:pPr lvl="1">
              <a:buFont typeface="Lucida Sans Unicode" panose="020B0602030504020204" pitchFamily="34" charset="0"/>
              <a:buChar char="⇨"/>
            </a:pPr>
            <a:r>
              <a:rPr lang="en-CA" dirty="0" smtClean="0"/>
              <a:t>First time on or near the water</a:t>
            </a:r>
          </a:p>
          <a:p>
            <a:pPr lvl="1">
              <a:buFont typeface="Lucida Sans Unicode" panose="020B0602030504020204" pitchFamily="34" charset="0"/>
              <a:buChar char="⇨"/>
            </a:pPr>
            <a:r>
              <a:rPr lang="en-CA" dirty="0" smtClean="0"/>
              <a:t>First time being exposed to a water sport</a:t>
            </a:r>
          </a:p>
          <a:p>
            <a:pPr lvl="1">
              <a:buFont typeface="Lucida Sans Unicode" panose="020B0602030504020204" pitchFamily="34" charset="0"/>
              <a:buChar char="⇨"/>
            </a:pPr>
            <a:r>
              <a:rPr lang="en-CA" dirty="0" smtClean="0"/>
              <a:t>First time in a club/organization environment</a:t>
            </a:r>
          </a:p>
          <a:p>
            <a:pPr lvl="1">
              <a:buFont typeface="Lucida Sans Unicode" panose="020B0602030504020204" pitchFamily="34" charset="0"/>
              <a:buChar char="⇨"/>
            </a:pPr>
            <a:r>
              <a:rPr lang="en-CA" dirty="0" smtClean="0"/>
              <a:t>First time being introduced to the idea that they can enjoy your sport as a hobby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500" dirty="0" smtClean="0">
                <a:solidFill>
                  <a:srgbClr val="002060"/>
                </a:solidFill>
              </a:rPr>
              <a:t>First Contact Experience</a:t>
            </a:r>
            <a:endParaRPr lang="en-CA" sz="35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" r="1102"/>
          <a:stretch/>
        </p:blipFill>
        <p:spPr>
          <a:xfrm>
            <a:off x="-6714" y="5229200"/>
            <a:ext cx="9150714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81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" r="1176"/>
          <a:stretch/>
        </p:blipFill>
        <p:spPr>
          <a:xfrm>
            <a:off x="0" y="4797152"/>
            <a:ext cx="9144000" cy="211810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Sailing and rowing </a:t>
            </a:r>
            <a:r>
              <a:rPr lang="en-CA" dirty="0" smtClean="0"/>
              <a:t>is too expensive to get into.</a:t>
            </a:r>
          </a:p>
          <a:p>
            <a:r>
              <a:rPr lang="en-CA" dirty="0" smtClean="0"/>
              <a:t>Difficulty </a:t>
            </a:r>
            <a:r>
              <a:rPr lang="en-CA" dirty="0" smtClean="0"/>
              <a:t>of learning the sport.</a:t>
            </a:r>
          </a:p>
          <a:p>
            <a:r>
              <a:rPr lang="en-CA" dirty="0" smtClean="0"/>
              <a:t>Misconception </a:t>
            </a:r>
            <a:r>
              <a:rPr lang="en-CA" dirty="0" smtClean="0"/>
              <a:t>of the nature of the sport</a:t>
            </a:r>
          </a:p>
          <a:p>
            <a:pPr lvl="1"/>
            <a:r>
              <a:rPr lang="en-CA" dirty="0" smtClean="0"/>
              <a:t>Too boring, dangerous, elitist, etc.</a:t>
            </a:r>
          </a:p>
          <a:p>
            <a:r>
              <a:rPr lang="en-CA" dirty="0" smtClean="0"/>
              <a:t>Assumption </a:t>
            </a:r>
            <a:r>
              <a:rPr lang="en-CA" dirty="0" smtClean="0"/>
              <a:t>that modifications cannot be made to accommodate the needs of everyone.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solidFill>
                  <a:srgbClr val="002060"/>
                </a:solidFill>
              </a:rPr>
              <a:t>Remember the general public may have Perceived </a:t>
            </a:r>
            <a:r>
              <a:rPr lang="en-CA" dirty="0" smtClean="0">
                <a:solidFill>
                  <a:srgbClr val="002060"/>
                </a:solidFill>
              </a:rPr>
              <a:t>Barriers</a:t>
            </a:r>
            <a:endParaRPr lang="en-C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6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" t="998" r="1564" b="10752"/>
          <a:stretch/>
        </p:blipFill>
        <p:spPr>
          <a:xfrm>
            <a:off x="0" y="4941168"/>
            <a:ext cx="9144000" cy="1916832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Education and Awareness.</a:t>
            </a:r>
          </a:p>
          <a:p>
            <a:pPr lvl="1"/>
            <a:r>
              <a:rPr lang="en-CA" dirty="0" smtClean="0"/>
              <a:t>Which is what this program is all about!</a:t>
            </a:r>
          </a:p>
          <a:p>
            <a:endParaRPr lang="en-CA" dirty="0" smtClean="0"/>
          </a:p>
          <a:p>
            <a:r>
              <a:rPr lang="en-CA" dirty="0" smtClean="0"/>
              <a:t>Offer programs that accommodate a variety of needs.</a:t>
            </a:r>
          </a:p>
          <a:p>
            <a:pPr lvl="1"/>
            <a:r>
              <a:rPr lang="en-CA" dirty="0" smtClean="0"/>
              <a:t>Opportunities </a:t>
            </a:r>
            <a:r>
              <a:rPr lang="en-CA" dirty="0" smtClean="0"/>
              <a:t>for any budget.</a:t>
            </a:r>
          </a:p>
          <a:p>
            <a:pPr lvl="1"/>
            <a:r>
              <a:rPr lang="en-CA" dirty="0" smtClean="0"/>
              <a:t>Various levels of competition and skill development.</a:t>
            </a:r>
          </a:p>
          <a:p>
            <a:pPr lvl="1"/>
            <a:r>
              <a:rPr lang="en-CA" dirty="0" smtClean="0"/>
              <a:t>Accessible </a:t>
            </a:r>
            <a:r>
              <a:rPr lang="en-CA" dirty="0" smtClean="0"/>
              <a:t>for </a:t>
            </a:r>
            <a:r>
              <a:rPr lang="en-CA" dirty="0" smtClean="0"/>
              <a:t>EVERYONE!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002060"/>
                </a:solidFill>
              </a:rPr>
              <a:t>How to overcome Barriers</a:t>
            </a:r>
            <a:endParaRPr lang="en-C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05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Awareness</a:t>
            </a:r>
          </a:p>
          <a:p>
            <a:pPr lvl="1"/>
            <a:r>
              <a:rPr lang="en-CA" sz="1700" dirty="0"/>
              <a:t>Opportunities for persons with disabilities to participate in sport and physical activity are not always well known to </a:t>
            </a:r>
            <a:r>
              <a:rPr lang="en-CA" sz="1700" dirty="0" smtClean="0"/>
              <a:t>the general </a:t>
            </a:r>
            <a:r>
              <a:rPr lang="en-CA" sz="1700" dirty="0"/>
              <a:t>public. </a:t>
            </a:r>
            <a:endParaRPr lang="en-CA" sz="1800" dirty="0"/>
          </a:p>
          <a:p>
            <a:endParaRPr lang="en-CA" dirty="0" smtClean="0"/>
          </a:p>
          <a:p>
            <a:r>
              <a:rPr lang="en-CA" dirty="0" smtClean="0"/>
              <a:t>First </a:t>
            </a:r>
            <a:r>
              <a:rPr lang="en-CA" dirty="0" smtClean="0"/>
              <a:t>Contact</a:t>
            </a:r>
          </a:p>
          <a:p>
            <a:pPr lvl="1"/>
            <a:r>
              <a:rPr lang="en-CA" sz="1700" dirty="0" smtClean="0"/>
              <a:t>Ensure persons </a:t>
            </a:r>
            <a:r>
              <a:rPr lang="en-CA" sz="1700" dirty="0"/>
              <a:t>with disabilities have a positive first </a:t>
            </a:r>
            <a:r>
              <a:rPr lang="en-CA" sz="1700" dirty="0" smtClean="0"/>
              <a:t>experience and </a:t>
            </a:r>
            <a:r>
              <a:rPr lang="en-CA" sz="1700" dirty="0"/>
              <a:t>remain engaged. </a:t>
            </a:r>
            <a:r>
              <a:rPr lang="en-CA" sz="1700" dirty="0" smtClean="0"/>
              <a:t>BY helping </a:t>
            </a:r>
            <a:r>
              <a:rPr lang="en-CA" sz="1700" dirty="0"/>
              <a:t>them to feel confident and comfortable in their </a:t>
            </a:r>
            <a:r>
              <a:rPr lang="en-CA" sz="1700" dirty="0" smtClean="0"/>
              <a:t>surroundings </a:t>
            </a:r>
            <a:r>
              <a:rPr lang="en-CA" sz="1700" dirty="0" smtClean="0"/>
              <a:t>and welcome </a:t>
            </a:r>
            <a:r>
              <a:rPr lang="en-CA" sz="1700" dirty="0" smtClean="0"/>
              <a:t>to your sport they are more likely to return.</a:t>
            </a:r>
            <a:endParaRPr lang="en-CA" sz="17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39136" cy="1143000"/>
          </a:xfrm>
        </p:spPr>
        <p:txBody>
          <a:bodyPr>
            <a:normAutofit fontScale="90000"/>
          </a:bodyPr>
          <a:lstStyle/>
          <a:p>
            <a:r>
              <a:rPr lang="en-CA" dirty="0" smtClean="0">
                <a:solidFill>
                  <a:srgbClr val="002060"/>
                </a:solidFill>
              </a:rPr>
              <a:t>Participants with a Disability</a:t>
            </a:r>
            <a:endParaRPr lang="en-CA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" t="5376" r="787"/>
          <a:stretch/>
        </p:blipFill>
        <p:spPr>
          <a:xfrm>
            <a:off x="0" y="4797152"/>
            <a:ext cx="9169758" cy="206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32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" t="2625" r="775" b="126"/>
          <a:stretch/>
        </p:blipFill>
        <p:spPr>
          <a:xfrm>
            <a:off x="0" y="5085184"/>
            <a:ext cx="9144000" cy="1787852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Should be no more than </a:t>
            </a:r>
            <a:r>
              <a:rPr lang="en-CA" dirty="0" smtClean="0"/>
              <a:t>10 </a:t>
            </a:r>
            <a:r>
              <a:rPr lang="en-CA" dirty="0" smtClean="0"/>
              <a:t>minutes long. </a:t>
            </a:r>
          </a:p>
          <a:p>
            <a:pPr lvl="1"/>
            <a:r>
              <a:rPr lang="en-CA" dirty="0" smtClean="0"/>
              <a:t>Remember the goal is to get </a:t>
            </a:r>
            <a:r>
              <a:rPr lang="en-CA" dirty="0"/>
              <a:t>o</a:t>
            </a:r>
            <a:r>
              <a:rPr lang="en-CA" dirty="0" smtClean="0"/>
              <a:t>ut on the water, </a:t>
            </a:r>
            <a:r>
              <a:rPr lang="en-CA" dirty="0" smtClean="0"/>
              <a:t>not into a classroom</a:t>
            </a:r>
            <a:r>
              <a:rPr lang="en-CA" dirty="0" smtClean="0"/>
              <a:t>!</a:t>
            </a:r>
            <a:endParaRPr lang="en-CA" dirty="0"/>
          </a:p>
          <a:p>
            <a:r>
              <a:rPr lang="en-CA" dirty="0" smtClean="0"/>
              <a:t>Introduce SOME terminology</a:t>
            </a:r>
          </a:p>
          <a:p>
            <a:r>
              <a:rPr lang="en-CA" dirty="0" smtClean="0"/>
              <a:t>Outline </a:t>
            </a:r>
            <a:r>
              <a:rPr lang="en-CA" dirty="0" smtClean="0"/>
              <a:t>that to expect on the water</a:t>
            </a:r>
            <a:endParaRPr lang="en-CA" dirty="0" smtClean="0"/>
          </a:p>
          <a:p>
            <a:r>
              <a:rPr lang="en-CA" dirty="0" smtClean="0"/>
              <a:t>Discuss safety equipment, procedures, and rules</a:t>
            </a:r>
            <a:r>
              <a:rPr lang="en-CA" dirty="0" smtClean="0"/>
              <a:t>.</a:t>
            </a:r>
            <a:endParaRPr lang="en-CA" dirty="0"/>
          </a:p>
          <a:p>
            <a:r>
              <a:rPr lang="en-CA" dirty="0" smtClean="0"/>
              <a:t>Remember to be energetic and excited as this will get the participants ready to have </a:t>
            </a:r>
            <a:r>
              <a:rPr lang="en-CA" dirty="0" smtClean="0"/>
              <a:t>FUN</a:t>
            </a:r>
            <a:r>
              <a:rPr lang="en-CA" dirty="0" smtClean="0"/>
              <a:t>!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002060"/>
                </a:solidFill>
              </a:rPr>
              <a:t>Introduction</a:t>
            </a:r>
            <a:endParaRPr lang="en-C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05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" r="1176"/>
          <a:stretch/>
        </p:blipFill>
        <p:spPr>
          <a:xfrm>
            <a:off x="0" y="4725144"/>
            <a:ext cx="9144000" cy="213285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There should be an initial demonstration of skills and safety practices. </a:t>
            </a:r>
          </a:p>
          <a:p>
            <a:pPr lvl="1"/>
            <a:r>
              <a:rPr lang="en-CA" dirty="0" smtClean="0"/>
              <a:t>Teach them where to sit, what to do,  and how to move during maneuvers!</a:t>
            </a:r>
          </a:p>
          <a:p>
            <a:r>
              <a:rPr lang="en-CA" dirty="0" smtClean="0"/>
              <a:t>LOTS </a:t>
            </a:r>
            <a:r>
              <a:rPr lang="en-CA" dirty="0" smtClean="0"/>
              <a:t>of involvement and participation from the students</a:t>
            </a:r>
            <a:r>
              <a:rPr lang="en-CA" dirty="0" smtClean="0"/>
              <a:t>!</a:t>
            </a:r>
          </a:p>
          <a:p>
            <a:pPr lvl="1"/>
            <a:r>
              <a:rPr lang="en-CA" dirty="0" smtClean="0"/>
              <a:t>Encourage them to asks questions</a:t>
            </a:r>
            <a:endParaRPr lang="en-CA" dirty="0" smtClean="0"/>
          </a:p>
          <a:p>
            <a:r>
              <a:rPr lang="en-CA" dirty="0" smtClean="0"/>
              <a:t>The </a:t>
            </a:r>
            <a:r>
              <a:rPr lang="en-CA" dirty="0" smtClean="0"/>
              <a:t>focus should be on having FUN!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solidFill>
                  <a:srgbClr val="002060"/>
                </a:solidFill>
              </a:rPr>
              <a:t>On-Water </a:t>
            </a:r>
            <a:r>
              <a:rPr lang="en-CA" dirty="0" smtClean="0">
                <a:solidFill>
                  <a:srgbClr val="002060"/>
                </a:solidFill>
              </a:rPr>
              <a:t>Session: Speak slowly and loudly</a:t>
            </a:r>
            <a:endParaRPr lang="en-C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78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Recap learning from the on-water session.</a:t>
            </a:r>
          </a:p>
          <a:p>
            <a:r>
              <a:rPr lang="en-CA" dirty="0" smtClean="0"/>
              <a:t>Provide </a:t>
            </a:r>
            <a:r>
              <a:rPr lang="en-CA" dirty="0" smtClean="0"/>
              <a:t>specific feedback to each of the participants.</a:t>
            </a:r>
          </a:p>
          <a:p>
            <a:pPr lvl="1"/>
            <a:r>
              <a:rPr lang="en-CA" dirty="0" smtClean="0"/>
              <a:t>Make sure to highlight at least one </a:t>
            </a:r>
            <a:r>
              <a:rPr lang="en-CA" dirty="0" smtClean="0"/>
              <a:t>success/achievement if this is possible</a:t>
            </a:r>
            <a:endParaRPr lang="en-CA" dirty="0" smtClean="0"/>
          </a:p>
          <a:p>
            <a:r>
              <a:rPr lang="en-CA" dirty="0" smtClean="0"/>
              <a:t>Provide </a:t>
            </a:r>
            <a:r>
              <a:rPr lang="en-CA" dirty="0" smtClean="0"/>
              <a:t>information on next steps!</a:t>
            </a:r>
          </a:p>
          <a:p>
            <a:pPr lvl="1"/>
            <a:r>
              <a:rPr lang="en-CA" dirty="0" smtClean="0"/>
              <a:t>What programs does the club offer?</a:t>
            </a:r>
          </a:p>
          <a:p>
            <a:pPr lvl="1"/>
            <a:r>
              <a:rPr lang="en-CA" dirty="0" smtClean="0"/>
              <a:t>How can they </a:t>
            </a:r>
            <a:r>
              <a:rPr lang="en-CA" dirty="0" smtClean="0"/>
              <a:t>participate more </a:t>
            </a:r>
            <a:r>
              <a:rPr lang="en-CA" dirty="0" smtClean="0"/>
              <a:t>at your club</a:t>
            </a:r>
            <a:r>
              <a:rPr lang="en-CA" dirty="0" smtClean="0"/>
              <a:t>?</a:t>
            </a:r>
            <a:endParaRPr lang="en-CA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>
                <a:solidFill>
                  <a:srgbClr val="002060"/>
                </a:solidFill>
              </a:rPr>
              <a:t>After they Get Out On The Water</a:t>
            </a:r>
            <a:endParaRPr lang="en-CA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" r="2750"/>
          <a:stretch/>
        </p:blipFill>
        <p:spPr>
          <a:xfrm>
            <a:off x="0" y="4898212"/>
            <a:ext cx="9144000" cy="198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78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7" r="1003" b="3745"/>
          <a:stretch/>
        </p:blipFill>
        <p:spPr>
          <a:xfrm>
            <a:off x="0" y="4725144"/>
            <a:ext cx="9144000" cy="2232249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COMMUNICATION </a:t>
            </a:r>
            <a:r>
              <a:rPr lang="en-CA" dirty="0" smtClean="0"/>
              <a:t> </a:t>
            </a:r>
          </a:p>
          <a:p>
            <a:pPr lvl="1"/>
            <a:r>
              <a:rPr lang="en-CA" dirty="0" smtClean="0"/>
              <a:t>Establishing an open line of communication between the club and participants is essential.</a:t>
            </a:r>
          </a:p>
          <a:p>
            <a:endParaRPr lang="en-CA" dirty="0"/>
          </a:p>
          <a:p>
            <a:r>
              <a:rPr lang="en-CA" dirty="0" smtClean="0"/>
              <a:t>MEET </a:t>
            </a:r>
            <a:r>
              <a:rPr lang="en-CA" dirty="0" smtClean="0"/>
              <a:t>INDIVIDUAL </a:t>
            </a:r>
            <a:r>
              <a:rPr lang="en-CA" dirty="0" smtClean="0"/>
              <a:t>NEEDS</a:t>
            </a:r>
          </a:p>
          <a:p>
            <a:pPr lvl="2"/>
            <a:r>
              <a:rPr lang="en-CA" dirty="0" smtClean="0"/>
              <a:t>Failure </a:t>
            </a:r>
            <a:r>
              <a:rPr lang="en-CA" dirty="0" smtClean="0"/>
              <a:t>to meet the needs of </a:t>
            </a:r>
            <a:r>
              <a:rPr lang="en-CA" dirty="0" smtClean="0"/>
              <a:t>an interested individual can cause them to loose interest in a sport</a:t>
            </a:r>
            <a:endParaRPr lang="en-CA" dirty="0" smtClean="0"/>
          </a:p>
          <a:p>
            <a:pPr lvl="2"/>
            <a:r>
              <a:rPr lang="en-CA" dirty="0" smtClean="0"/>
              <a:t>Continue to modify and offer programs to meet the needs of </a:t>
            </a:r>
            <a:r>
              <a:rPr lang="en-CA" dirty="0" smtClean="0"/>
              <a:t>interested participants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39136" cy="1143000"/>
          </a:xfrm>
        </p:spPr>
        <p:txBody>
          <a:bodyPr>
            <a:normAutofit/>
          </a:bodyPr>
          <a:lstStyle/>
          <a:p>
            <a:r>
              <a:rPr lang="en-CA" dirty="0" smtClean="0">
                <a:solidFill>
                  <a:srgbClr val="002060"/>
                </a:solidFill>
              </a:rPr>
              <a:t>Follow up and Retention</a:t>
            </a:r>
            <a:endParaRPr lang="en-C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54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Certified </a:t>
            </a:r>
            <a:r>
              <a:rPr lang="en-CA" dirty="0"/>
              <a:t>Lifejackets and </a:t>
            </a:r>
            <a:r>
              <a:rPr lang="en-CA" dirty="0" smtClean="0"/>
              <a:t>PFD’s for all participants and volunteers.</a:t>
            </a:r>
          </a:p>
          <a:p>
            <a:pPr lvl="1"/>
            <a:r>
              <a:rPr lang="en-CA" dirty="0" smtClean="0"/>
              <a:t>Size</a:t>
            </a:r>
            <a:r>
              <a:rPr lang="en-CA" dirty="0"/>
              <a:t>, condition, </a:t>
            </a:r>
            <a:r>
              <a:rPr lang="en-CA" dirty="0" smtClean="0"/>
              <a:t>and properly </a:t>
            </a:r>
            <a:r>
              <a:rPr lang="en-CA" dirty="0"/>
              <a:t>worn</a:t>
            </a:r>
            <a:r>
              <a:rPr lang="en-CA" dirty="0" smtClean="0"/>
              <a:t>.</a:t>
            </a:r>
          </a:p>
          <a:p>
            <a:r>
              <a:rPr lang="en-CA" dirty="0" smtClean="0"/>
              <a:t>Weather </a:t>
            </a:r>
            <a:r>
              <a:rPr lang="en-CA" dirty="0" smtClean="0"/>
              <a:t>Conditions – </a:t>
            </a:r>
            <a:r>
              <a:rPr lang="en-CA" i="1" dirty="0" smtClean="0"/>
              <a:t>be vigilant!</a:t>
            </a:r>
          </a:p>
          <a:p>
            <a:r>
              <a:rPr lang="en-CA" dirty="0" smtClean="0"/>
              <a:t>Have emergency protocol in place </a:t>
            </a:r>
            <a:endParaRPr lang="en-CA" dirty="0" smtClean="0"/>
          </a:p>
          <a:p>
            <a:r>
              <a:rPr lang="en-CA" dirty="0" smtClean="0"/>
              <a:t>Check </a:t>
            </a:r>
            <a:r>
              <a:rPr lang="en-CA" dirty="0"/>
              <a:t>all </a:t>
            </a:r>
            <a:r>
              <a:rPr lang="en-CA" dirty="0" smtClean="0"/>
              <a:t>equipment to ensure it is in good working order.</a:t>
            </a:r>
          </a:p>
          <a:p>
            <a:pPr lvl="1"/>
            <a:endParaRPr lang="en-CA" dirty="0" smtClean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>
                <a:solidFill>
                  <a:srgbClr val="002060"/>
                </a:solidFill>
              </a:rPr>
              <a:t>Safety </a:t>
            </a:r>
            <a:r>
              <a:rPr lang="en-CA" sz="3600" dirty="0" smtClean="0">
                <a:solidFill>
                  <a:srgbClr val="002060"/>
                </a:solidFill>
              </a:rPr>
              <a:t>Considerations &amp; Tips </a:t>
            </a:r>
            <a:endParaRPr lang="en-CA" sz="36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00" r="1176"/>
          <a:stretch/>
        </p:blipFill>
        <p:spPr>
          <a:xfrm>
            <a:off x="0" y="4869160"/>
            <a:ext cx="9144000" cy="198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05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3500" dirty="0" smtClean="0"/>
              <a:t>Be </a:t>
            </a:r>
            <a:r>
              <a:rPr lang="en-CA" sz="3500" dirty="0" smtClean="0"/>
              <a:t>an Ambassador for the sport</a:t>
            </a:r>
          </a:p>
          <a:p>
            <a:pPr lvl="1"/>
            <a:r>
              <a:rPr lang="en-CA" sz="3500" dirty="0" smtClean="0"/>
              <a:t>Provide each participant with a fun and safe first experience with </a:t>
            </a:r>
            <a:r>
              <a:rPr lang="en-CA" sz="3500" dirty="0" smtClean="0"/>
              <a:t>sailing and rowing!</a:t>
            </a:r>
            <a:endParaRPr lang="en-CA" sz="3500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4492" y="269724"/>
            <a:ext cx="7139136" cy="1143000"/>
          </a:xfrm>
        </p:spPr>
        <p:txBody>
          <a:bodyPr>
            <a:normAutofit/>
          </a:bodyPr>
          <a:lstStyle/>
          <a:p>
            <a:pPr algn="ctr"/>
            <a:r>
              <a:rPr lang="en-CA" dirty="0" smtClean="0">
                <a:solidFill>
                  <a:srgbClr val="002060"/>
                </a:solidFill>
              </a:rPr>
              <a:t>First Contact</a:t>
            </a:r>
            <a:endParaRPr lang="en-CA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6" r="1176"/>
          <a:stretch/>
        </p:blipFill>
        <p:spPr>
          <a:xfrm>
            <a:off x="0" y="4262264"/>
            <a:ext cx="9144000" cy="259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54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2750" r="1176" b="2750"/>
          <a:stretch/>
        </p:blipFill>
        <p:spPr>
          <a:xfrm>
            <a:off x="0" y="4797451"/>
            <a:ext cx="9167543" cy="20980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1700808"/>
            <a:ext cx="7772400" cy="1829761"/>
          </a:xfrm>
        </p:spPr>
        <p:txBody>
          <a:bodyPr/>
          <a:lstStyle/>
          <a:p>
            <a:r>
              <a:rPr lang="en-CA" dirty="0" smtClean="0">
                <a:solidFill>
                  <a:srgbClr val="002060"/>
                </a:solidFill>
              </a:rPr>
              <a:t>GET OUT ON THE WATER</a:t>
            </a:r>
            <a:endParaRPr lang="en-CA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789040"/>
            <a:ext cx="7772400" cy="1199704"/>
          </a:xfrm>
        </p:spPr>
        <p:txBody>
          <a:bodyPr>
            <a:normAutofit fontScale="92500" lnSpcReduction="20000"/>
          </a:bodyPr>
          <a:lstStyle/>
          <a:p>
            <a:r>
              <a:rPr lang="en-CA" dirty="0" smtClean="0"/>
              <a:t>Any Questions?</a:t>
            </a:r>
          </a:p>
          <a:p>
            <a:r>
              <a:rPr lang="en-CA" dirty="0" smtClean="0"/>
              <a:t>Stephanie@getoutonthewater.ca</a:t>
            </a:r>
          </a:p>
          <a:p>
            <a:r>
              <a:rPr lang="en-CA" dirty="0" smtClean="0"/>
              <a:t>1-888-672-7245 ext. 225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6138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40C566A550C44FA4AC2FE52A177D01" ma:contentTypeVersion="2" ma:contentTypeDescription="Create a new document." ma:contentTypeScope="" ma:versionID="e59fed3643eb3f1535defda3780980da">
  <xsd:schema xmlns:xsd="http://www.w3.org/2001/XMLSchema" xmlns:xs="http://www.w3.org/2001/XMLSchema" xmlns:p="http://schemas.microsoft.com/office/2006/metadata/properties" xmlns:ns2="17b572ff-7258-4131-b36b-364039ed30b8" targetNamespace="http://schemas.microsoft.com/office/2006/metadata/properties" ma:root="true" ma:fieldsID="2276765fa56654d6d9549d447a9b2a86" ns2:_="">
    <xsd:import namespace="17b572ff-7258-4131-b36b-364039ed30b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b572ff-7258-4131-b36b-364039ed30b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BEDBEF-88E4-4DD7-BD16-48B98EE365A1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purl.org/dc/dcmitype/"/>
    <ds:schemaRef ds:uri="http://schemas.microsoft.com/office/2006/metadata/properties"/>
    <ds:schemaRef ds:uri="http://www.w3.org/XML/1998/namespace"/>
    <ds:schemaRef ds:uri="17b572ff-7258-4131-b36b-364039ed30b8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975E743-63FA-41C9-9026-56912104E7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b572ff-7258-4131-b36b-364039ed30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55A53A2-4320-46AA-B3B7-8AEF84EB517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1988</TotalTime>
  <Words>605</Words>
  <Application>Microsoft Office PowerPoint</Application>
  <PresentationFormat>On-screen Show (4:3)</PresentationFormat>
  <Paragraphs>107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Calibri</vt:lpstr>
      <vt:lpstr>Lucida Sans Unicode</vt:lpstr>
      <vt:lpstr>Verdana</vt:lpstr>
      <vt:lpstr>Wingdings 2</vt:lpstr>
      <vt:lpstr>Wingdings 3</vt:lpstr>
      <vt:lpstr>Concourse</vt:lpstr>
      <vt:lpstr>First Contact:  What you need to know about making that first-time experience effective. </vt:lpstr>
      <vt:lpstr>Welcome to Get Out On The Water</vt:lpstr>
      <vt:lpstr>SMILE</vt:lpstr>
      <vt:lpstr>First Contact Experience</vt:lpstr>
      <vt:lpstr>Remember the general public may have Perceived Barriers</vt:lpstr>
      <vt:lpstr>How to overcome Barriers</vt:lpstr>
      <vt:lpstr>Participants with a Disability</vt:lpstr>
      <vt:lpstr>Introduction</vt:lpstr>
      <vt:lpstr>On-Water Session: Speak slowly and loudly</vt:lpstr>
      <vt:lpstr>After they Get Out On The Water</vt:lpstr>
      <vt:lpstr>Follow up and Retention</vt:lpstr>
      <vt:lpstr>Safety Considerations &amp; Tips </vt:lpstr>
      <vt:lpstr>First Contact</vt:lpstr>
      <vt:lpstr>GET OUT ON THE WATER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Experience Lessons:</dc:title>
  <dc:creator>Cameron</dc:creator>
  <cp:lastModifiedBy>Project Manager</cp:lastModifiedBy>
  <cp:revision>48</cp:revision>
  <dcterms:created xsi:type="dcterms:W3CDTF">2014-03-24T16:25:54Z</dcterms:created>
  <dcterms:modified xsi:type="dcterms:W3CDTF">2015-04-08T17:11:55Z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0x0101008D40C566A550C44FA4AC2FE52A177D01</vt:lpwstr>
  </property>
</Properties>
</file>